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2.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3.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9"/>
  </p:notesMasterIdLst>
  <p:sldIdLst>
    <p:sldId id="6675" r:id="rId5"/>
    <p:sldId id="728" r:id="rId6"/>
    <p:sldId id="729" r:id="rId7"/>
    <p:sldId id="6695" r:id="rId8"/>
    <p:sldId id="6722" r:id="rId9"/>
    <p:sldId id="6694" r:id="rId10"/>
    <p:sldId id="6701" r:id="rId11"/>
    <p:sldId id="6681" r:id="rId12"/>
    <p:sldId id="6686" r:id="rId13"/>
    <p:sldId id="6687" r:id="rId14"/>
    <p:sldId id="6679" r:id="rId15"/>
    <p:sldId id="6685" r:id="rId16"/>
    <p:sldId id="6674" r:id="rId17"/>
    <p:sldId id="6712" r:id="rId18"/>
    <p:sldId id="6713" r:id="rId19"/>
    <p:sldId id="6714" r:id="rId20"/>
    <p:sldId id="6715" r:id="rId21"/>
    <p:sldId id="6716" r:id="rId22"/>
    <p:sldId id="6717" r:id="rId23"/>
    <p:sldId id="6718" r:id="rId24"/>
    <p:sldId id="6719" r:id="rId25"/>
    <p:sldId id="3997" r:id="rId26"/>
    <p:sldId id="2119" r:id="rId27"/>
    <p:sldId id="6688" r:id="rId28"/>
    <p:sldId id="6680" r:id="rId29"/>
    <p:sldId id="6683" r:id="rId30"/>
    <p:sldId id="6697" r:id="rId31"/>
    <p:sldId id="6698" r:id="rId32"/>
    <p:sldId id="6723" r:id="rId33"/>
    <p:sldId id="6724" r:id="rId34"/>
    <p:sldId id="6699" r:id="rId35"/>
    <p:sldId id="6721" r:id="rId36"/>
    <p:sldId id="6700" r:id="rId37"/>
    <p:sldId id="4081" r:id="rId38"/>
  </p:sldIdLst>
  <p:sldSz cx="9906000" cy="6858000" type="A4"/>
  <p:notesSz cx="7104063" cy="10234613"/>
  <p:custDataLst>
    <p:tags r:id="rId4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R/Deal Adv1)" initials="SYW" lastIdx="2" clrIdx="0">
    <p:extLst>
      <p:ext uri="{19B8F6BF-5375-455C-9EA6-DF929625EA0E}">
        <p15:presenceInfo xmlns:p15="http://schemas.microsoft.com/office/powerpoint/2012/main" userId="(KR/Deal Adv1)" providerId="None"/>
      </p:ext>
    </p:extLst>
  </p:cmAuthor>
  <p:cmAuthor id="2" name="Shin, Yong-Woo (KR/Deal Adv1)" initials="SY(A" lastIdx="1" clrIdx="1">
    <p:extLst>
      <p:ext uri="{19B8F6BF-5375-455C-9EA6-DF929625EA0E}">
        <p15:presenceInfo xmlns:p15="http://schemas.microsoft.com/office/powerpoint/2012/main" userId="S::yongwooshin@kr.kpmg.com::92ac645d-ca69-4cd4-a855-e3ef9e35a6a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D6C4"/>
    <a:srgbClr val="005EB8"/>
    <a:srgbClr val="C3E1F5"/>
    <a:srgbClr val="88C4EC"/>
    <a:srgbClr val="6D2077"/>
    <a:srgbClr val="0091DA"/>
    <a:srgbClr val="00338D"/>
    <a:srgbClr val="FFF8E4"/>
    <a:srgbClr val="EAE3CF"/>
    <a:srgbClr val="DBE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밝은 스타일 2 - 강조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2" autoAdjust="0"/>
    <p:restoredTop sz="96353" autoAdjust="0"/>
  </p:normalViewPr>
  <p:slideViewPr>
    <p:cSldViewPr snapToGrid="0" showGuides="1">
      <p:cViewPr varScale="1">
        <p:scale>
          <a:sx n="106" d="100"/>
          <a:sy n="106" d="100"/>
        </p:scale>
        <p:origin x="792" y="102"/>
      </p:cViewPr>
      <p:guideLst/>
    </p:cSldViewPr>
  </p:slideViewPr>
  <p:outlineViewPr>
    <p:cViewPr>
      <p:scale>
        <a:sx n="33" d="100"/>
        <a:sy n="33" d="100"/>
      </p:scale>
      <p:origin x="0" y="-306"/>
    </p:cViewPr>
  </p:outlineViewPr>
  <p:notesTextViewPr>
    <p:cViewPr>
      <p:scale>
        <a:sx n="75" d="100"/>
        <a:sy n="75"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tags" Target="tags/tag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commentAuthors" Target="commentAuthors.xml"/></Relationships>
</file>

<file path=ppt/media/image1.png>
</file>

<file path=ppt/media/image2.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2" y="2"/>
            <a:ext cx="3079202" cy="513858"/>
          </a:xfrm>
          <a:prstGeom prst="rect">
            <a:avLst/>
          </a:prstGeom>
        </p:spPr>
        <p:txBody>
          <a:bodyPr vert="horz" lIns="94772" tIns="47386" rIns="94772" bIns="47386" rtlCol="0"/>
          <a:lstStyle>
            <a:lvl1pPr algn="l">
              <a:defRPr sz="1200"/>
            </a:lvl1pPr>
          </a:lstStyle>
          <a:p>
            <a:endParaRPr lang="ko-KR" altLang="en-US" dirty="0"/>
          </a:p>
        </p:txBody>
      </p:sp>
      <p:sp>
        <p:nvSpPr>
          <p:cNvPr id="3" name="날짜 개체 틀 2"/>
          <p:cNvSpPr>
            <a:spLocks noGrp="1"/>
          </p:cNvSpPr>
          <p:nvPr>
            <p:ph type="dt" idx="1"/>
          </p:nvPr>
        </p:nvSpPr>
        <p:spPr>
          <a:xfrm>
            <a:off x="4023204" y="2"/>
            <a:ext cx="3079202" cy="513858"/>
          </a:xfrm>
          <a:prstGeom prst="rect">
            <a:avLst/>
          </a:prstGeom>
        </p:spPr>
        <p:txBody>
          <a:bodyPr vert="horz" lIns="94772" tIns="47386" rIns="94772" bIns="47386" rtlCol="0"/>
          <a:lstStyle>
            <a:lvl1pPr algn="r">
              <a:defRPr sz="1200"/>
            </a:lvl1pPr>
          </a:lstStyle>
          <a:p>
            <a:fld id="{F3E06053-2C8B-4FEC-9357-F184A44B333C}" type="datetimeFigureOut">
              <a:rPr lang="ko-KR" altLang="en-US" smtClean="0"/>
              <a:t>2021-02-12</a:t>
            </a:fld>
            <a:endParaRPr lang="ko-KR" altLang="en-US" dirty="0"/>
          </a:p>
        </p:txBody>
      </p:sp>
      <p:sp>
        <p:nvSpPr>
          <p:cNvPr id="4" name="슬라이드 이미지 개체 틀 3"/>
          <p:cNvSpPr>
            <a:spLocks noGrp="1" noRot="1" noChangeAspect="1"/>
          </p:cNvSpPr>
          <p:nvPr>
            <p:ph type="sldImg" idx="2"/>
          </p:nvPr>
        </p:nvSpPr>
        <p:spPr>
          <a:xfrm>
            <a:off x="1058863" y="1279525"/>
            <a:ext cx="4986337" cy="3452813"/>
          </a:xfrm>
          <a:prstGeom prst="rect">
            <a:avLst/>
          </a:prstGeom>
          <a:noFill/>
          <a:ln w="12700">
            <a:solidFill>
              <a:prstClr val="black"/>
            </a:solidFill>
          </a:ln>
        </p:spPr>
        <p:txBody>
          <a:bodyPr vert="horz" lIns="94772" tIns="47386" rIns="94772" bIns="47386" rtlCol="0" anchor="ctr"/>
          <a:lstStyle/>
          <a:p>
            <a:endParaRPr lang="ko-KR" altLang="en-US" dirty="0"/>
          </a:p>
        </p:txBody>
      </p:sp>
      <p:sp>
        <p:nvSpPr>
          <p:cNvPr id="5" name="슬라이드 노트 개체 틀 4"/>
          <p:cNvSpPr>
            <a:spLocks noGrp="1"/>
          </p:cNvSpPr>
          <p:nvPr>
            <p:ph type="body" sz="quarter" idx="3"/>
          </p:nvPr>
        </p:nvSpPr>
        <p:spPr>
          <a:xfrm>
            <a:off x="710075" y="4925838"/>
            <a:ext cx="5683914" cy="4029040"/>
          </a:xfrm>
          <a:prstGeom prst="rect">
            <a:avLst/>
          </a:prstGeom>
        </p:spPr>
        <p:txBody>
          <a:bodyPr vert="horz" lIns="94772" tIns="47386" rIns="94772" bIns="47386"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2" y="9720756"/>
            <a:ext cx="3079202" cy="513858"/>
          </a:xfrm>
          <a:prstGeom prst="rect">
            <a:avLst/>
          </a:prstGeom>
        </p:spPr>
        <p:txBody>
          <a:bodyPr vert="horz" lIns="94772" tIns="47386" rIns="94772" bIns="47386" rtlCol="0" anchor="b"/>
          <a:lstStyle>
            <a:lvl1pPr algn="l">
              <a:defRPr sz="1200"/>
            </a:lvl1pPr>
          </a:lstStyle>
          <a:p>
            <a:endParaRPr lang="ko-KR" altLang="en-US" dirty="0"/>
          </a:p>
        </p:txBody>
      </p:sp>
      <p:sp>
        <p:nvSpPr>
          <p:cNvPr id="7" name="슬라이드 번호 개체 틀 6"/>
          <p:cNvSpPr>
            <a:spLocks noGrp="1"/>
          </p:cNvSpPr>
          <p:nvPr>
            <p:ph type="sldNum" sz="quarter" idx="5"/>
          </p:nvPr>
        </p:nvSpPr>
        <p:spPr>
          <a:xfrm>
            <a:off x="4023204" y="9720756"/>
            <a:ext cx="3079202" cy="513858"/>
          </a:xfrm>
          <a:prstGeom prst="rect">
            <a:avLst/>
          </a:prstGeom>
        </p:spPr>
        <p:txBody>
          <a:bodyPr vert="horz" lIns="94772" tIns="47386" rIns="94772" bIns="47386" rtlCol="0" anchor="b"/>
          <a:lstStyle>
            <a:lvl1pPr algn="r">
              <a:defRPr sz="1200"/>
            </a:lvl1pPr>
          </a:lstStyle>
          <a:p>
            <a:fld id="{FA9B920B-F090-4FDF-85CA-54056585F66E}" type="slidenum">
              <a:rPr lang="ko-KR" altLang="en-US" smtClean="0"/>
              <a:t>‹#›</a:t>
            </a:fld>
            <a:endParaRPr lang="ko-KR" altLang="en-US" dirty="0"/>
          </a:p>
        </p:txBody>
      </p:sp>
    </p:spTree>
    <p:extLst>
      <p:ext uri="{BB962C8B-B14F-4D97-AF65-F5344CB8AC3E}">
        <p14:creationId xmlns:p14="http://schemas.microsoft.com/office/powerpoint/2010/main" val="48590022"/>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dirty="0"/>
          </a:p>
        </p:txBody>
      </p:sp>
      <p:sp>
        <p:nvSpPr>
          <p:cNvPr id="4" name="슬라이드 번호 개체 틀 3"/>
          <p:cNvSpPr>
            <a:spLocks noGrp="1"/>
          </p:cNvSpPr>
          <p:nvPr>
            <p:ph type="sldNum" sz="quarter" idx="10"/>
          </p:nvPr>
        </p:nvSpPr>
        <p:spPr/>
        <p:txBody>
          <a:bodyPr/>
          <a:lstStyle/>
          <a:p>
            <a:fld id="{4E7D64FF-38C9-46AC-9008-C4901647F9D2}" type="slidenum">
              <a:rPr lang="ko-KR" altLang="en-US" smtClean="0"/>
              <a:t>3</a:t>
            </a:fld>
            <a:endParaRPr lang="ko-KR" altLang="en-US"/>
          </a:p>
        </p:txBody>
      </p:sp>
    </p:spTree>
    <p:extLst>
      <p:ext uri="{BB962C8B-B14F-4D97-AF65-F5344CB8AC3E}">
        <p14:creationId xmlns:p14="http://schemas.microsoft.com/office/powerpoint/2010/main" val="37320969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bwMode="auto">
          <a:noFill/>
          <a:ln>
            <a:miter lim="800000"/>
            <a:headEnd/>
            <a:tailEnd/>
          </a:ln>
        </p:spPr>
        <p:txBody>
          <a:bodyPr/>
          <a:lstStyle/>
          <a:p>
            <a:pPr defTabSz="946770">
              <a:defRPr/>
            </a:pPr>
            <a:fld id="{BCBED305-548A-4C28-8327-2C1A78F3D324}" type="slidenum">
              <a:rPr lang="en-GB" altLang="ko-KR">
                <a:solidFill>
                  <a:prstClr val="black"/>
                </a:solidFill>
                <a:latin typeface="Arial" charset="0"/>
                <a:ea typeface="맑은 고딕" panose="020B0503020000020004" pitchFamily="50" charset="-127"/>
              </a:rPr>
              <a:pPr defTabSz="946770">
                <a:defRPr/>
              </a:pPr>
              <a:t>14</a:t>
            </a:fld>
            <a:endParaRPr lang="en-GB" altLang="ko-KR" dirty="0">
              <a:solidFill>
                <a:prstClr val="black"/>
              </a:solidFill>
              <a:latin typeface="Arial" charset="0"/>
              <a:ea typeface="맑은 고딕" panose="020B0503020000020004" pitchFamily="50" charset="-127"/>
            </a:endParaRPr>
          </a:p>
        </p:txBody>
      </p:sp>
      <p:sp>
        <p:nvSpPr>
          <p:cNvPr id="77827" name="Rectangle 2"/>
          <p:cNvSpPr>
            <a:spLocks noGrp="1" noRot="1" noChangeAspect="1" noChangeArrowheads="1" noTextEdit="1"/>
          </p:cNvSpPr>
          <p:nvPr>
            <p:ph type="sldImg"/>
          </p:nvPr>
        </p:nvSpPr>
        <p:spPr bwMode="auto">
          <a:xfrm>
            <a:off x="2971800" y="563563"/>
            <a:ext cx="4078288" cy="2824162"/>
          </a:xfrm>
          <a:noFill/>
          <a:ln>
            <a:solidFill>
              <a:srgbClr val="000000"/>
            </a:solidFill>
            <a:miter lim="800000"/>
            <a:headEnd/>
            <a:tailEnd/>
          </a:ln>
        </p:spPr>
      </p:sp>
      <p:sp>
        <p:nvSpPr>
          <p:cNvPr id="7782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ko-KR" dirty="0">
              <a:latin typeface="Arial" charset="0"/>
              <a:ea typeface="굴림" charset="-127"/>
            </a:endParaRPr>
          </a:p>
        </p:txBody>
      </p:sp>
    </p:spTree>
    <p:extLst>
      <p:ext uri="{BB962C8B-B14F-4D97-AF65-F5344CB8AC3E}">
        <p14:creationId xmlns:p14="http://schemas.microsoft.com/office/powerpoint/2010/main" val="138707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bwMode="auto">
          <a:noFill/>
          <a:ln>
            <a:miter lim="800000"/>
            <a:headEnd/>
            <a:tailEnd/>
          </a:ln>
        </p:spPr>
        <p:txBody>
          <a:bodyPr/>
          <a:lstStyle/>
          <a:p>
            <a:pPr defTabSz="946770">
              <a:defRPr/>
            </a:pPr>
            <a:fld id="{BCBED305-548A-4C28-8327-2C1A78F3D324}" type="slidenum">
              <a:rPr lang="en-GB" altLang="ko-KR">
                <a:solidFill>
                  <a:prstClr val="black"/>
                </a:solidFill>
                <a:latin typeface="Arial" charset="0"/>
                <a:ea typeface="맑은 고딕" panose="020B0503020000020004" pitchFamily="50" charset="-127"/>
              </a:rPr>
              <a:pPr defTabSz="946770">
                <a:defRPr/>
              </a:pPr>
              <a:t>15</a:t>
            </a:fld>
            <a:endParaRPr lang="en-GB" altLang="ko-KR" dirty="0">
              <a:solidFill>
                <a:prstClr val="black"/>
              </a:solidFill>
              <a:latin typeface="Arial" charset="0"/>
              <a:ea typeface="맑은 고딕" panose="020B0503020000020004" pitchFamily="50" charset="-127"/>
            </a:endParaRPr>
          </a:p>
        </p:txBody>
      </p:sp>
      <p:sp>
        <p:nvSpPr>
          <p:cNvPr id="77827" name="Rectangle 2"/>
          <p:cNvSpPr>
            <a:spLocks noGrp="1" noRot="1" noChangeAspect="1" noChangeArrowheads="1" noTextEdit="1"/>
          </p:cNvSpPr>
          <p:nvPr>
            <p:ph type="sldImg"/>
          </p:nvPr>
        </p:nvSpPr>
        <p:spPr bwMode="auto">
          <a:xfrm>
            <a:off x="2971800" y="563563"/>
            <a:ext cx="4078288" cy="2824162"/>
          </a:xfrm>
          <a:noFill/>
          <a:ln>
            <a:solidFill>
              <a:srgbClr val="000000"/>
            </a:solidFill>
            <a:miter lim="800000"/>
            <a:headEnd/>
            <a:tailEnd/>
          </a:ln>
        </p:spPr>
      </p:sp>
      <p:sp>
        <p:nvSpPr>
          <p:cNvPr id="7782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ko-KR" dirty="0">
              <a:latin typeface="Arial" charset="0"/>
              <a:ea typeface="굴림" charset="-127"/>
            </a:endParaRPr>
          </a:p>
        </p:txBody>
      </p:sp>
    </p:spTree>
    <p:extLst>
      <p:ext uri="{BB962C8B-B14F-4D97-AF65-F5344CB8AC3E}">
        <p14:creationId xmlns:p14="http://schemas.microsoft.com/office/powerpoint/2010/main" val="41399941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bwMode="auto">
          <a:noFill/>
          <a:ln>
            <a:miter lim="800000"/>
            <a:headEnd/>
            <a:tailEnd/>
          </a:ln>
        </p:spPr>
        <p:txBody>
          <a:bodyPr/>
          <a:lstStyle/>
          <a:p>
            <a:pPr defTabSz="946770">
              <a:defRPr/>
            </a:pPr>
            <a:fld id="{BCBED305-548A-4C28-8327-2C1A78F3D324}" type="slidenum">
              <a:rPr lang="en-GB" altLang="ko-KR">
                <a:solidFill>
                  <a:prstClr val="black"/>
                </a:solidFill>
                <a:latin typeface="Arial" charset="0"/>
                <a:ea typeface="맑은 고딕" panose="020B0503020000020004" pitchFamily="50" charset="-127"/>
              </a:rPr>
              <a:pPr defTabSz="946770">
                <a:defRPr/>
              </a:pPr>
              <a:t>16</a:t>
            </a:fld>
            <a:endParaRPr lang="en-GB" altLang="ko-KR" dirty="0">
              <a:solidFill>
                <a:prstClr val="black"/>
              </a:solidFill>
              <a:latin typeface="Arial" charset="0"/>
              <a:ea typeface="맑은 고딕" panose="020B0503020000020004" pitchFamily="50" charset="-127"/>
            </a:endParaRPr>
          </a:p>
        </p:txBody>
      </p:sp>
      <p:sp>
        <p:nvSpPr>
          <p:cNvPr id="77827" name="Rectangle 2"/>
          <p:cNvSpPr>
            <a:spLocks noGrp="1" noRot="1" noChangeAspect="1" noChangeArrowheads="1" noTextEdit="1"/>
          </p:cNvSpPr>
          <p:nvPr>
            <p:ph type="sldImg"/>
          </p:nvPr>
        </p:nvSpPr>
        <p:spPr bwMode="auto">
          <a:xfrm>
            <a:off x="2971800" y="563563"/>
            <a:ext cx="4078288" cy="2824162"/>
          </a:xfrm>
          <a:noFill/>
          <a:ln>
            <a:solidFill>
              <a:srgbClr val="000000"/>
            </a:solidFill>
            <a:miter lim="800000"/>
            <a:headEnd/>
            <a:tailEnd/>
          </a:ln>
        </p:spPr>
      </p:sp>
      <p:sp>
        <p:nvSpPr>
          <p:cNvPr id="7782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ko-KR" dirty="0">
              <a:latin typeface="Arial" charset="0"/>
              <a:ea typeface="굴림" charset="-127"/>
            </a:endParaRPr>
          </a:p>
        </p:txBody>
      </p:sp>
    </p:spTree>
    <p:extLst>
      <p:ext uri="{BB962C8B-B14F-4D97-AF65-F5344CB8AC3E}">
        <p14:creationId xmlns:p14="http://schemas.microsoft.com/office/powerpoint/2010/main" val="11383074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bwMode="auto">
          <a:noFill/>
          <a:ln>
            <a:miter lim="800000"/>
            <a:headEnd/>
            <a:tailEnd/>
          </a:ln>
        </p:spPr>
        <p:txBody>
          <a:bodyPr/>
          <a:lstStyle/>
          <a:p>
            <a:pPr defTabSz="946770">
              <a:defRPr/>
            </a:pPr>
            <a:fld id="{BCBED305-548A-4C28-8327-2C1A78F3D324}" type="slidenum">
              <a:rPr lang="en-GB" altLang="ko-KR">
                <a:solidFill>
                  <a:prstClr val="black"/>
                </a:solidFill>
                <a:latin typeface="Arial" charset="0"/>
                <a:ea typeface="맑은 고딕" panose="020B0503020000020004" pitchFamily="50" charset="-127"/>
              </a:rPr>
              <a:pPr defTabSz="946770">
                <a:defRPr/>
              </a:pPr>
              <a:t>17</a:t>
            </a:fld>
            <a:endParaRPr lang="en-GB" altLang="ko-KR" dirty="0">
              <a:solidFill>
                <a:prstClr val="black"/>
              </a:solidFill>
              <a:latin typeface="Arial" charset="0"/>
              <a:ea typeface="맑은 고딕" panose="020B0503020000020004" pitchFamily="50" charset="-127"/>
            </a:endParaRPr>
          </a:p>
        </p:txBody>
      </p:sp>
      <p:sp>
        <p:nvSpPr>
          <p:cNvPr id="77827" name="Rectangle 2"/>
          <p:cNvSpPr>
            <a:spLocks noGrp="1" noRot="1" noChangeAspect="1" noChangeArrowheads="1" noTextEdit="1"/>
          </p:cNvSpPr>
          <p:nvPr>
            <p:ph type="sldImg"/>
          </p:nvPr>
        </p:nvSpPr>
        <p:spPr bwMode="auto">
          <a:xfrm>
            <a:off x="2971800" y="563563"/>
            <a:ext cx="4078288" cy="2824162"/>
          </a:xfrm>
          <a:noFill/>
          <a:ln>
            <a:solidFill>
              <a:srgbClr val="000000"/>
            </a:solidFill>
            <a:miter lim="800000"/>
            <a:headEnd/>
            <a:tailEnd/>
          </a:ln>
        </p:spPr>
      </p:sp>
      <p:sp>
        <p:nvSpPr>
          <p:cNvPr id="7782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ko-KR" dirty="0">
              <a:latin typeface="Arial" charset="0"/>
              <a:ea typeface="굴림" charset="-127"/>
            </a:endParaRPr>
          </a:p>
        </p:txBody>
      </p:sp>
    </p:spTree>
    <p:extLst>
      <p:ext uri="{BB962C8B-B14F-4D97-AF65-F5344CB8AC3E}">
        <p14:creationId xmlns:p14="http://schemas.microsoft.com/office/powerpoint/2010/main" val="33007210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bwMode="auto">
          <a:noFill/>
          <a:ln>
            <a:miter lim="800000"/>
            <a:headEnd/>
            <a:tailEnd/>
          </a:ln>
        </p:spPr>
        <p:txBody>
          <a:bodyPr/>
          <a:lstStyle/>
          <a:p>
            <a:pPr defTabSz="946770">
              <a:defRPr/>
            </a:pPr>
            <a:fld id="{BCBED305-548A-4C28-8327-2C1A78F3D324}" type="slidenum">
              <a:rPr lang="en-GB" altLang="ko-KR">
                <a:solidFill>
                  <a:prstClr val="black"/>
                </a:solidFill>
                <a:latin typeface="Arial" charset="0"/>
                <a:ea typeface="맑은 고딕" panose="020B0503020000020004" pitchFamily="50" charset="-127"/>
              </a:rPr>
              <a:pPr defTabSz="946770">
                <a:defRPr/>
              </a:pPr>
              <a:t>18</a:t>
            </a:fld>
            <a:endParaRPr lang="en-GB" altLang="ko-KR" dirty="0">
              <a:solidFill>
                <a:prstClr val="black"/>
              </a:solidFill>
              <a:latin typeface="Arial" charset="0"/>
              <a:ea typeface="맑은 고딕" panose="020B0503020000020004" pitchFamily="50" charset="-127"/>
            </a:endParaRPr>
          </a:p>
        </p:txBody>
      </p:sp>
      <p:sp>
        <p:nvSpPr>
          <p:cNvPr id="77827" name="Rectangle 2"/>
          <p:cNvSpPr>
            <a:spLocks noGrp="1" noRot="1" noChangeAspect="1" noChangeArrowheads="1" noTextEdit="1"/>
          </p:cNvSpPr>
          <p:nvPr>
            <p:ph type="sldImg"/>
          </p:nvPr>
        </p:nvSpPr>
        <p:spPr bwMode="auto">
          <a:xfrm>
            <a:off x="2971800" y="563563"/>
            <a:ext cx="4078288" cy="2824162"/>
          </a:xfrm>
          <a:noFill/>
          <a:ln>
            <a:solidFill>
              <a:srgbClr val="000000"/>
            </a:solidFill>
            <a:miter lim="800000"/>
            <a:headEnd/>
            <a:tailEnd/>
          </a:ln>
        </p:spPr>
      </p:sp>
      <p:sp>
        <p:nvSpPr>
          <p:cNvPr id="7782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ko-KR" dirty="0">
              <a:latin typeface="Arial" charset="0"/>
              <a:ea typeface="굴림" charset="-127"/>
            </a:endParaRPr>
          </a:p>
        </p:txBody>
      </p:sp>
    </p:spTree>
    <p:extLst>
      <p:ext uri="{BB962C8B-B14F-4D97-AF65-F5344CB8AC3E}">
        <p14:creationId xmlns:p14="http://schemas.microsoft.com/office/powerpoint/2010/main" val="3595183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bwMode="auto">
          <a:noFill/>
          <a:ln>
            <a:miter lim="800000"/>
            <a:headEnd/>
            <a:tailEnd/>
          </a:ln>
        </p:spPr>
        <p:txBody>
          <a:bodyPr/>
          <a:lstStyle/>
          <a:p>
            <a:pPr defTabSz="946770">
              <a:defRPr/>
            </a:pPr>
            <a:fld id="{BCBED305-548A-4C28-8327-2C1A78F3D324}" type="slidenum">
              <a:rPr lang="en-GB" altLang="ko-KR">
                <a:solidFill>
                  <a:prstClr val="black"/>
                </a:solidFill>
                <a:latin typeface="Arial" charset="0"/>
                <a:ea typeface="맑은 고딕" panose="020B0503020000020004" pitchFamily="50" charset="-127"/>
              </a:rPr>
              <a:pPr defTabSz="946770">
                <a:defRPr/>
              </a:pPr>
              <a:t>19</a:t>
            </a:fld>
            <a:endParaRPr lang="en-GB" altLang="ko-KR" dirty="0">
              <a:solidFill>
                <a:prstClr val="black"/>
              </a:solidFill>
              <a:latin typeface="Arial" charset="0"/>
              <a:ea typeface="맑은 고딕" panose="020B0503020000020004" pitchFamily="50" charset="-127"/>
            </a:endParaRPr>
          </a:p>
        </p:txBody>
      </p:sp>
      <p:sp>
        <p:nvSpPr>
          <p:cNvPr id="77827" name="Rectangle 2"/>
          <p:cNvSpPr>
            <a:spLocks noGrp="1" noRot="1" noChangeAspect="1" noChangeArrowheads="1" noTextEdit="1"/>
          </p:cNvSpPr>
          <p:nvPr>
            <p:ph type="sldImg"/>
          </p:nvPr>
        </p:nvSpPr>
        <p:spPr bwMode="auto">
          <a:xfrm>
            <a:off x="2971800" y="563563"/>
            <a:ext cx="4078288" cy="2824162"/>
          </a:xfrm>
          <a:noFill/>
          <a:ln>
            <a:solidFill>
              <a:srgbClr val="000000"/>
            </a:solidFill>
            <a:miter lim="800000"/>
            <a:headEnd/>
            <a:tailEnd/>
          </a:ln>
        </p:spPr>
      </p:sp>
      <p:sp>
        <p:nvSpPr>
          <p:cNvPr id="7782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ko-KR" dirty="0">
              <a:latin typeface="Arial" charset="0"/>
              <a:ea typeface="굴림" charset="-127"/>
            </a:endParaRPr>
          </a:p>
        </p:txBody>
      </p:sp>
    </p:spTree>
    <p:extLst>
      <p:ext uri="{BB962C8B-B14F-4D97-AF65-F5344CB8AC3E}">
        <p14:creationId xmlns:p14="http://schemas.microsoft.com/office/powerpoint/2010/main" val="20672706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bwMode="auto">
          <a:noFill/>
          <a:ln>
            <a:miter lim="800000"/>
            <a:headEnd/>
            <a:tailEnd/>
          </a:ln>
        </p:spPr>
        <p:txBody>
          <a:bodyPr/>
          <a:lstStyle/>
          <a:p>
            <a:pPr defTabSz="946770">
              <a:defRPr/>
            </a:pPr>
            <a:fld id="{BCBED305-548A-4C28-8327-2C1A78F3D324}" type="slidenum">
              <a:rPr lang="en-GB" altLang="ko-KR">
                <a:solidFill>
                  <a:prstClr val="black"/>
                </a:solidFill>
                <a:latin typeface="Arial" charset="0"/>
                <a:ea typeface="맑은 고딕" panose="020B0503020000020004" pitchFamily="50" charset="-127"/>
              </a:rPr>
              <a:pPr defTabSz="946770">
                <a:defRPr/>
              </a:pPr>
              <a:t>20</a:t>
            </a:fld>
            <a:endParaRPr lang="en-GB" altLang="ko-KR" dirty="0">
              <a:solidFill>
                <a:prstClr val="black"/>
              </a:solidFill>
              <a:latin typeface="Arial" charset="0"/>
              <a:ea typeface="맑은 고딕" panose="020B0503020000020004" pitchFamily="50" charset="-127"/>
            </a:endParaRPr>
          </a:p>
        </p:txBody>
      </p:sp>
      <p:sp>
        <p:nvSpPr>
          <p:cNvPr id="77827" name="Rectangle 2"/>
          <p:cNvSpPr>
            <a:spLocks noGrp="1" noRot="1" noChangeAspect="1" noChangeArrowheads="1" noTextEdit="1"/>
          </p:cNvSpPr>
          <p:nvPr>
            <p:ph type="sldImg"/>
          </p:nvPr>
        </p:nvSpPr>
        <p:spPr bwMode="auto">
          <a:xfrm>
            <a:off x="2971800" y="563563"/>
            <a:ext cx="4078288" cy="2824162"/>
          </a:xfrm>
          <a:noFill/>
          <a:ln>
            <a:solidFill>
              <a:srgbClr val="000000"/>
            </a:solidFill>
            <a:miter lim="800000"/>
            <a:headEnd/>
            <a:tailEnd/>
          </a:ln>
        </p:spPr>
      </p:sp>
      <p:sp>
        <p:nvSpPr>
          <p:cNvPr id="7782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ko-KR" dirty="0">
              <a:latin typeface="Arial" charset="0"/>
              <a:ea typeface="굴림" charset="-127"/>
            </a:endParaRPr>
          </a:p>
        </p:txBody>
      </p:sp>
    </p:spTree>
    <p:extLst>
      <p:ext uri="{BB962C8B-B14F-4D97-AF65-F5344CB8AC3E}">
        <p14:creationId xmlns:p14="http://schemas.microsoft.com/office/powerpoint/2010/main" val="34971439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bwMode="auto">
          <a:noFill/>
          <a:ln>
            <a:miter lim="800000"/>
            <a:headEnd/>
            <a:tailEnd/>
          </a:ln>
        </p:spPr>
        <p:txBody>
          <a:bodyPr/>
          <a:lstStyle/>
          <a:p>
            <a:pPr defTabSz="946770">
              <a:defRPr/>
            </a:pPr>
            <a:fld id="{BCBED305-548A-4C28-8327-2C1A78F3D324}" type="slidenum">
              <a:rPr lang="en-GB" altLang="ko-KR">
                <a:solidFill>
                  <a:prstClr val="black"/>
                </a:solidFill>
                <a:latin typeface="Arial" charset="0"/>
                <a:ea typeface="맑은 고딕" panose="020B0503020000020004" pitchFamily="50" charset="-127"/>
              </a:rPr>
              <a:pPr defTabSz="946770">
                <a:defRPr/>
              </a:pPr>
              <a:t>21</a:t>
            </a:fld>
            <a:endParaRPr lang="en-GB" altLang="ko-KR" dirty="0">
              <a:solidFill>
                <a:prstClr val="black"/>
              </a:solidFill>
              <a:latin typeface="Arial" charset="0"/>
              <a:ea typeface="맑은 고딕" panose="020B0503020000020004" pitchFamily="50" charset="-127"/>
            </a:endParaRPr>
          </a:p>
        </p:txBody>
      </p:sp>
      <p:sp>
        <p:nvSpPr>
          <p:cNvPr id="77827" name="Rectangle 2"/>
          <p:cNvSpPr>
            <a:spLocks noGrp="1" noRot="1" noChangeAspect="1" noChangeArrowheads="1" noTextEdit="1"/>
          </p:cNvSpPr>
          <p:nvPr>
            <p:ph type="sldImg"/>
          </p:nvPr>
        </p:nvSpPr>
        <p:spPr bwMode="auto">
          <a:xfrm>
            <a:off x="2971800" y="563563"/>
            <a:ext cx="4078288" cy="2824162"/>
          </a:xfrm>
          <a:noFill/>
          <a:ln>
            <a:solidFill>
              <a:srgbClr val="000000"/>
            </a:solidFill>
            <a:miter lim="800000"/>
            <a:headEnd/>
            <a:tailEnd/>
          </a:ln>
        </p:spPr>
      </p:sp>
      <p:sp>
        <p:nvSpPr>
          <p:cNvPr id="7782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ko-KR" dirty="0">
              <a:latin typeface="Arial" charset="0"/>
              <a:ea typeface="굴림" charset="-127"/>
            </a:endParaRPr>
          </a:p>
        </p:txBody>
      </p:sp>
    </p:spTree>
    <p:extLst>
      <p:ext uri="{BB962C8B-B14F-4D97-AF65-F5344CB8AC3E}">
        <p14:creationId xmlns:p14="http://schemas.microsoft.com/office/powerpoint/2010/main" val="26515269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23</a:t>
            </a:fld>
            <a:endParaRPr lang="ko-KR" altLang="en-US"/>
          </a:p>
        </p:txBody>
      </p:sp>
    </p:spTree>
    <p:extLst>
      <p:ext uri="{BB962C8B-B14F-4D97-AF65-F5344CB8AC3E}">
        <p14:creationId xmlns:p14="http://schemas.microsoft.com/office/powerpoint/2010/main" val="26530278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24</a:t>
            </a:fld>
            <a:endParaRPr lang="ko-KR" altLang="en-US"/>
          </a:p>
        </p:txBody>
      </p:sp>
    </p:spTree>
    <p:extLst>
      <p:ext uri="{BB962C8B-B14F-4D97-AF65-F5344CB8AC3E}">
        <p14:creationId xmlns:p14="http://schemas.microsoft.com/office/powerpoint/2010/main" val="3479483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5</a:t>
            </a:fld>
            <a:endParaRPr lang="ko-KR" altLang="en-US"/>
          </a:p>
        </p:txBody>
      </p:sp>
    </p:spTree>
    <p:extLst>
      <p:ext uri="{BB962C8B-B14F-4D97-AF65-F5344CB8AC3E}">
        <p14:creationId xmlns:p14="http://schemas.microsoft.com/office/powerpoint/2010/main" val="13824798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25</a:t>
            </a:fld>
            <a:endParaRPr lang="ko-KR" altLang="en-US"/>
          </a:p>
        </p:txBody>
      </p:sp>
    </p:spTree>
    <p:extLst>
      <p:ext uri="{BB962C8B-B14F-4D97-AF65-F5344CB8AC3E}">
        <p14:creationId xmlns:p14="http://schemas.microsoft.com/office/powerpoint/2010/main" val="8988596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26</a:t>
            </a:fld>
            <a:endParaRPr lang="ko-KR" altLang="en-US"/>
          </a:p>
        </p:txBody>
      </p:sp>
    </p:spTree>
    <p:extLst>
      <p:ext uri="{BB962C8B-B14F-4D97-AF65-F5344CB8AC3E}">
        <p14:creationId xmlns:p14="http://schemas.microsoft.com/office/powerpoint/2010/main" val="34619596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27</a:t>
            </a:fld>
            <a:endParaRPr lang="ko-KR" altLang="en-US"/>
          </a:p>
        </p:txBody>
      </p:sp>
    </p:spTree>
    <p:extLst>
      <p:ext uri="{BB962C8B-B14F-4D97-AF65-F5344CB8AC3E}">
        <p14:creationId xmlns:p14="http://schemas.microsoft.com/office/powerpoint/2010/main" val="19024582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29</a:t>
            </a:fld>
            <a:endParaRPr lang="ko-KR" altLang="en-US"/>
          </a:p>
        </p:txBody>
      </p:sp>
    </p:spTree>
    <p:extLst>
      <p:ext uri="{BB962C8B-B14F-4D97-AF65-F5344CB8AC3E}">
        <p14:creationId xmlns:p14="http://schemas.microsoft.com/office/powerpoint/2010/main" val="19814776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30</a:t>
            </a:fld>
            <a:endParaRPr lang="ko-KR" altLang="en-US"/>
          </a:p>
        </p:txBody>
      </p:sp>
    </p:spTree>
    <p:extLst>
      <p:ext uri="{BB962C8B-B14F-4D97-AF65-F5344CB8AC3E}">
        <p14:creationId xmlns:p14="http://schemas.microsoft.com/office/powerpoint/2010/main" val="16965952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31</a:t>
            </a:fld>
            <a:endParaRPr lang="ko-KR" altLang="en-US"/>
          </a:p>
        </p:txBody>
      </p:sp>
    </p:spTree>
    <p:extLst>
      <p:ext uri="{BB962C8B-B14F-4D97-AF65-F5344CB8AC3E}">
        <p14:creationId xmlns:p14="http://schemas.microsoft.com/office/powerpoint/2010/main" val="7873345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32</a:t>
            </a:fld>
            <a:endParaRPr lang="ko-KR" altLang="en-US"/>
          </a:p>
        </p:txBody>
      </p:sp>
    </p:spTree>
    <p:extLst>
      <p:ext uri="{BB962C8B-B14F-4D97-AF65-F5344CB8AC3E}">
        <p14:creationId xmlns:p14="http://schemas.microsoft.com/office/powerpoint/2010/main" val="2541054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33</a:t>
            </a:fld>
            <a:endParaRPr lang="ko-KR" altLang="en-US"/>
          </a:p>
        </p:txBody>
      </p:sp>
    </p:spTree>
    <p:extLst>
      <p:ext uri="{BB962C8B-B14F-4D97-AF65-F5344CB8AC3E}">
        <p14:creationId xmlns:p14="http://schemas.microsoft.com/office/powerpoint/2010/main" val="24729080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6</a:t>
            </a:fld>
            <a:endParaRPr lang="ko-KR" altLang="en-US"/>
          </a:p>
        </p:txBody>
      </p:sp>
    </p:spTree>
    <p:extLst>
      <p:ext uri="{BB962C8B-B14F-4D97-AF65-F5344CB8AC3E}">
        <p14:creationId xmlns:p14="http://schemas.microsoft.com/office/powerpoint/2010/main" val="3220493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7</a:t>
            </a:fld>
            <a:endParaRPr lang="ko-KR" altLang="en-US"/>
          </a:p>
        </p:txBody>
      </p:sp>
    </p:spTree>
    <p:extLst>
      <p:ext uri="{BB962C8B-B14F-4D97-AF65-F5344CB8AC3E}">
        <p14:creationId xmlns:p14="http://schemas.microsoft.com/office/powerpoint/2010/main" val="32535476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8</a:t>
            </a:fld>
            <a:endParaRPr lang="ko-KR" altLang="en-US"/>
          </a:p>
        </p:txBody>
      </p:sp>
    </p:spTree>
    <p:extLst>
      <p:ext uri="{BB962C8B-B14F-4D97-AF65-F5344CB8AC3E}">
        <p14:creationId xmlns:p14="http://schemas.microsoft.com/office/powerpoint/2010/main" val="207624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9</a:t>
            </a:fld>
            <a:endParaRPr lang="ko-KR" altLang="en-US"/>
          </a:p>
        </p:txBody>
      </p:sp>
    </p:spTree>
    <p:extLst>
      <p:ext uri="{BB962C8B-B14F-4D97-AF65-F5344CB8AC3E}">
        <p14:creationId xmlns:p14="http://schemas.microsoft.com/office/powerpoint/2010/main" val="188691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10</a:t>
            </a:fld>
            <a:endParaRPr lang="ko-KR" altLang="en-US"/>
          </a:p>
        </p:txBody>
      </p:sp>
    </p:spTree>
    <p:extLst>
      <p:ext uri="{BB962C8B-B14F-4D97-AF65-F5344CB8AC3E}">
        <p14:creationId xmlns:p14="http://schemas.microsoft.com/office/powerpoint/2010/main" val="31494527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3F271E79-6D8D-4FC2-BF9F-4616BBFCEE39}" type="slidenum">
              <a:rPr lang="ko-KR" altLang="en-US" smtClean="0"/>
              <a:t>12</a:t>
            </a:fld>
            <a:endParaRPr lang="ko-KR" altLang="en-US"/>
          </a:p>
        </p:txBody>
      </p:sp>
    </p:spTree>
    <p:extLst>
      <p:ext uri="{BB962C8B-B14F-4D97-AF65-F5344CB8AC3E}">
        <p14:creationId xmlns:p14="http://schemas.microsoft.com/office/powerpoint/2010/main" val="33771029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bwMode="auto">
          <a:noFill/>
          <a:ln>
            <a:miter lim="800000"/>
            <a:headEnd/>
            <a:tailEnd/>
          </a:ln>
        </p:spPr>
        <p:txBody>
          <a:bodyPr/>
          <a:lstStyle/>
          <a:p>
            <a:pPr defTabSz="946770">
              <a:defRPr/>
            </a:pPr>
            <a:fld id="{BCBED305-548A-4C28-8327-2C1A78F3D324}" type="slidenum">
              <a:rPr lang="en-GB" altLang="ko-KR">
                <a:solidFill>
                  <a:prstClr val="black"/>
                </a:solidFill>
                <a:latin typeface="Arial" charset="0"/>
                <a:ea typeface="맑은 고딕" panose="020B0503020000020004" pitchFamily="50" charset="-127"/>
              </a:rPr>
              <a:pPr defTabSz="946770">
                <a:defRPr/>
              </a:pPr>
              <a:t>13</a:t>
            </a:fld>
            <a:endParaRPr lang="en-GB" altLang="ko-KR" dirty="0">
              <a:solidFill>
                <a:prstClr val="black"/>
              </a:solidFill>
              <a:latin typeface="Arial" charset="0"/>
              <a:ea typeface="맑은 고딕" panose="020B0503020000020004" pitchFamily="50" charset="-127"/>
            </a:endParaRPr>
          </a:p>
        </p:txBody>
      </p:sp>
      <p:sp>
        <p:nvSpPr>
          <p:cNvPr id="77827" name="Rectangle 2"/>
          <p:cNvSpPr>
            <a:spLocks noGrp="1" noRot="1" noChangeAspect="1" noChangeArrowheads="1" noTextEdit="1"/>
          </p:cNvSpPr>
          <p:nvPr>
            <p:ph type="sldImg"/>
          </p:nvPr>
        </p:nvSpPr>
        <p:spPr bwMode="auto">
          <a:xfrm>
            <a:off x="2822575" y="547688"/>
            <a:ext cx="3960813" cy="2741612"/>
          </a:xfrm>
          <a:noFill/>
          <a:ln>
            <a:solidFill>
              <a:srgbClr val="000000"/>
            </a:solidFill>
            <a:miter lim="800000"/>
            <a:headEnd/>
            <a:tailEnd/>
          </a:ln>
        </p:spPr>
      </p:sp>
      <p:sp>
        <p:nvSpPr>
          <p:cNvPr id="7782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ko-KR" dirty="0">
              <a:latin typeface="Arial" charset="0"/>
              <a:ea typeface="굴림" charset="-127"/>
            </a:endParaRPr>
          </a:p>
        </p:txBody>
      </p:sp>
    </p:spTree>
    <p:extLst>
      <p:ext uri="{BB962C8B-B14F-4D97-AF65-F5344CB8AC3E}">
        <p14:creationId xmlns:p14="http://schemas.microsoft.com/office/powerpoint/2010/main" val="229712970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hyperlink" Target="http://kpmg.com/socialmedia" TargetMode="Externa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bg>
      <p:bgPr>
        <a:solidFill>
          <a:srgbClr val="00338D"/>
        </a:solidFill>
        <a:effectLst/>
      </p:bgPr>
    </p:bg>
    <p:spTree>
      <p:nvGrpSpPr>
        <p:cNvPr id="1" name=""/>
        <p:cNvGrpSpPr/>
        <p:nvPr/>
      </p:nvGrpSpPr>
      <p:grpSpPr>
        <a:xfrm>
          <a:off x="0" y="0"/>
          <a:ext cx="0" cy="0"/>
          <a:chOff x="0" y="0"/>
          <a:chExt cx="0" cy="0"/>
        </a:xfrm>
      </p:grpSpPr>
      <p:pic>
        <p:nvPicPr>
          <p:cNvPr id="7" name="그림 6">
            <a:extLst>
              <a:ext uri="{FF2B5EF4-FFF2-40B4-BE49-F238E27FC236}">
                <a16:creationId xmlns:a16="http://schemas.microsoft.com/office/drawing/2014/main" id="{0F42B274-96D5-4EC3-BFE7-1AD8D9CC8F64}"/>
              </a:ext>
            </a:extLst>
          </p:cNvPr>
          <p:cNvPicPr>
            <a:picLocks noChangeAspect="1"/>
          </p:cNvPicPr>
          <p:nvPr userDrawn="1"/>
        </p:nvPicPr>
        <p:blipFill rotWithShape="1">
          <a:blip r:embed="rId2">
            <a:alphaModFix amt="70000"/>
          </a:blip>
          <a:srcRect l="18805"/>
          <a:stretch/>
        </p:blipFill>
        <p:spPr>
          <a:xfrm>
            <a:off x="1720043" y="0"/>
            <a:ext cx="8185958" cy="6858000"/>
          </a:xfrm>
          <a:prstGeom prst="rect">
            <a:avLst/>
          </a:prstGeom>
        </p:spPr>
      </p:pic>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pic>
        <p:nvPicPr>
          <p:cNvPr id="12" name="그림 11">
            <a:extLst>
              <a:ext uri="{FF2B5EF4-FFF2-40B4-BE49-F238E27FC236}">
                <a16:creationId xmlns:a16="http://schemas.microsoft.com/office/drawing/2014/main" id="{ED8681C2-621B-4B5A-910D-DF6D3C707B83}"/>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215200" y="446449"/>
            <a:ext cx="2366828" cy="795501"/>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a:t>Title slide 5</a:t>
            </a:r>
            <a:br>
              <a:rPr lang="en-US" dirty="0"/>
            </a:br>
            <a:r>
              <a:rPr lang="en-US" dirty="0"/>
              <a:t>singular </a:t>
            </a:r>
            <a:br>
              <a:rPr lang="en-US" dirty="0"/>
            </a:br>
            <a:r>
              <a:rPr lang="en-US" dirty="0"/>
              <a:t>image</a:t>
            </a:r>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ko-KR" altLang="en-US"/>
              <a:t>마스터 텍스트 스타일을 편집합니다</a:t>
            </a:r>
          </a:p>
        </p:txBody>
      </p:sp>
    </p:spTree>
    <p:extLst>
      <p:ext uri="{BB962C8B-B14F-4D97-AF65-F5344CB8AC3E}">
        <p14:creationId xmlns:p14="http://schemas.microsoft.com/office/powerpoint/2010/main" val="3494990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DIVIDER 3">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noProof="0" dirty="0"/>
              <a:t>Section divider three title style</a:t>
            </a:r>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600" noProof="0" dirty="0"/>
          </a:p>
        </p:txBody>
      </p:sp>
      <p:sp>
        <p:nvSpPr>
          <p:cNvPr id="5"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noProof="0"/>
              <a:t>Click to edit Master text styles</a:t>
            </a:r>
          </a:p>
        </p:txBody>
      </p:sp>
      <p:pic>
        <p:nvPicPr>
          <p:cNvPr id="7" name="그림 6">
            <a:extLst>
              <a:ext uri="{FF2B5EF4-FFF2-40B4-BE49-F238E27FC236}">
                <a16:creationId xmlns:a16="http://schemas.microsoft.com/office/drawing/2014/main" id="{211302A7-A8CF-418C-832C-E170045B4296}"/>
              </a:ext>
            </a:extLst>
          </p:cNvPr>
          <p:cNvPicPr>
            <a:picLocks noChangeAspect="1"/>
          </p:cNvPicPr>
          <p:nvPr userDrawn="1"/>
        </p:nvPicPr>
        <p:blipFill>
          <a:blip r:embed="rId2"/>
          <a:stretch>
            <a:fillRect/>
          </a:stretch>
        </p:blipFill>
        <p:spPr>
          <a:xfrm>
            <a:off x="-1245439" y="0"/>
            <a:ext cx="1245439" cy="6858000"/>
          </a:xfrm>
          <a:prstGeom prst="rect">
            <a:avLst/>
          </a:prstGeom>
        </p:spPr>
      </p:pic>
    </p:spTree>
    <p:extLst>
      <p:ext uri="{BB962C8B-B14F-4D97-AF65-F5344CB8AC3E}">
        <p14:creationId xmlns:p14="http://schemas.microsoft.com/office/powerpoint/2010/main" val="817865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ko-KR" altLang="en-US"/>
              <a:t>마스터 텍스트 스타일을 편집합니다</a:t>
            </a:r>
          </a:p>
          <a:p>
            <a:pPr lvl="1"/>
            <a:r>
              <a:rPr lang="ko-KR" altLang="en-US"/>
              <a:t>둘째 수준</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ko-KR" altLang="en-US"/>
              <a:t>마스터 텍스트 스타일을 편집합니다</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ko-KR" altLang="en-US"/>
              <a:t>마스터 텍스트 스타일을 편집합니다</a:t>
            </a:r>
          </a:p>
          <a:p>
            <a:pPr lvl="1"/>
            <a:r>
              <a:rPr lang="ko-KR" altLang="en-US"/>
              <a:t>둘째 수준</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ko-KR" altLang="en-US"/>
              <a:t>마스터 텍스트 스타일을 편집합니다</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ko-KR" altLang="en-US"/>
              <a:t>마스터 텍스트 스타일을 편집합니다</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
        <p:nvSpPr>
          <p:cNvPr id="13" name="Rectangle 11">
            <a:hlinkClick r:id="rId4"/>
          </p:cNvPr>
          <p:cNvSpPr>
            <a:spLocks noChangeArrowheads="1"/>
          </p:cNvSpPr>
          <p:nvPr userDrawn="1"/>
        </p:nvSpPr>
        <p:spPr bwMode="auto">
          <a:xfrm>
            <a:off x="1715999" y="2729838"/>
            <a:ext cx="1898317" cy="200055"/>
          </a:xfrm>
          <a:prstGeom prst="rect">
            <a:avLst/>
          </a:prstGeom>
          <a:noFill/>
          <a:ln w="9525">
            <a:noFill/>
            <a:miter lim="800000"/>
            <a:headEnd/>
            <a:tailEnd/>
          </a:ln>
          <a:effectLst/>
        </p:spPr>
        <p:txBody>
          <a:bodyPr wrap="square" lIns="0" tIns="0" rIns="0" bIns="0" anchor="ctr">
            <a:spAutoFit/>
          </a:bodyPr>
          <a:lstStyle/>
          <a:p>
            <a:pPr>
              <a:defRPr/>
            </a:pPr>
            <a:r>
              <a:rPr lang="en-GB" sz="1300" b="1" i="0" kern="0" dirty="0">
                <a:solidFill>
                  <a:schemeClr val="tx2"/>
                </a:solidFill>
                <a:latin typeface="Univers for KPMG" panose="020B0603020202020204" pitchFamily="34" charset="0"/>
                <a:ea typeface="Times New Roman" pitchFamily="18" charset="0"/>
                <a:cs typeface="Univers for KPMG"/>
              </a:rPr>
              <a:t>kpmg.com/kr</a:t>
            </a:r>
            <a:endParaRPr lang="en-GB" sz="1300" b="1" i="0" kern="0" dirty="0">
              <a:solidFill>
                <a:schemeClr val="tx2"/>
              </a:solidFill>
              <a:latin typeface="Univers for KPMG" panose="020B0603020202020204" pitchFamily="34" charset="0"/>
              <a:cs typeface="Univers for KPMG"/>
            </a:endParaRPr>
          </a:p>
        </p:txBody>
      </p:sp>
      <p:pic>
        <p:nvPicPr>
          <p:cNvPr id="14" name="그림 13"/>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1653119" y="536593"/>
            <a:ext cx="2297775" cy="772292"/>
          </a:xfrm>
          <a:prstGeom prst="rect">
            <a:avLst/>
          </a:prstGeom>
        </p:spPr>
      </p:pic>
    </p:spTree>
    <p:extLst>
      <p:ext uri="{BB962C8B-B14F-4D97-AF65-F5344CB8AC3E}">
        <p14:creationId xmlns:p14="http://schemas.microsoft.com/office/powerpoint/2010/main" val="270841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pic>
        <p:nvPicPr>
          <p:cNvPr id="5" name="그림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235200" y="446449"/>
            <a:ext cx="2366828" cy="795501"/>
          </a:xfrm>
          <a:prstGeom prst="rect">
            <a:avLst/>
          </a:prstGeom>
        </p:spPr>
      </p:pic>
    </p:spTree>
    <p:extLst>
      <p:ext uri="{BB962C8B-B14F-4D97-AF65-F5344CB8AC3E}">
        <p14:creationId xmlns:p14="http://schemas.microsoft.com/office/powerpoint/2010/main" val="41294655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GB" dirty="0"/>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ko-KR" altLang="en-US"/>
              <a:t>마스터 텍스트 스타일을 편집합니다</a:t>
            </a:r>
          </a:p>
          <a:p>
            <a:pPr lvl="1"/>
            <a:r>
              <a:rPr lang="ko-KR" altLang="en-US"/>
              <a:t>둘째 수준</a:t>
            </a:r>
          </a:p>
        </p:txBody>
      </p:sp>
      <p:sp>
        <p:nvSpPr>
          <p:cNvPr id="8" name="Shape 8">
            <a:extLst>
              <a:ext uri="{FF2B5EF4-FFF2-40B4-BE49-F238E27FC236}">
                <a16:creationId xmlns:a16="http://schemas.microsoft.com/office/drawing/2014/main" id="{CF1CA0AB-6CED-4CB2-8BB3-0887CBFC039C}"/>
              </a:ext>
            </a:extLst>
          </p:cNvPr>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a:t>
            </a:fld>
            <a:endParaRPr lang="en-US" sz="900" dirty="0">
              <a:solidFill>
                <a:schemeClr val="tx2"/>
              </a:solidFill>
              <a:latin typeface="+mn-lt"/>
              <a:ea typeface="Arial"/>
              <a:cs typeface="Arial" panose="020B0604020202020204" pitchFamily="34" charset="0"/>
            </a:endParaRPr>
          </a:p>
        </p:txBody>
      </p:sp>
      <p:sp>
        <p:nvSpPr>
          <p:cNvPr id="10" name="TextBox 9">
            <a:extLst>
              <a:ext uri="{FF2B5EF4-FFF2-40B4-BE49-F238E27FC236}">
                <a16:creationId xmlns:a16="http://schemas.microsoft.com/office/drawing/2014/main" id="{95F423C7-866E-4EC3-B203-18BED4945A6F}"/>
              </a:ext>
            </a:extLst>
          </p:cNvPr>
          <p:cNvSpPr txBox="1"/>
          <p:nvPr userDrawn="1"/>
        </p:nvSpPr>
        <p:spPr>
          <a:xfrm>
            <a:off x="1828800" y="6687742"/>
            <a:ext cx="5934075" cy="122633"/>
          </a:xfrm>
          <a:prstGeom prst="rect">
            <a:avLst/>
          </a:prstGeom>
          <a:noFill/>
        </p:spPr>
        <p:txBody>
          <a:bodyPr wrap="square" lIns="0" tIns="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600" b="1" kern="1200" noProof="0" dirty="0">
                <a:solidFill>
                  <a:schemeClr val="tx1"/>
                </a:solidFill>
                <a:latin typeface="+mn-lt"/>
                <a:ea typeface="+mn-ea"/>
                <a:cs typeface="+mn-cs"/>
              </a:rPr>
              <a:t>Document Classification: KPMG Confidential</a:t>
            </a:r>
          </a:p>
        </p:txBody>
      </p:sp>
      <p:sp>
        <p:nvSpPr>
          <p:cNvPr id="13" name="TextBox 12">
            <a:extLst>
              <a:ext uri="{FF2B5EF4-FFF2-40B4-BE49-F238E27FC236}">
                <a16:creationId xmlns:a16="http://schemas.microsoft.com/office/drawing/2014/main" id="{9504B02A-C72E-4023-BFC2-6AE5DFE38800}"/>
              </a:ext>
            </a:extLst>
          </p:cNvPr>
          <p:cNvSpPr txBox="1"/>
          <p:nvPr userDrawn="1"/>
        </p:nvSpPr>
        <p:spPr>
          <a:xfrm>
            <a:off x="1658431" y="6320118"/>
            <a:ext cx="6579636" cy="370800"/>
          </a:xfrm>
          <a:prstGeom prst="rect">
            <a:avLst/>
          </a:prstGeom>
          <a:noFill/>
        </p:spPr>
        <p:txBody>
          <a:bodyPr wrap="square" lIns="0" tIns="0" rIns="0" bIns="0" rtlCol="0">
            <a:noAutofit/>
          </a:bodyPr>
          <a:lstStyle/>
          <a:p>
            <a:pPr>
              <a:defRPr/>
            </a:pPr>
            <a:r>
              <a:rPr lang="en-US" altLang="ko-KR" sz="600" u="none" dirty="0">
                <a:solidFill>
                  <a:schemeClr val="bg1">
                    <a:lumMod val="65000"/>
                  </a:schemeClr>
                </a:solidFill>
                <a:latin typeface="Univers 45 Light" pitchFamily="2" charset="0"/>
                <a:ea typeface="나눔고딕" panose="020B0600000101010101" charset="-127"/>
                <a:cs typeface="Arial" charset="0"/>
              </a:rPr>
              <a:t>© 2021 </a:t>
            </a:r>
            <a:r>
              <a:rPr kumimoji="1" lang="en-US" altLang="ko-KR" sz="600" dirty="0">
                <a:solidFill>
                  <a:schemeClr val="bg1">
                    <a:lumMod val="65000"/>
                  </a:schemeClr>
                </a:solidFill>
                <a:latin typeface="Univers 45 Light" pitchFamily="2" charset="0"/>
                <a:ea typeface="나눔고딕" panose="020B0600000101010101" charset="-127"/>
                <a:cs typeface="Arial" charset="0"/>
              </a:rPr>
              <a:t>KPMG Samjong Accounting Corp., </a:t>
            </a:r>
            <a:r>
              <a:rPr lang="en-US" altLang="ko-KR" sz="600" u="none" dirty="0">
                <a:solidFill>
                  <a:schemeClr val="bg1">
                    <a:lumMod val="65000"/>
                  </a:schemeClr>
                </a:solidFill>
                <a:latin typeface="Univers 45 Light" pitchFamily="2" charset="0"/>
                <a:ea typeface="나눔고딕" panose="020B0600000101010101" charset="-127"/>
                <a:cs typeface="Arial" charset="0"/>
              </a:rPr>
              <a:t>the Korean member firm of the KPMG network of independent member firms affiliated with KPMG International Cooperative (“KPMG International”), a Swiss entity. All rights reserved. Printed in Korea.</a:t>
            </a:r>
          </a:p>
        </p:txBody>
      </p:sp>
      <p:pic>
        <p:nvPicPr>
          <p:cNvPr id="14" name="그림 13">
            <a:extLst>
              <a:ext uri="{FF2B5EF4-FFF2-40B4-BE49-F238E27FC236}">
                <a16:creationId xmlns:a16="http://schemas.microsoft.com/office/drawing/2014/main" id="{3E21B7E0-3931-4A2D-9F0B-3FDEA2C46A3E}"/>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11457" y="6193862"/>
            <a:ext cx="1346974" cy="452724"/>
          </a:xfrm>
          <a:prstGeom prst="rect">
            <a:avLst/>
          </a:prstGeom>
        </p:spPr>
      </p:pic>
    </p:spTree>
    <p:extLst>
      <p:ext uri="{BB962C8B-B14F-4D97-AF65-F5344CB8AC3E}">
        <p14:creationId xmlns:p14="http://schemas.microsoft.com/office/powerpoint/2010/main" val="1666059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a:t>Super title here</a:t>
            </a:r>
          </a:p>
        </p:txBody>
      </p:sp>
    </p:spTree>
    <p:extLst>
      <p:ext uri="{BB962C8B-B14F-4D97-AF65-F5344CB8AC3E}">
        <p14:creationId xmlns:p14="http://schemas.microsoft.com/office/powerpoint/2010/main" val="1721179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a:t>Super title here</a:t>
            </a:r>
          </a:p>
        </p:txBody>
      </p:sp>
    </p:spTree>
    <p:extLst>
      <p:ext uri="{BB962C8B-B14F-4D97-AF65-F5344CB8AC3E}">
        <p14:creationId xmlns:p14="http://schemas.microsoft.com/office/powerpoint/2010/main" val="42287254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No Key Issues Box">
    <p:spTree>
      <p:nvGrpSpPr>
        <p:cNvPr id="1" name=""/>
        <p:cNvGrpSpPr/>
        <p:nvPr/>
      </p:nvGrpSpPr>
      <p:grpSpPr>
        <a:xfrm>
          <a:off x="0" y="0"/>
          <a:ext cx="0" cy="0"/>
          <a:chOff x="0" y="0"/>
          <a:chExt cx="0" cy="0"/>
        </a:xfrm>
      </p:grpSpPr>
      <p:sp>
        <p:nvSpPr>
          <p:cNvPr id="6" name="Title 5"/>
          <p:cNvSpPr>
            <a:spLocks noGrp="1"/>
          </p:cNvSpPr>
          <p:nvPr>
            <p:ph type="title"/>
          </p:nvPr>
        </p:nvSpPr>
        <p:spPr bwMode="gray">
          <a:xfrm>
            <a:off x="415200" y="451575"/>
            <a:ext cx="9075600" cy="723600"/>
          </a:xfrm>
        </p:spPr>
        <p:txBody>
          <a:bodyPr/>
          <a:lstStyle/>
          <a:p>
            <a:pPr lvl="0"/>
            <a:r>
              <a:rPr lang="en-US"/>
              <a:t>Click to edit Master title style</a:t>
            </a:r>
            <a:endParaRPr lang="en-GB" dirty="0"/>
          </a:p>
        </p:txBody>
      </p:sp>
      <p:sp>
        <p:nvSpPr>
          <p:cNvPr id="26" name="Text Placeholder 25"/>
          <p:cNvSpPr>
            <a:spLocks noGrp="1"/>
          </p:cNvSpPr>
          <p:nvPr>
            <p:ph type="body" sz="quarter" idx="13"/>
          </p:nvPr>
        </p:nvSpPr>
        <p:spPr bwMode="gray">
          <a:xfrm>
            <a:off x="2289175" y="1196975"/>
            <a:ext cx="3600450" cy="4895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8" name="Text Placeholder 27"/>
          <p:cNvSpPr>
            <a:spLocks noGrp="1"/>
          </p:cNvSpPr>
          <p:nvPr>
            <p:ph type="body" sz="quarter" idx="14"/>
          </p:nvPr>
        </p:nvSpPr>
        <p:spPr bwMode="gray">
          <a:xfrm>
            <a:off x="6032500" y="1196975"/>
            <a:ext cx="3600450" cy="4895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5" name="그림 4">
            <a:extLst>
              <a:ext uri="{FF2B5EF4-FFF2-40B4-BE49-F238E27FC236}">
                <a16:creationId xmlns:a16="http://schemas.microsoft.com/office/drawing/2014/main" id="{EF30766F-BFF4-4876-95CF-85C3005AC361}"/>
              </a:ext>
            </a:extLst>
          </p:cNvPr>
          <p:cNvPicPr>
            <a:picLocks noChangeAspect="1"/>
          </p:cNvPicPr>
          <p:nvPr userDrawn="1"/>
        </p:nvPicPr>
        <p:blipFill>
          <a:blip r:embed="rId2"/>
          <a:stretch>
            <a:fillRect/>
          </a:stretch>
        </p:blipFill>
        <p:spPr>
          <a:xfrm>
            <a:off x="-1245439" y="0"/>
            <a:ext cx="1245439" cy="6858000"/>
          </a:xfrm>
          <a:prstGeom prst="rect">
            <a:avLst/>
          </a:prstGeom>
        </p:spPr>
      </p:pic>
    </p:spTree>
    <p:extLst>
      <p:ext uri="{BB962C8B-B14F-4D97-AF65-F5344CB8AC3E}">
        <p14:creationId xmlns:p14="http://schemas.microsoft.com/office/powerpoint/2010/main" val="2043585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ko-KR" altLang="en-US"/>
              <a:t>마스터 제목 스타일 편집</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a:t>
            </a:fld>
            <a:endParaRPr lang="en-US" sz="900" dirty="0">
              <a:solidFill>
                <a:schemeClr val="tx2"/>
              </a:solidFill>
              <a:latin typeface="+mn-lt"/>
              <a:ea typeface="Arial"/>
              <a:cs typeface="Arial" panose="020B0604020202020204" pitchFamily="34" charset="0"/>
            </a:endParaRPr>
          </a:p>
        </p:txBody>
      </p:sp>
      <p:sp>
        <p:nvSpPr>
          <p:cNvPr id="25" name="TextBox 24"/>
          <p:cNvSpPr txBox="1"/>
          <p:nvPr userDrawn="1"/>
        </p:nvSpPr>
        <p:spPr>
          <a:xfrm>
            <a:off x="1828800" y="6687742"/>
            <a:ext cx="5934075" cy="122633"/>
          </a:xfrm>
          <a:prstGeom prst="rect">
            <a:avLst/>
          </a:prstGeom>
          <a:noFill/>
        </p:spPr>
        <p:txBody>
          <a:bodyPr wrap="square" lIns="0" tIns="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600" b="1" kern="1200" noProof="0" dirty="0">
                <a:solidFill>
                  <a:schemeClr val="tx1"/>
                </a:solidFill>
                <a:latin typeface="+mn-lt"/>
                <a:ea typeface="+mn-ea"/>
                <a:cs typeface="+mn-cs"/>
              </a:rPr>
              <a:t>Document Classification: KPMG Confidential</a:t>
            </a:r>
          </a:p>
        </p:txBody>
      </p:sp>
      <p:sp>
        <p:nvSpPr>
          <p:cNvPr id="9" name="TextBox 8"/>
          <p:cNvSpPr txBox="1"/>
          <p:nvPr userDrawn="1"/>
        </p:nvSpPr>
        <p:spPr>
          <a:xfrm>
            <a:off x="1658431" y="6320118"/>
            <a:ext cx="6579636" cy="370800"/>
          </a:xfrm>
          <a:prstGeom prst="rect">
            <a:avLst/>
          </a:prstGeom>
          <a:noFill/>
        </p:spPr>
        <p:txBody>
          <a:bodyPr wrap="square" lIns="0" tIns="0" rIns="0" bIns="0" rtlCol="0">
            <a:noAutofit/>
          </a:bodyPr>
          <a:lstStyle/>
          <a:p>
            <a:pPr>
              <a:defRPr/>
            </a:pPr>
            <a:r>
              <a:rPr lang="en-US" altLang="ko-KR" sz="600" u="none" dirty="0">
                <a:solidFill>
                  <a:schemeClr val="bg1">
                    <a:lumMod val="65000"/>
                  </a:schemeClr>
                </a:solidFill>
                <a:latin typeface="Univers 45 Light" pitchFamily="2" charset="0"/>
                <a:ea typeface="나눔고딕" panose="020B0600000101010101" charset="-127"/>
                <a:cs typeface="Arial" charset="0"/>
              </a:rPr>
              <a:t>© 2021 </a:t>
            </a:r>
            <a:r>
              <a:rPr kumimoji="1" lang="en-US" altLang="ko-KR" sz="600" dirty="0">
                <a:solidFill>
                  <a:schemeClr val="bg1">
                    <a:lumMod val="65000"/>
                  </a:schemeClr>
                </a:solidFill>
                <a:latin typeface="Univers 45 Light" pitchFamily="2" charset="0"/>
                <a:ea typeface="나눔고딕" panose="020B0600000101010101" charset="-127"/>
                <a:cs typeface="Arial" charset="0"/>
              </a:rPr>
              <a:t>KPMG Samjong Accounting Corp., </a:t>
            </a:r>
            <a:r>
              <a:rPr lang="en-US" altLang="ko-KR" sz="600" u="none" dirty="0">
                <a:solidFill>
                  <a:schemeClr val="bg1">
                    <a:lumMod val="65000"/>
                  </a:schemeClr>
                </a:solidFill>
                <a:latin typeface="Univers 45 Light" pitchFamily="2" charset="0"/>
                <a:ea typeface="나눔고딕" panose="020B0600000101010101" charset="-127"/>
                <a:cs typeface="Arial" charset="0"/>
              </a:rPr>
              <a:t>the Korean member firm of the KPMG network of independent member firms affiliated with KPMG International Cooperative (“KPMG International”), a Swiss entity. All rights reserved. Printed in Korea.</a:t>
            </a:r>
          </a:p>
        </p:txBody>
      </p:sp>
      <p:sp>
        <p:nvSpPr>
          <p:cNvPr id="10" name="Text Box 19"/>
          <p:cNvSpPr txBox="1">
            <a:spLocks noChangeArrowheads="1"/>
          </p:cNvSpPr>
          <p:nvPr userDrawn="1"/>
        </p:nvSpPr>
        <p:spPr bwMode="auto">
          <a:xfrm>
            <a:off x="7113588" y="38100"/>
            <a:ext cx="2705100" cy="152400"/>
          </a:xfrm>
          <a:prstGeom prst="rect">
            <a:avLst/>
          </a:prstGeom>
          <a:noFill/>
          <a:ln w="3175" algn="ctr">
            <a:noFill/>
            <a:miter lim="800000"/>
            <a:headEnd/>
            <a:tailEnd/>
          </a:ln>
        </p:spPr>
        <p:txBody>
          <a:bodyPr lIns="0" tIns="0" rIns="0" bIns="0">
            <a:spAutoFit/>
          </a:bodyPr>
          <a:lstStyle/>
          <a:p>
            <a:pPr algn="r" latinLnBrk="0">
              <a:spcBef>
                <a:spcPct val="50000"/>
              </a:spcBef>
            </a:pPr>
            <a:r>
              <a:rPr kumimoji="0" lang="en-US" altLang="ko-KR" sz="1000" b="1" dirty="0">
                <a:solidFill>
                  <a:srgbClr val="FF0000"/>
                </a:solidFill>
                <a:latin typeface="+mj-ea"/>
                <a:ea typeface="+mj-ea"/>
              </a:rPr>
              <a:t>Strictly Private &amp; Confidential</a:t>
            </a:r>
          </a:p>
        </p:txBody>
      </p:sp>
      <p:pic>
        <p:nvPicPr>
          <p:cNvPr id="12" name="그림 11">
            <a:extLst>
              <a:ext uri="{FF2B5EF4-FFF2-40B4-BE49-F238E27FC236}">
                <a16:creationId xmlns:a16="http://schemas.microsoft.com/office/drawing/2014/main" id="{A89533CE-624A-4E0C-8A35-679C933AFA83}"/>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311457" y="6193862"/>
            <a:ext cx="1346974" cy="452724"/>
          </a:xfrm>
          <a:prstGeom prst="rect">
            <a:avLst/>
          </a:prstGeom>
        </p:spPr>
      </p:pic>
      <p:sp>
        <p:nvSpPr>
          <p:cNvPr id="11" name="Text Box 19">
            <a:extLst>
              <a:ext uri="{FF2B5EF4-FFF2-40B4-BE49-F238E27FC236}">
                <a16:creationId xmlns:a16="http://schemas.microsoft.com/office/drawing/2014/main" id="{9F27678B-4CE4-4C4F-881D-B0E99A172CE2}"/>
              </a:ext>
            </a:extLst>
          </p:cNvPr>
          <p:cNvSpPr txBox="1">
            <a:spLocks noChangeArrowheads="1"/>
          </p:cNvSpPr>
          <p:nvPr userDrawn="1"/>
        </p:nvSpPr>
        <p:spPr bwMode="auto">
          <a:xfrm>
            <a:off x="7113588" y="190500"/>
            <a:ext cx="2705100" cy="152400"/>
          </a:xfrm>
          <a:prstGeom prst="rect">
            <a:avLst/>
          </a:prstGeom>
          <a:noFill/>
          <a:ln w="3175" algn="ctr">
            <a:noFill/>
            <a:miter lim="800000"/>
            <a:headEnd/>
            <a:tailEnd/>
          </a:ln>
        </p:spPr>
        <p:txBody>
          <a:bodyPr lIns="0" tIns="0" rIns="0" bIns="0">
            <a:spAutoFit/>
          </a:bodyPr>
          <a:lstStyle/>
          <a:p>
            <a:pPr algn="r" latinLnBrk="0">
              <a:spcBef>
                <a:spcPct val="50000"/>
              </a:spcBef>
            </a:pPr>
            <a:r>
              <a:rPr kumimoji="0" lang="en-US" altLang="ko-KR" sz="1000" b="1" dirty="0">
                <a:solidFill>
                  <a:srgbClr val="FF0000"/>
                </a:solidFill>
                <a:latin typeface="+mj-ea"/>
                <a:ea typeface="+mj-ea"/>
              </a:rPr>
              <a:t>DRAFT</a:t>
            </a:r>
          </a:p>
        </p:txBody>
      </p:sp>
      <p:pic>
        <p:nvPicPr>
          <p:cNvPr id="13" name="그림 12">
            <a:extLst>
              <a:ext uri="{FF2B5EF4-FFF2-40B4-BE49-F238E27FC236}">
                <a16:creationId xmlns:a16="http://schemas.microsoft.com/office/drawing/2014/main" id="{2C58FEDE-6432-4244-A732-08C8BE2B4ED9}"/>
              </a:ext>
            </a:extLst>
          </p:cNvPr>
          <p:cNvPicPr>
            <a:picLocks noChangeAspect="1"/>
          </p:cNvPicPr>
          <p:nvPr userDrawn="1"/>
        </p:nvPicPr>
        <p:blipFill>
          <a:blip r:embed="rId11"/>
          <a:stretch>
            <a:fillRect/>
          </a:stretch>
        </p:blipFill>
        <p:spPr>
          <a:xfrm>
            <a:off x="-1245439" y="0"/>
            <a:ext cx="1245439" cy="6858000"/>
          </a:xfrm>
          <a:prstGeom prst="rect">
            <a:avLst/>
          </a:prstGeom>
        </p:spPr>
      </p:pic>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75" r:id="rId1"/>
    <p:sldLayoutId id="2147483759" r:id="rId2"/>
    <p:sldLayoutId id="2147483763" r:id="rId3"/>
    <p:sldLayoutId id="2147483764" r:id="rId4"/>
    <p:sldLayoutId id="2147483765" r:id="rId5"/>
    <p:sldLayoutId id="2147483766" r:id="rId6"/>
    <p:sldLayoutId id="2147483767" r:id="rId7"/>
    <p:sldLayoutId id="2147483768" r:id="rId8"/>
  </p:sldLayoutIdLst>
  <p:txStyles>
    <p:titleStyle>
      <a:lvl1pPr algn="l" defTabSz="914400" rtl="0" eaLnBrk="1" latinLnBrk="1"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1"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1" hangingPunct="1">
        <a:lnSpc>
          <a:spcPct val="100000"/>
        </a:lnSpc>
        <a:spcBef>
          <a:spcPts val="0"/>
        </a:spcBef>
        <a:spcAft>
          <a:spcPts val="600"/>
        </a:spcAft>
        <a:buFontTx/>
        <a:buNone/>
        <a:defRPr sz="900" kern="1200">
          <a:solidFill>
            <a:schemeClr val="tx2"/>
          </a:solidFill>
          <a:latin typeface="+mn-lt"/>
          <a:ea typeface="+mn-ea"/>
          <a:cs typeface="+mn-cs"/>
        </a:defRPr>
      </a:lvl2pPr>
      <a:lvl3pPr marL="216000" indent="-216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3pPr>
      <a:lvl4pPr marL="360000" indent="-144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4pPr>
      <a:lvl5pPr marL="576000" indent="-216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2"/>
          </a:solidFill>
          <a:latin typeface="+mn-lt"/>
          <a:ea typeface="+mn-ea"/>
          <a:cs typeface="+mn-cs"/>
        </a:defRPr>
      </a:lvl5pPr>
      <a:lvl6pPr marL="1098000" indent="-230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70"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image" Target="../media/image8.emf"/><Relationship Id="rId7"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 Id="rId9" Type="http://schemas.openxmlformats.org/officeDocument/2006/relationships/image" Target="../media/image14.emf"/></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6.emf"/></Relationships>
</file>

<file path=ppt/slides/_rels/slide1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8.emf"/></Relationships>
</file>

<file path=ppt/slides/_rels/slide1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21.emf"/></Relationships>
</file>

<file path=ppt/slides/_rels/slide1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25.emf"/></Relationships>
</file>

<file path=ppt/slides/_rels/slide2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27.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2E1B8DFF-083D-4ECC-8CF5-2C2BDE736C3E}"/>
              </a:ext>
            </a:extLst>
          </p:cNvPr>
          <p:cNvSpPr txBox="1">
            <a:spLocks/>
          </p:cNvSpPr>
          <p:nvPr/>
        </p:nvSpPr>
        <p:spPr>
          <a:xfrm>
            <a:off x="2327910" y="1335025"/>
            <a:ext cx="6701469" cy="3697941"/>
          </a:xfrm>
          <a:prstGeom prst="rect">
            <a:avLst/>
          </a:prstGeom>
        </p:spPr>
        <p:txBody>
          <a:bodyPr vert="horz" lIns="0" tIns="0" rIns="0" bIns="0" rtlCol="0" anchor="t" anchorCtr="0">
            <a:noAutofit/>
          </a:bodyPr>
          <a:lstStyle>
            <a:lvl1pPr algn="l" defTabSz="914400" rtl="0" eaLnBrk="1" latinLnBrk="1" hangingPunct="1">
              <a:lnSpc>
                <a:spcPct val="70000"/>
              </a:lnSpc>
              <a:spcBef>
                <a:spcPct val="0"/>
              </a:spcBef>
              <a:buNone/>
              <a:defRPr sz="11000" kern="1200">
                <a:solidFill>
                  <a:schemeClr val="bg1"/>
                </a:solidFill>
                <a:latin typeface="+mj-lt"/>
                <a:ea typeface="+mj-ea"/>
                <a:cs typeface="+mj-cs"/>
              </a:defRPr>
            </a:lvl1pPr>
          </a:lstStyle>
          <a:p>
            <a:r>
              <a:rPr lang="en-US"/>
              <a:t>Project Falcon</a:t>
            </a:r>
            <a:endParaRPr lang="en-US" dirty="0"/>
          </a:p>
        </p:txBody>
      </p:sp>
      <p:sp>
        <p:nvSpPr>
          <p:cNvPr id="5" name="Text Placeholder 3">
            <a:extLst>
              <a:ext uri="{FF2B5EF4-FFF2-40B4-BE49-F238E27FC236}">
                <a16:creationId xmlns:a16="http://schemas.microsoft.com/office/drawing/2014/main" id="{D574F05C-FBF5-4864-A0C0-24C6B761E3CB}"/>
              </a:ext>
            </a:extLst>
          </p:cNvPr>
          <p:cNvSpPr txBox="1">
            <a:spLocks/>
          </p:cNvSpPr>
          <p:nvPr/>
        </p:nvSpPr>
        <p:spPr>
          <a:xfrm>
            <a:off x="2306000" y="3902666"/>
            <a:ext cx="6745287" cy="673100"/>
          </a:xfrm>
          <a:prstGeom prst="rect">
            <a:avLst/>
          </a:prstGeom>
        </p:spPr>
        <p:txBody>
          <a:bodyPr vert="horz" lIns="0" tIns="0" rIns="0" bIns="0" rtlCol="0" anchor="t" anchorCtr="0">
            <a:noAutofit/>
          </a:bodyPr>
          <a:lstStyle>
            <a:lvl1pPr marL="0" indent="0" algn="l" defTabSz="914400" rtl="0" eaLnBrk="1" latinLnBrk="1"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1" hangingPunct="1">
              <a:lnSpc>
                <a:spcPct val="100000"/>
              </a:lnSpc>
              <a:spcBef>
                <a:spcPts val="0"/>
              </a:spcBef>
              <a:spcAft>
                <a:spcPts val="600"/>
              </a:spcAft>
              <a:buFontTx/>
              <a:buNone/>
              <a:defRPr sz="900" kern="1200">
                <a:solidFill>
                  <a:schemeClr val="tx2"/>
                </a:solidFill>
                <a:latin typeface="+mn-lt"/>
                <a:ea typeface="+mn-ea"/>
                <a:cs typeface="+mn-cs"/>
              </a:defRPr>
            </a:lvl2pPr>
            <a:lvl3pPr marL="216000" indent="-216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3pPr>
            <a:lvl4pPr marL="360000" indent="-144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4pPr>
            <a:lvl5pPr marL="576000" indent="-216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2"/>
                </a:solidFill>
                <a:latin typeface="+mn-lt"/>
                <a:ea typeface="+mn-ea"/>
                <a:cs typeface="+mn-cs"/>
              </a:defRPr>
            </a:lvl5pPr>
            <a:lvl6pPr marL="1098000" indent="-230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94"/>
              </a:spcBef>
            </a:pPr>
            <a:r>
              <a:rPr lang="en-US" altLang="ko-KR" sz="3600" dirty="0">
                <a:solidFill>
                  <a:schemeClr val="bg1"/>
                </a:solidFill>
                <a:latin typeface="KPMG Extralight" panose="020B0303030202040204" pitchFamily="34" charset="0"/>
                <a:cs typeface="Univers for KPMG"/>
              </a:rPr>
              <a:t>Tax Due Diligence report</a:t>
            </a:r>
          </a:p>
          <a:p>
            <a:pPr>
              <a:spcBef>
                <a:spcPts val="194"/>
              </a:spcBef>
            </a:pPr>
            <a:r>
              <a:rPr lang="en-US" sz="3600" dirty="0">
                <a:solidFill>
                  <a:schemeClr val="bg1"/>
                </a:solidFill>
                <a:latin typeface="KPMG Extralight" panose="020B0303030202040204" pitchFamily="34" charset="0"/>
                <a:cs typeface="Univers for KPMG"/>
              </a:rPr>
              <a:t>DRAFT</a:t>
            </a:r>
          </a:p>
          <a:p>
            <a:pPr>
              <a:spcBef>
                <a:spcPts val="194"/>
              </a:spcBef>
            </a:pPr>
            <a:r>
              <a:rPr lang="en-US" sz="2000" dirty="0">
                <a:solidFill>
                  <a:schemeClr val="bg1"/>
                </a:solidFill>
                <a:latin typeface="KPMG Extralight" panose="020B0303030202040204" pitchFamily="34" charset="0"/>
                <a:cs typeface="Arial" panose="020B0604020202020204" pitchFamily="34" charset="0"/>
              </a:rPr>
              <a:t>February, </a:t>
            </a:r>
            <a:r>
              <a:rPr lang="en-US" sz="2000" dirty="0">
                <a:solidFill>
                  <a:srgbClr val="FF0000"/>
                </a:solidFill>
                <a:latin typeface="KPMG Extralight" panose="020B0303030202040204" pitchFamily="34" charset="0"/>
                <a:cs typeface="Arial" panose="020B0604020202020204" pitchFamily="34" charset="0"/>
              </a:rPr>
              <a:t> </a:t>
            </a:r>
            <a:r>
              <a:rPr lang="en-US" sz="2000" dirty="0">
                <a:solidFill>
                  <a:schemeClr val="bg1"/>
                </a:solidFill>
                <a:latin typeface="KPMG Extralight" panose="020B0303030202040204" pitchFamily="34" charset="0"/>
                <a:cs typeface="Arial" panose="020B0604020202020204" pitchFamily="34" charset="0"/>
              </a:rPr>
              <a:t>2021</a:t>
            </a:r>
          </a:p>
        </p:txBody>
      </p:sp>
    </p:spTree>
    <p:extLst>
      <p:ext uri="{BB962C8B-B14F-4D97-AF65-F5344CB8AC3E}">
        <p14:creationId xmlns:p14="http://schemas.microsoft.com/office/powerpoint/2010/main" val="2761800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10" name="제목 3">
            <a:extLst>
              <a:ext uri="{FF2B5EF4-FFF2-40B4-BE49-F238E27FC236}">
                <a16:creationId xmlns:a16="http://schemas.microsoft.com/office/drawing/2014/main" id="{56F62F85-2B1D-4DE4-A1CC-FC0607DD6249}"/>
              </a:ext>
            </a:extLst>
          </p:cNvPr>
          <p:cNvSpPr>
            <a:spLocks noGrp="1"/>
          </p:cNvSpPr>
          <p:nvPr>
            <p:ph type="title"/>
          </p:nvPr>
        </p:nvSpPr>
        <p:spPr>
          <a:xfrm>
            <a:off x="488950" y="444975"/>
            <a:ext cx="8918244" cy="723600"/>
          </a:xfrm>
        </p:spPr>
        <p:txBody>
          <a:bodyPr/>
          <a:lstStyle/>
          <a:p>
            <a:pPr>
              <a:lnSpc>
                <a:spcPct val="80000"/>
              </a:lnSpc>
            </a:pPr>
            <a:r>
              <a:rPr lang="en-US" altLang="ko-KR" sz="2400" dirty="0">
                <a:solidFill>
                  <a:srgbClr val="00338D"/>
                </a:solidFill>
              </a:rPr>
              <a:t>1. Executive Summary – RFI review(3/3)</a:t>
            </a:r>
            <a:endParaRPr lang="en-US" altLang="ko-KR" sz="2400" dirty="0">
              <a:solidFill>
                <a:srgbClr val="00338D"/>
              </a:solidFill>
              <a:latin typeface="KPMG Extralight"/>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5" name="표 4">
            <a:extLst>
              <a:ext uri="{FF2B5EF4-FFF2-40B4-BE49-F238E27FC236}">
                <a16:creationId xmlns:a16="http://schemas.microsoft.com/office/drawing/2014/main" id="{C480F5CD-5073-441E-BA59-A196272CC499}"/>
              </a:ext>
            </a:extLst>
          </p:cNvPr>
          <p:cNvGraphicFramePr>
            <a:graphicFrameLocks noGrp="1"/>
          </p:cNvGraphicFramePr>
          <p:nvPr/>
        </p:nvGraphicFramePr>
        <p:xfrm>
          <a:off x="488950" y="1422400"/>
          <a:ext cx="9075889" cy="2896058"/>
        </p:xfrm>
        <a:graphic>
          <a:graphicData uri="http://schemas.openxmlformats.org/drawingml/2006/table">
            <a:tbl>
              <a:tblPr firstRow="1" bandRow="1">
                <a:tableStyleId>{5C22544A-7EE6-4342-B048-85BDC9FD1C3A}</a:tableStyleId>
              </a:tblPr>
              <a:tblGrid>
                <a:gridCol w="3557949">
                  <a:extLst>
                    <a:ext uri="{9D8B030D-6E8A-4147-A177-3AD203B41FA5}">
                      <a16:colId xmlns:a16="http://schemas.microsoft.com/office/drawing/2014/main" val="1046551340"/>
                    </a:ext>
                  </a:extLst>
                </a:gridCol>
                <a:gridCol w="5517940">
                  <a:extLst>
                    <a:ext uri="{9D8B030D-6E8A-4147-A177-3AD203B41FA5}">
                      <a16:colId xmlns:a16="http://schemas.microsoft.com/office/drawing/2014/main" val="2831247636"/>
                    </a:ext>
                  </a:extLst>
                </a:gridCol>
              </a:tblGrid>
              <a:tr h="342684">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자료</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제외사유</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820088242"/>
                  </a:ext>
                </a:extLst>
              </a:tr>
              <a:tr h="478742">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실사기준일 현재 </a:t>
                      </a:r>
                      <a:r>
                        <a:rPr lang="en-US" altLang="ko-KR"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D</a:t>
                      </a:r>
                      <a:r>
                        <a:rPr lang="ko-KR" altLang="en-US" sz="1000" b="0" i="0" kern="1200" spc="0" baseline="0" dirty="0" err="1">
                          <a:solidFill>
                            <a:schemeClr val="tx1"/>
                          </a:solidFill>
                          <a:latin typeface="맑은 고딕" panose="020B0503020000020004" pitchFamily="50" charset="-127"/>
                          <a:ea typeface="맑은 고딕" panose="020B0503020000020004" pitchFamily="50" charset="-127"/>
                          <a:cs typeface="Arial" panose="020B0604020202020204" pitchFamily="34" charset="0"/>
                        </a:rPr>
                        <a:t>사그룹</a:t>
                      </a: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 지분관계도</a:t>
                      </a:r>
                      <a:endParaRPr lang="en-US" altLang="ko-KR"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본건 매각거래와 관련 없는 자료로 제출 제외 </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38629681"/>
                  </a:ext>
                </a:extLst>
              </a:tr>
              <a:tr h="518658">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실사기준일 현재 </a:t>
                      </a:r>
                      <a:r>
                        <a:rPr lang="en-US" altLang="ko-KR"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D</a:t>
                      </a: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사 개인 최대주주 및 특수관계인 지분율</a:t>
                      </a:r>
                      <a:endParaRPr lang="en-US" altLang="ko-KR"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매수인 </a:t>
                      </a:r>
                      <a:r>
                        <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TDD</a:t>
                      </a: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와 관련 없는 자료로 제출 제외</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635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19497881"/>
                  </a:ext>
                </a:extLst>
              </a:tr>
              <a:tr h="518658">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유상증자</a:t>
                      </a:r>
                      <a:r>
                        <a:rPr lang="en-US" altLang="ko-KR"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 </a:t>
                      </a: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자기주식 </a:t>
                      </a:r>
                      <a:r>
                        <a:rPr lang="ko-KR" altLang="en-US" sz="1000" b="0" i="0" kern="1200" spc="0" baseline="0" dirty="0" err="1">
                          <a:solidFill>
                            <a:schemeClr val="tx1"/>
                          </a:solidFill>
                          <a:latin typeface="맑은 고딕" panose="020B0503020000020004" pitchFamily="50" charset="-127"/>
                          <a:ea typeface="맑은 고딕" panose="020B0503020000020004" pitchFamily="50" charset="-127"/>
                          <a:cs typeface="Arial" panose="020B0604020202020204" pitchFamily="34" charset="0"/>
                        </a:rPr>
                        <a:t>처분등</a:t>
                      </a: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 주요 자본거래 및 </a:t>
                      </a:r>
                      <a:r>
                        <a:rPr lang="ko-KR" altLang="en-US" sz="1000" b="0" i="0" kern="1200" spc="0" baseline="0" dirty="0" err="1">
                          <a:solidFill>
                            <a:schemeClr val="tx1"/>
                          </a:solidFill>
                          <a:latin typeface="맑은 고딕" panose="020B0503020000020004" pitchFamily="50" charset="-127"/>
                          <a:ea typeface="맑은 고딕" panose="020B0503020000020004" pitchFamily="50" charset="-127"/>
                          <a:cs typeface="Arial" panose="020B0604020202020204" pitchFamily="34" charset="0"/>
                        </a:rPr>
                        <a:t>회계오류수정에</a:t>
                      </a: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 대한 세무조정</a:t>
                      </a:r>
                      <a:endParaRPr lang="en-US" altLang="ko-KR"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대상사업부문과 관련 없는 자료로 제출</a:t>
                      </a:r>
                      <a:r>
                        <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 </a:t>
                      </a: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제외</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635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849529391"/>
                  </a:ext>
                </a:extLst>
              </a:tr>
              <a:tr h="518658">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경정청구 및 수정신고</a:t>
                      </a:r>
                    </a:p>
                  </a:txBody>
                  <a:tcPr marL="0" marR="0" marT="0" marB="0" anchor="ctr">
                    <a:lnL w="635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대상사업부문과 관련 없는 자료로 제출</a:t>
                      </a:r>
                      <a:r>
                        <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 </a:t>
                      </a: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제외</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635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76279097"/>
                  </a:ext>
                </a:extLst>
              </a:tr>
              <a:tr h="518658">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세무조사 수검서류</a:t>
                      </a:r>
                    </a:p>
                  </a:txBody>
                  <a:tcPr marL="0" marR="0" marT="0" marB="0" anchor="ctr">
                    <a:lnL w="635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대상사업부문과 직접 관련 있는 추징항목은 향후 추징 가능성이 있으므로 공개할 필요성 있으나</a:t>
                      </a:r>
                      <a:r>
                        <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 </a:t>
                      </a: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추후 매수인으로부터 자료 </a:t>
                      </a:r>
                      <a:r>
                        <a:rPr lang="ko-KR" altLang="en-US" sz="1050" kern="1200" dirty="0" err="1">
                          <a:solidFill>
                            <a:schemeClr val="tx1"/>
                          </a:solidFill>
                          <a:latin typeface="맑은 고딕" panose="020B0503020000020004" pitchFamily="50" charset="-127"/>
                          <a:ea typeface="맑은 고딕" panose="020B0503020000020004" pitchFamily="50" charset="-127"/>
                          <a:cs typeface="Times New Roman" pitchFamily="18" charset="0"/>
                        </a:rPr>
                        <a:t>요청시</a:t>
                      </a: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 제출</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635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18155528"/>
                  </a:ext>
                </a:extLst>
              </a:tr>
            </a:tbl>
          </a:graphicData>
        </a:graphic>
      </p:graphicFrame>
      <p:sp>
        <p:nvSpPr>
          <p:cNvPr id="8" name="직사각형 7">
            <a:extLst>
              <a:ext uri="{FF2B5EF4-FFF2-40B4-BE49-F238E27FC236}">
                <a16:creationId xmlns:a16="http://schemas.microsoft.com/office/drawing/2014/main" id="{434A27B9-6CF1-4151-A336-7AA8D4BA6DA5}"/>
              </a:ext>
            </a:extLst>
          </p:cNvPr>
          <p:cNvSpPr/>
          <p:nvPr/>
        </p:nvSpPr>
        <p:spPr>
          <a:xfrm>
            <a:off x="410548" y="938468"/>
            <a:ext cx="9006502" cy="263855"/>
          </a:xfrm>
          <a:prstGeom prst="rect">
            <a:avLst/>
          </a:prstGeom>
        </p:spPr>
        <p:txBody>
          <a:bodyPr wrap="square">
            <a:spAutoFit/>
          </a:bodyPr>
          <a:lstStyle/>
          <a:p>
            <a:pPr lvl="0">
              <a:lnSpc>
                <a:spcPct val="110000"/>
              </a:lnSpc>
              <a:defRPr/>
            </a:pPr>
            <a:r>
              <a:rPr lang="en-US" altLang="ko-KR" sz="1100" dirty="0">
                <a:latin typeface="Arial" panose="020B0604020202020204" pitchFamily="34" charset="0"/>
                <a:ea typeface="맑은 고딕" panose="020B0503020000020004" pitchFamily="50" charset="-127"/>
              </a:rPr>
              <a:t>RFI </a:t>
            </a:r>
            <a:r>
              <a:rPr lang="ko-KR" altLang="en-US" sz="1100" dirty="0">
                <a:latin typeface="Arial" panose="020B0604020202020204" pitchFamily="34" charset="0"/>
                <a:ea typeface="맑은 고딕" panose="020B0503020000020004" pitchFamily="50" charset="-127"/>
              </a:rPr>
              <a:t>사전검토를 위하여 요청 및 수령하였으나 검토 결과 매수인 측에 제출하지 않은 자료는 다음과 같습니다</a:t>
            </a:r>
            <a:r>
              <a:rPr lang="en-US" altLang="ko-KR" sz="1100" dirty="0">
                <a:latin typeface="Arial" panose="020B0604020202020204" pitchFamily="34" charset="0"/>
                <a:ea typeface="맑은 고딕" panose="020B0503020000020004" pitchFamily="50" charset="-127"/>
              </a:rPr>
              <a:t>.</a:t>
            </a:r>
          </a:p>
        </p:txBody>
      </p:sp>
    </p:spTree>
    <p:extLst>
      <p:ext uri="{BB962C8B-B14F-4D97-AF65-F5344CB8AC3E}">
        <p14:creationId xmlns:p14="http://schemas.microsoft.com/office/powerpoint/2010/main" val="3216772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sz="8000" dirty="0"/>
              <a:t>2. Assessment of shares of stock &amp; net assets</a:t>
            </a:r>
            <a:endParaRPr lang="ko-KR" altLang="en-US" sz="8000" dirty="0"/>
          </a:p>
        </p:txBody>
      </p:sp>
    </p:spTree>
    <p:extLst>
      <p:ext uri="{BB962C8B-B14F-4D97-AF65-F5344CB8AC3E}">
        <p14:creationId xmlns:p14="http://schemas.microsoft.com/office/powerpoint/2010/main" val="388625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10" name="제목 3">
            <a:extLst>
              <a:ext uri="{FF2B5EF4-FFF2-40B4-BE49-F238E27FC236}">
                <a16:creationId xmlns:a16="http://schemas.microsoft.com/office/drawing/2014/main" id="{56F62F85-2B1D-4DE4-A1CC-FC0607DD6249}"/>
              </a:ext>
            </a:extLst>
          </p:cNvPr>
          <p:cNvSpPr>
            <a:spLocks noGrp="1"/>
          </p:cNvSpPr>
          <p:nvPr>
            <p:ph type="title"/>
          </p:nvPr>
        </p:nvSpPr>
        <p:spPr>
          <a:xfrm>
            <a:off x="488950" y="444975"/>
            <a:ext cx="8918244" cy="469453"/>
          </a:xfrm>
        </p:spPr>
        <p:txBody>
          <a:bodyPr/>
          <a:lstStyle/>
          <a:p>
            <a:pPr>
              <a:lnSpc>
                <a:spcPct val="80000"/>
              </a:lnSpc>
            </a:pPr>
            <a:r>
              <a:rPr lang="en-US" altLang="ko-KR" sz="2400" dirty="0">
                <a:solidFill>
                  <a:srgbClr val="00338D"/>
                </a:solidFill>
                <a:latin typeface="KPMG Extralight"/>
              </a:rPr>
              <a:t>2. </a:t>
            </a:r>
            <a:r>
              <a:rPr lang="en-US" altLang="ko-KR" sz="2400" dirty="0"/>
              <a:t>Assessment of shares of stock &amp; net assets</a:t>
            </a:r>
            <a:r>
              <a:rPr lang="en-US" altLang="ko-KR" sz="2400" dirty="0">
                <a:solidFill>
                  <a:srgbClr val="00338D"/>
                </a:solidFill>
                <a:latin typeface="KPMG Extralight"/>
              </a:rPr>
              <a:t> - summary</a:t>
            </a: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sp>
        <p:nvSpPr>
          <p:cNvPr id="13" name="Rectangle 3">
            <a:extLst>
              <a:ext uri="{FF2B5EF4-FFF2-40B4-BE49-F238E27FC236}">
                <a16:creationId xmlns:a16="http://schemas.microsoft.com/office/drawing/2014/main" id="{55359715-9586-4D5A-ACE9-0195D5B30887}"/>
              </a:ext>
            </a:extLst>
          </p:cNvPr>
          <p:cNvSpPr>
            <a:spLocks noChangeArrowheads="1"/>
          </p:cNvSpPr>
          <p:nvPr/>
        </p:nvSpPr>
        <p:spPr bwMode="auto">
          <a:xfrm>
            <a:off x="5966234" y="1526675"/>
            <a:ext cx="3440959" cy="392128"/>
          </a:xfrm>
          <a:prstGeom prst="rect">
            <a:avLst/>
          </a:prstGeom>
          <a:solidFill>
            <a:srgbClr val="002060"/>
          </a:solidFill>
          <a:ln w="9525">
            <a:noFill/>
            <a:miter lim="800000"/>
            <a:headEnd/>
            <a:tailEnd/>
          </a:ln>
        </p:spPr>
        <p:txBody>
          <a:bodyPr wrap="none" anchor="ctr"/>
          <a:lstStyle/>
          <a:p>
            <a:pPr algn="ctr" fontAlgn="auto">
              <a:spcBef>
                <a:spcPts val="0"/>
              </a:spcBef>
              <a:spcAft>
                <a:spcPts val="0"/>
              </a:spcAft>
              <a:defRPr/>
            </a:pPr>
            <a:r>
              <a:rPr kumimoji="0" lang="en-US" altLang="ko-KR"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rPr>
              <a:t>Step 2. </a:t>
            </a:r>
            <a:r>
              <a:rPr kumimoji="0" lang="ko-KR" altLang="en-US"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rPr>
              <a:t>분할신설법인 주식</a:t>
            </a:r>
            <a:r>
              <a:rPr lang="ko-KR" altLang="en-US"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rPr>
              <a:t>평가</a:t>
            </a:r>
            <a:r>
              <a:rPr lang="en-US" altLang="ko-KR"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rPr>
              <a:t>(</a:t>
            </a:r>
            <a:r>
              <a:rPr lang="ko-KR" altLang="en-US"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rPr>
              <a:t>분할 후</a:t>
            </a:r>
            <a:r>
              <a:rPr lang="en-US" altLang="ko-KR"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rPr>
              <a:t>)</a:t>
            </a:r>
            <a:endParaRPr kumimoji="0" lang="en-US" altLang="ko-KR"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endParaRPr>
          </a:p>
        </p:txBody>
      </p:sp>
      <p:sp>
        <p:nvSpPr>
          <p:cNvPr id="15" name="Rectangle 3">
            <a:extLst>
              <a:ext uri="{FF2B5EF4-FFF2-40B4-BE49-F238E27FC236}">
                <a16:creationId xmlns:a16="http://schemas.microsoft.com/office/drawing/2014/main" id="{E8CFF080-40BA-48AD-80EB-3D4C0E154107}"/>
              </a:ext>
            </a:extLst>
          </p:cNvPr>
          <p:cNvSpPr>
            <a:spLocks noChangeArrowheads="1"/>
          </p:cNvSpPr>
          <p:nvPr/>
        </p:nvSpPr>
        <p:spPr bwMode="auto">
          <a:xfrm>
            <a:off x="490497" y="1526675"/>
            <a:ext cx="1782566" cy="392128"/>
          </a:xfrm>
          <a:prstGeom prst="rect">
            <a:avLst/>
          </a:prstGeom>
          <a:solidFill>
            <a:srgbClr val="002060"/>
          </a:solidFill>
          <a:ln w="9525">
            <a:noFill/>
            <a:miter lim="800000"/>
            <a:headEnd/>
            <a:tailEnd/>
          </a:ln>
        </p:spPr>
        <p:txBody>
          <a:bodyPr wrap="none" anchor="ctr"/>
          <a:lstStyle/>
          <a:p>
            <a:pPr algn="ctr"/>
            <a:r>
              <a:rPr lang="ko-KR" altLang="en-US" sz="1050" b="1" dirty="0">
                <a:solidFill>
                  <a:schemeClr val="bg1"/>
                </a:solidFill>
                <a:latin typeface="맑은 고딕" panose="020B0503020000020004" pitchFamily="50" charset="-127"/>
                <a:ea typeface="맑은 고딕" panose="020B0503020000020004" pitchFamily="50" charset="-127"/>
                <a:cs typeface="Times New Roman" pitchFamily="18" charset="0"/>
              </a:rPr>
              <a:t>구분</a:t>
            </a:r>
          </a:p>
        </p:txBody>
      </p:sp>
      <p:sp>
        <p:nvSpPr>
          <p:cNvPr id="16" name="Rectangle 3">
            <a:extLst>
              <a:ext uri="{FF2B5EF4-FFF2-40B4-BE49-F238E27FC236}">
                <a16:creationId xmlns:a16="http://schemas.microsoft.com/office/drawing/2014/main" id="{EF34FE56-2145-4E60-B5F4-7A834B9BA40C}"/>
              </a:ext>
            </a:extLst>
          </p:cNvPr>
          <p:cNvSpPr>
            <a:spLocks noChangeArrowheads="1"/>
          </p:cNvSpPr>
          <p:nvPr/>
        </p:nvSpPr>
        <p:spPr bwMode="auto">
          <a:xfrm>
            <a:off x="488949" y="2031848"/>
            <a:ext cx="1782566" cy="530508"/>
          </a:xfrm>
          <a:prstGeom prst="rect">
            <a:avLst/>
          </a:prstGeom>
          <a:solidFill>
            <a:srgbClr val="005EB8"/>
          </a:solidFill>
          <a:ln w="9525" cap="rnd">
            <a:solidFill>
              <a:schemeClr val="bg1">
                <a:lumMod val="95000"/>
              </a:schemeClr>
            </a:solidFill>
            <a:miter lim="800000"/>
            <a:headEnd/>
            <a:tailEnd/>
          </a:ln>
        </p:spPr>
        <p:txBody>
          <a:bodyPr anchor="ctr"/>
          <a:lstStyle/>
          <a:p>
            <a:pPr algn="ctr">
              <a:defRPr/>
            </a:pPr>
            <a:r>
              <a:rPr lang="en-US" altLang="ko-KR" sz="1000" b="1" dirty="0">
                <a:solidFill>
                  <a:schemeClr val="bg1"/>
                </a:solidFill>
                <a:latin typeface="맑은 고딕" panose="020B0503020000020004" pitchFamily="50" charset="-127"/>
                <a:ea typeface="맑은 고딕" panose="020B0503020000020004" pitchFamily="50" charset="-127"/>
                <a:cs typeface="Times New Roman" pitchFamily="18" charset="0"/>
              </a:rPr>
              <a:t>1. </a:t>
            </a:r>
            <a:r>
              <a:rPr lang="ko-KR" altLang="en-US" sz="1000" b="1" dirty="0">
                <a:solidFill>
                  <a:schemeClr val="bg1"/>
                </a:solidFill>
                <a:latin typeface="맑은 고딕" panose="020B0503020000020004" pitchFamily="50" charset="-127"/>
                <a:ea typeface="맑은 고딕" panose="020B0503020000020004" pitchFamily="50" charset="-127"/>
                <a:cs typeface="Times New Roman" pitchFamily="18" charset="0"/>
              </a:rPr>
              <a:t>평가대상</a:t>
            </a:r>
          </a:p>
        </p:txBody>
      </p:sp>
      <p:sp>
        <p:nvSpPr>
          <p:cNvPr id="17" name="Rectangle 3">
            <a:extLst>
              <a:ext uri="{FF2B5EF4-FFF2-40B4-BE49-F238E27FC236}">
                <a16:creationId xmlns:a16="http://schemas.microsoft.com/office/drawing/2014/main" id="{4D81DF9F-91AF-4330-9AD1-3807FE4991DF}"/>
              </a:ext>
            </a:extLst>
          </p:cNvPr>
          <p:cNvSpPr>
            <a:spLocks noChangeArrowheads="1"/>
          </p:cNvSpPr>
          <p:nvPr/>
        </p:nvSpPr>
        <p:spPr bwMode="auto">
          <a:xfrm>
            <a:off x="5966234" y="2038422"/>
            <a:ext cx="3440959" cy="522104"/>
          </a:xfrm>
          <a:prstGeom prst="rect">
            <a:avLst/>
          </a:prstGeom>
          <a:solidFill>
            <a:schemeClr val="bg1"/>
          </a:solidFill>
          <a:ln w="9525" cap="rnd">
            <a:solidFill>
              <a:srgbClr val="00338D"/>
            </a:solidFill>
            <a:miter lim="800000"/>
            <a:headEnd/>
            <a:tailEnd/>
          </a:ln>
        </p:spPr>
        <p:txBody>
          <a:bodyPr lIns="72000" rIns="72000" anchor="ctr"/>
          <a:lstStyle/>
          <a:p>
            <a:pPr marL="180975" indent="-180975">
              <a:spcAft>
                <a:spcPts val="600"/>
              </a:spcAft>
              <a:buClr>
                <a:srgbClr val="002060"/>
              </a:buClr>
              <a:buFont typeface="Arial" pitchFamily="34" charset="0"/>
              <a:buChar char="•"/>
              <a:defRPr/>
            </a:pPr>
            <a:r>
              <a:rPr lang="ko-KR" altLang="en-US" sz="1050" dirty="0">
                <a:latin typeface="맑은 고딕" panose="020B0503020000020004" pitchFamily="50" charset="-127"/>
                <a:ea typeface="맑은 고딕" panose="020B0503020000020004" pitchFamily="50" charset="-127"/>
                <a:cs typeface="Times New Roman" pitchFamily="18" charset="0"/>
              </a:rPr>
              <a:t>분할신설법인 주식</a:t>
            </a:r>
            <a:endParaRPr lang="en-US" altLang="ko-KR" sz="1050" dirty="0">
              <a:latin typeface="맑은 고딕" panose="020B0503020000020004" pitchFamily="50" charset="-127"/>
              <a:ea typeface="맑은 고딕" panose="020B0503020000020004" pitchFamily="50" charset="-127"/>
              <a:cs typeface="Times New Roman" pitchFamily="18" charset="0"/>
            </a:endParaRPr>
          </a:p>
        </p:txBody>
      </p:sp>
      <p:sp>
        <p:nvSpPr>
          <p:cNvPr id="19" name="Rectangle 3">
            <a:extLst>
              <a:ext uri="{FF2B5EF4-FFF2-40B4-BE49-F238E27FC236}">
                <a16:creationId xmlns:a16="http://schemas.microsoft.com/office/drawing/2014/main" id="{566FD4D6-AAFE-41C9-A1DF-116C3339388F}"/>
              </a:ext>
            </a:extLst>
          </p:cNvPr>
          <p:cNvSpPr>
            <a:spLocks noChangeArrowheads="1"/>
          </p:cNvSpPr>
          <p:nvPr/>
        </p:nvSpPr>
        <p:spPr bwMode="auto">
          <a:xfrm>
            <a:off x="2399169" y="1526675"/>
            <a:ext cx="3440959" cy="392128"/>
          </a:xfrm>
          <a:prstGeom prst="rect">
            <a:avLst/>
          </a:prstGeom>
          <a:solidFill>
            <a:srgbClr val="002060"/>
          </a:solidFill>
          <a:ln w="9525">
            <a:noFill/>
            <a:miter lim="800000"/>
            <a:headEnd/>
            <a:tailEnd/>
          </a:ln>
        </p:spPr>
        <p:txBody>
          <a:bodyPr wrap="none" anchor="ctr"/>
          <a:lstStyle/>
          <a:p>
            <a:pPr algn="ctr" fontAlgn="auto">
              <a:spcBef>
                <a:spcPts val="0"/>
              </a:spcBef>
              <a:spcAft>
                <a:spcPts val="0"/>
              </a:spcAft>
              <a:defRPr/>
            </a:pPr>
            <a:r>
              <a:rPr kumimoji="0" lang="en-US" altLang="ko-KR"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rPr>
              <a:t>Step 1. </a:t>
            </a:r>
            <a:r>
              <a:rPr kumimoji="0" lang="ko-KR" altLang="en-US"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rPr>
              <a:t>대상사업부문 평가</a:t>
            </a:r>
            <a:r>
              <a:rPr kumimoji="0" lang="en-US" altLang="ko-KR"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rPr>
              <a:t>(</a:t>
            </a:r>
            <a:r>
              <a:rPr kumimoji="0" lang="ko-KR" altLang="en-US"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rPr>
              <a:t>분할 전</a:t>
            </a:r>
            <a:r>
              <a:rPr kumimoji="0" lang="en-US" altLang="ko-KR" sz="1050" b="1" kern="0" dirty="0">
                <a:solidFill>
                  <a:sysClr val="window" lastClr="FFFFFF"/>
                </a:solidFill>
                <a:latin typeface="맑은 고딕" panose="020B0503020000020004" pitchFamily="50" charset="-127"/>
                <a:ea typeface="맑은 고딕" panose="020B0503020000020004" pitchFamily="50" charset="-127"/>
                <a:cs typeface="Times New Roman" pitchFamily="18" charset="0"/>
              </a:rPr>
              <a:t>)</a:t>
            </a:r>
          </a:p>
        </p:txBody>
      </p:sp>
      <p:sp>
        <p:nvSpPr>
          <p:cNvPr id="20" name="Rectangle 3">
            <a:extLst>
              <a:ext uri="{FF2B5EF4-FFF2-40B4-BE49-F238E27FC236}">
                <a16:creationId xmlns:a16="http://schemas.microsoft.com/office/drawing/2014/main" id="{B3F99B6B-2E49-463E-9073-343D50A08733}"/>
              </a:ext>
            </a:extLst>
          </p:cNvPr>
          <p:cNvSpPr>
            <a:spLocks noChangeArrowheads="1"/>
          </p:cNvSpPr>
          <p:nvPr/>
        </p:nvSpPr>
        <p:spPr bwMode="auto">
          <a:xfrm>
            <a:off x="2399169" y="2038422"/>
            <a:ext cx="3440959" cy="522104"/>
          </a:xfrm>
          <a:prstGeom prst="rect">
            <a:avLst/>
          </a:prstGeom>
          <a:solidFill>
            <a:schemeClr val="bg1"/>
          </a:solidFill>
          <a:ln w="9525" cap="rnd">
            <a:solidFill>
              <a:srgbClr val="00338D"/>
            </a:solidFill>
            <a:miter lim="800000"/>
            <a:headEnd/>
            <a:tailEnd/>
          </a:ln>
        </p:spPr>
        <p:txBody>
          <a:bodyPr lIns="72000" rIns="72000" anchor="ctr"/>
          <a:lstStyle/>
          <a:p>
            <a:pPr marL="180975" indent="-180975">
              <a:spcAft>
                <a:spcPts val="600"/>
              </a:spcAft>
              <a:buClr>
                <a:srgbClr val="002060"/>
              </a:buClr>
              <a:buFont typeface="Arial" pitchFamily="34" charset="0"/>
              <a:buChar char="•"/>
              <a:defRPr/>
            </a:pPr>
            <a:r>
              <a:rPr lang="ko-KR" altLang="en-US" sz="1050" dirty="0">
                <a:latin typeface="맑은 고딕" panose="020B0503020000020004" pitchFamily="50" charset="-127"/>
                <a:ea typeface="맑은 고딕" panose="020B0503020000020004" pitchFamily="50" charset="-127"/>
                <a:cs typeface="Times New Roman" pitchFamily="18" charset="0"/>
              </a:rPr>
              <a:t>대상사업부문 순자산</a:t>
            </a:r>
            <a:endParaRPr lang="en-US" altLang="ko-KR" sz="1050" dirty="0">
              <a:latin typeface="맑은 고딕" panose="020B0503020000020004" pitchFamily="50" charset="-127"/>
              <a:ea typeface="맑은 고딕" panose="020B0503020000020004" pitchFamily="50" charset="-127"/>
              <a:cs typeface="Times New Roman" pitchFamily="18" charset="0"/>
            </a:endParaRPr>
          </a:p>
        </p:txBody>
      </p:sp>
      <p:sp>
        <p:nvSpPr>
          <p:cNvPr id="21" name="Rectangle 3">
            <a:extLst>
              <a:ext uri="{FF2B5EF4-FFF2-40B4-BE49-F238E27FC236}">
                <a16:creationId xmlns:a16="http://schemas.microsoft.com/office/drawing/2014/main" id="{ECF9829B-13DA-4CBC-8B84-16F5D3593538}"/>
              </a:ext>
            </a:extLst>
          </p:cNvPr>
          <p:cNvSpPr>
            <a:spLocks noChangeArrowheads="1"/>
          </p:cNvSpPr>
          <p:nvPr/>
        </p:nvSpPr>
        <p:spPr bwMode="auto">
          <a:xfrm>
            <a:off x="488949" y="2728239"/>
            <a:ext cx="1782566" cy="530508"/>
          </a:xfrm>
          <a:prstGeom prst="rect">
            <a:avLst/>
          </a:prstGeom>
          <a:solidFill>
            <a:srgbClr val="005EB8"/>
          </a:solidFill>
          <a:ln w="9525" cap="rnd">
            <a:solidFill>
              <a:schemeClr val="bg1">
                <a:lumMod val="95000"/>
              </a:schemeClr>
            </a:solidFill>
            <a:miter lim="800000"/>
            <a:headEnd/>
            <a:tailEnd/>
          </a:ln>
        </p:spPr>
        <p:txBody>
          <a:bodyPr anchor="ctr"/>
          <a:lstStyle/>
          <a:p>
            <a:pPr algn="ctr">
              <a:defRPr/>
            </a:pPr>
            <a:r>
              <a:rPr lang="en-US" altLang="ko-KR" sz="1000" b="1" dirty="0">
                <a:solidFill>
                  <a:schemeClr val="bg1"/>
                </a:solidFill>
                <a:latin typeface="맑은 고딕" panose="020B0503020000020004" pitchFamily="50" charset="-127"/>
                <a:ea typeface="맑은 고딕" panose="020B0503020000020004" pitchFamily="50" charset="-127"/>
                <a:cs typeface="Times New Roman" pitchFamily="18" charset="0"/>
              </a:rPr>
              <a:t>2. </a:t>
            </a:r>
            <a:r>
              <a:rPr lang="ko-KR" altLang="en-US" sz="1000" b="1" dirty="0">
                <a:solidFill>
                  <a:schemeClr val="bg1"/>
                </a:solidFill>
                <a:latin typeface="맑은 고딕" panose="020B0503020000020004" pitchFamily="50" charset="-127"/>
                <a:ea typeface="맑은 고딕" panose="020B0503020000020004" pitchFamily="50" charset="-127"/>
                <a:cs typeface="Times New Roman" pitchFamily="18" charset="0"/>
              </a:rPr>
              <a:t>목적</a:t>
            </a:r>
          </a:p>
        </p:txBody>
      </p:sp>
      <p:sp>
        <p:nvSpPr>
          <p:cNvPr id="22" name="Rectangle 3">
            <a:extLst>
              <a:ext uri="{FF2B5EF4-FFF2-40B4-BE49-F238E27FC236}">
                <a16:creationId xmlns:a16="http://schemas.microsoft.com/office/drawing/2014/main" id="{7694840E-B6E3-4AF2-82A3-E3A7067674C1}"/>
              </a:ext>
            </a:extLst>
          </p:cNvPr>
          <p:cNvSpPr>
            <a:spLocks noChangeArrowheads="1"/>
          </p:cNvSpPr>
          <p:nvPr/>
        </p:nvSpPr>
        <p:spPr bwMode="auto">
          <a:xfrm>
            <a:off x="5966234" y="2734813"/>
            <a:ext cx="3440959" cy="522104"/>
          </a:xfrm>
          <a:prstGeom prst="rect">
            <a:avLst/>
          </a:prstGeom>
          <a:solidFill>
            <a:schemeClr val="bg1"/>
          </a:solidFill>
          <a:ln w="9525" cap="rnd">
            <a:solidFill>
              <a:srgbClr val="00338D"/>
            </a:solidFill>
            <a:miter lim="800000"/>
            <a:headEnd/>
            <a:tailEnd/>
          </a:ln>
        </p:spPr>
        <p:txBody>
          <a:bodyPr lIns="72000" rIns="72000" anchor="ctr"/>
          <a:lstStyle/>
          <a:p>
            <a:pPr marL="180975" indent="-180975">
              <a:spcAft>
                <a:spcPts val="600"/>
              </a:spcAft>
              <a:buClr>
                <a:srgbClr val="002060"/>
              </a:buClr>
              <a:buFont typeface="Arial" pitchFamily="34" charset="0"/>
              <a:buChar char="•"/>
              <a:defRPr/>
            </a:pPr>
            <a:r>
              <a:rPr lang="ko-KR" altLang="en-US" sz="1050" dirty="0">
                <a:latin typeface="맑은 고딕" panose="020B0503020000020004" pitchFamily="50" charset="-127"/>
                <a:ea typeface="맑은 고딕" panose="020B0503020000020004" pitchFamily="50" charset="-127"/>
                <a:cs typeface="Times New Roman" pitchFamily="18" charset="0"/>
              </a:rPr>
              <a:t>법인세법상 분할신설법인의 주식 시가 계산</a:t>
            </a:r>
            <a:endParaRPr lang="en-US" altLang="ko-KR" sz="1050" dirty="0">
              <a:latin typeface="맑은 고딕" panose="020B0503020000020004" pitchFamily="50" charset="-127"/>
              <a:ea typeface="맑은 고딕" panose="020B0503020000020004" pitchFamily="50" charset="-127"/>
              <a:cs typeface="Times New Roman" pitchFamily="18" charset="0"/>
            </a:endParaRPr>
          </a:p>
        </p:txBody>
      </p:sp>
      <p:sp>
        <p:nvSpPr>
          <p:cNvPr id="23" name="Rectangle 3">
            <a:extLst>
              <a:ext uri="{FF2B5EF4-FFF2-40B4-BE49-F238E27FC236}">
                <a16:creationId xmlns:a16="http://schemas.microsoft.com/office/drawing/2014/main" id="{76BB3896-3B89-42F1-BC0D-259B1FC5103B}"/>
              </a:ext>
            </a:extLst>
          </p:cNvPr>
          <p:cNvSpPr>
            <a:spLocks noChangeArrowheads="1"/>
          </p:cNvSpPr>
          <p:nvPr/>
        </p:nvSpPr>
        <p:spPr bwMode="auto">
          <a:xfrm>
            <a:off x="2399169" y="2734813"/>
            <a:ext cx="3440959" cy="522104"/>
          </a:xfrm>
          <a:prstGeom prst="rect">
            <a:avLst/>
          </a:prstGeom>
          <a:solidFill>
            <a:schemeClr val="bg1"/>
          </a:solidFill>
          <a:ln w="9525" cap="rnd">
            <a:solidFill>
              <a:srgbClr val="00338D"/>
            </a:solidFill>
            <a:miter lim="800000"/>
            <a:headEnd/>
            <a:tailEnd/>
          </a:ln>
        </p:spPr>
        <p:txBody>
          <a:bodyPr lIns="72000" rIns="72000" anchor="ctr"/>
          <a:lstStyle/>
          <a:p>
            <a:pPr marL="180975" indent="-180975">
              <a:spcAft>
                <a:spcPts val="600"/>
              </a:spcAft>
              <a:buClr>
                <a:srgbClr val="002060"/>
              </a:buClr>
              <a:buFont typeface="Arial" pitchFamily="34" charset="0"/>
              <a:buChar char="•"/>
              <a:defRPr/>
            </a:pPr>
            <a:r>
              <a:rPr lang="ko-KR" altLang="en-US" sz="1050" dirty="0">
                <a:latin typeface="맑은 고딕" panose="020B0503020000020004" pitchFamily="50" charset="-127"/>
                <a:ea typeface="맑은 고딕" panose="020B0503020000020004" pitchFamily="50" charset="-127"/>
                <a:cs typeface="Times New Roman" pitchFamily="18" charset="0"/>
              </a:rPr>
              <a:t>법인세법상 분할양도차익의 계산</a:t>
            </a:r>
            <a:endParaRPr lang="en-US" altLang="ko-KR" sz="1050" dirty="0">
              <a:latin typeface="맑은 고딕" panose="020B0503020000020004" pitchFamily="50" charset="-127"/>
              <a:ea typeface="맑은 고딕" panose="020B0503020000020004" pitchFamily="50" charset="-127"/>
              <a:cs typeface="Times New Roman" pitchFamily="18" charset="0"/>
            </a:endParaRPr>
          </a:p>
        </p:txBody>
      </p:sp>
      <p:sp>
        <p:nvSpPr>
          <p:cNvPr id="24" name="Rectangle 3">
            <a:extLst>
              <a:ext uri="{FF2B5EF4-FFF2-40B4-BE49-F238E27FC236}">
                <a16:creationId xmlns:a16="http://schemas.microsoft.com/office/drawing/2014/main" id="{A3BFE9B4-FDB4-4940-8C3A-9C6E99799D87}"/>
              </a:ext>
            </a:extLst>
          </p:cNvPr>
          <p:cNvSpPr>
            <a:spLocks noChangeArrowheads="1"/>
          </p:cNvSpPr>
          <p:nvPr/>
        </p:nvSpPr>
        <p:spPr bwMode="auto">
          <a:xfrm>
            <a:off x="488949" y="3424139"/>
            <a:ext cx="1782566" cy="544070"/>
          </a:xfrm>
          <a:prstGeom prst="rect">
            <a:avLst/>
          </a:prstGeom>
          <a:solidFill>
            <a:srgbClr val="005EB8"/>
          </a:solidFill>
          <a:ln w="9525" cap="rnd">
            <a:solidFill>
              <a:schemeClr val="bg1">
                <a:lumMod val="95000"/>
              </a:schemeClr>
            </a:solidFill>
            <a:miter lim="800000"/>
            <a:headEnd/>
            <a:tailEnd/>
          </a:ln>
        </p:spPr>
        <p:txBody>
          <a:bodyPr anchor="ctr"/>
          <a:lstStyle/>
          <a:p>
            <a:pPr algn="ctr">
              <a:defRPr/>
            </a:pPr>
            <a:r>
              <a:rPr lang="en-US" altLang="ko-KR" sz="1000" b="1" dirty="0">
                <a:solidFill>
                  <a:schemeClr val="bg1"/>
                </a:solidFill>
                <a:latin typeface="맑은 고딕" panose="020B0503020000020004" pitchFamily="50" charset="-127"/>
                <a:ea typeface="맑은 고딕" panose="020B0503020000020004" pitchFamily="50" charset="-127"/>
                <a:cs typeface="Times New Roman" pitchFamily="18" charset="0"/>
              </a:rPr>
              <a:t>3. </a:t>
            </a:r>
            <a:r>
              <a:rPr lang="ko-KR" altLang="en-US" sz="1000" b="1" dirty="0">
                <a:solidFill>
                  <a:schemeClr val="bg1"/>
                </a:solidFill>
                <a:latin typeface="맑은 고딕" panose="020B0503020000020004" pitchFamily="50" charset="-127"/>
                <a:ea typeface="맑은 고딕" panose="020B0503020000020004" pitchFamily="50" charset="-127"/>
                <a:cs typeface="Times New Roman" pitchFamily="18" charset="0"/>
              </a:rPr>
              <a:t>평가기준일</a:t>
            </a:r>
          </a:p>
        </p:txBody>
      </p:sp>
      <p:sp>
        <p:nvSpPr>
          <p:cNvPr id="26" name="Rectangle 3">
            <a:extLst>
              <a:ext uri="{FF2B5EF4-FFF2-40B4-BE49-F238E27FC236}">
                <a16:creationId xmlns:a16="http://schemas.microsoft.com/office/drawing/2014/main" id="{F3DCA0A3-8548-4D84-881F-17108636871F}"/>
              </a:ext>
            </a:extLst>
          </p:cNvPr>
          <p:cNvSpPr>
            <a:spLocks noChangeArrowheads="1"/>
          </p:cNvSpPr>
          <p:nvPr/>
        </p:nvSpPr>
        <p:spPr bwMode="auto">
          <a:xfrm>
            <a:off x="2399169" y="3430674"/>
            <a:ext cx="7017882" cy="535454"/>
          </a:xfrm>
          <a:prstGeom prst="rect">
            <a:avLst/>
          </a:prstGeom>
          <a:solidFill>
            <a:schemeClr val="bg1"/>
          </a:solidFill>
          <a:ln w="9525" cap="rnd">
            <a:solidFill>
              <a:srgbClr val="00338D"/>
            </a:solidFill>
            <a:miter lim="800000"/>
            <a:headEnd/>
            <a:tailEnd/>
          </a:ln>
        </p:spPr>
        <p:txBody>
          <a:bodyPr lIns="72000" rIns="72000" anchor="ctr"/>
          <a:lstStyle/>
          <a:p>
            <a:pPr marL="180975" indent="-180975">
              <a:spcAft>
                <a:spcPts val="600"/>
              </a:spcAft>
              <a:buClr>
                <a:srgbClr val="002060"/>
              </a:buClr>
              <a:buFont typeface="Arial" pitchFamily="34" charset="0"/>
              <a:buChar char="•"/>
              <a:defRPr/>
            </a:pPr>
            <a:r>
              <a:rPr lang="en-US" altLang="ko-KR" sz="1050" dirty="0">
                <a:latin typeface="맑은 고딕" panose="020B0503020000020004" pitchFamily="50" charset="-127"/>
                <a:ea typeface="맑은 고딕" panose="020B0503020000020004" pitchFamily="50" charset="-127"/>
                <a:cs typeface="Times New Roman" pitchFamily="18" charset="0"/>
              </a:rPr>
              <a:t>2020</a:t>
            </a:r>
            <a:r>
              <a:rPr lang="ko-KR" altLang="en-US" sz="1050" dirty="0">
                <a:latin typeface="맑은 고딕" panose="020B0503020000020004" pitchFamily="50" charset="-127"/>
                <a:ea typeface="맑은 고딕" panose="020B0503020000020004" pitchFamily="50" charset="-127"/>
                <a:cs typeface="Times New Roman" pitchFamily="18" charset="0"/>
              </a:rPr>
              <a:t>년 </a:t>
            </a:r>
            <a:r>
              <a:rPr lang="en-US" altLang="ko-KR" sz="1050" dirty="0">
                <a:latin typeface="맑은 고딕" panose="020B0503020000020004" pitchFamily="50" charset="-127"/>
                <a:ea typeface="맑은 고딕" panose="020B0503020000020004" pitchFamily="50" charset="-127"/>
                <a:cs typeface="Times New Roman" pitchFamily="18" charset="0"/>
              </a:rPr>
              <a:t>12</a:t>
            </a:r>
            <a:r>
              <a:rPr lang="ko-KR" altLang="en-US" sz="1050" dirty="0">
                <a:latin typeface="맑은 고딕" panose="020B0503020000020004" pitchFamily="50" charset="-127"/>
                <a:ea typeface="맑은 고딕" panose="020B0503020000020004" pitchFamily="50" charset="-127"/>
                <a:cs typeface="Times New Roman" pitchFamily="18" charset="0"/>
              </a:rPr>
              <a:t>월 </a:t>
            </a:r>
            <a:r>
              <a:rPr lang="en-US" altLang="ko-KR" sz="1050" dirty="0">
                <a:latin typeface="맑은 고딕" panose="020B0503020000020004" pitchFamily="50" charset="-127"/>
                <a:ea typeface="맑은 고딕" panose="020B0503020000020004" pitchFamily="50" charset="-127"/>
                <a:cs typeface="Times New Roman" pitchFamily="18" charset="0"/>
              </a:rPr>
              <a:t>31</a:t>
            </a:r>
            <a:r>
              <a:rPr lang="ko-KR" altLang="en-US" sz="1050" dirty="0">
                <a:latin typeface="맑은 고딕" panose="020B0503020000020004" pitchFamily="50" charset="-127"/>
                <a:ea typeface="맑은 고딕" panose="020B0503020000020004" pitchFamily="50" charset="-127"/>
                <a:cs typeface="Times New Roman" pitchFamily="18" charset="0"/>
              </a:rPr>
              <a:t>일</a:t>
            </a:r>
            <a:endParaRPr lang="en-US" altLang="ko-KR" sz="1050" dirty="0">
              <a:latin typeface="맑은 고딕" panose="020B0503020000020004" pitchFamily="50" charset="-127"/>
              <a:ea typeface="맑은 고딕" panose="020B0503020000020004" pitchFamily="50" charset="-127"/>
              <a:cs typeface="Times New Roman" pitchFamily="18" charset="0"/>
            </a:endParaRPr>
          </a:p>
        </p:txBody>
      </p:sp>
      <p:sp>
        <p:nvSpPr>
          <p:cNvPr id="27" name="Rectangle 3">
            <a:extLst>
              <a:ext uri="{FF2B5EF4-FFF2-40B4-BE49-F238E27FC236}">
                <a16:creationId xmlns:a16="http://schemas.microsoft.com/office/drawing/2014/main" id="{50C7B0D3-8506-4631-B850-E54AEB042396}"/>
              </a:ext>
            </a:extLst>
          </p:cNvPr>
          <p:cNvSpPr>
            <a:spLocks noChangeArrowheads="1"/>
          </p:cNvSpPr>
          <p:nvPr/>
        </p:nvSpPr>
        <p:spPr bwMode="auto">
          <a:xfrm>
            <a:off x="488949" y="4133601"/>
            <a:ext cx="1782566" cy="544070"/>
          </a:xfrm>
          <a:prstGeom prst="rect">
            <a:avLst/>
          </a:prstGeom>
          <a:solidFill>
            <a:srgbClr val="005EB8"/>
          </a:solidFill>
          <a:ln w="9525" cap="rnd">
            <a:solidFill>
              <a:schemeClr val="bg1">
                <a:lumMod val="95000"/>
              </a:schemeClr>
            </a:solidFill>
            <a:miter lim="800000"/>
            <a:headEnd/>
            <a:tailEnd/>
          </a:ln>
        </p:spPr>
        <p:txBody>
          <a:bodyPr anchor="ctr"/>
          <a:lstStyle/>
          <a:p>
            <a:pPr algn="ctr">
              <a:defRPr/>
            </a:pPr>
            <a:r>
              <a:rPr lang="en-US" altLang="ko-KR" sz="1000" b="1" dirty="0">
                <a:solidFill>
                  <a:schemeClr val="bg1"/>
                </a:solidFill>
                <a:latin typeface="맑은 고딕" panose="020B0503020000020004" pitchFamily="50" charset="-127"/>
                <a:ea typeface="맑은 고딕" panose="020B0503020000020004" pitchFamily="50" charset="-127"/>
                <a:cs typeface="Times New Roman" pitchFamily="18" charset="0"/>
              </a:rPr>
              <a:t>4. </a:t>
            </a:r>
            <a:r>
              <a:rPr lang="ko-KR" altLang="en-US" sz="1000" b="1" dirty="0">
                <a:solidFill>
                  <a:schemeClr val="bg1"/>
                </a:solidFill>
                <a:latin typeface="맑은 고딕" panose="020B0503020000020004" pitchFamily="50" charset="-127"/>
                <a:ea typeface="맑은 고딕" panose="020B0503020000020004" pitchFamily="50" charset="-127"/>
                <a:cs typeface="Times New Roman" pitchFamily="18" charset="0"/>
              </a:rPr>
              <a:t>평가의 기본원칙</a:t>
            </a:r>
          </a:p>
        </p:txBody>
      </p:sp>
      <p:sp>
        <p:nvSpPr>
          <p:cNvPr id="29" name="Rectangle 3">
            <a:extLst>
              <a:ext uri="{FF2B5EF4-FFF2-40B4-BE49-F238E27FC236}">
                <a16:creationId xmlns:a16="http://schemas.microsoft.com/office/drawing/2014/main" id="{7962B9D8-F6EF-4B73-BAF0-E9BE19100436}"/>
              </a:ext>
            </a:extLst>
          </p:cNvPr>
          <p:cNvSpPr>
            <a:spLocks noChangeArrowheads="1"/>
          </p:cNvSpPr>
          <p:nvPr/>
        </p:nvSpPr>
        <p:spPr bwMode="auto">
          <a:xfrm>
            <a:off x="5966234" y="4140138"/>
            <a:ext cx="3440959" cy="535452"/>
          </a:xfrm>
          <a:prstGeom prst="rect">
            <a:avLst/>
          </a:prstGeom>
          <a:solidFill>
            <a:schemeClr val="bg1"/>
          </a:solidFill>
          <a:ln w="9525" cap="rnd">
            <a:solidFill>
              <a:srgbClr val="00338D"/>
            </a:solidFill>
            <a:miter lim="800000"/>
            <a:headEnd/>
            <a:tailEnd/>
          </a:ln>
        </p:spPr>
        <p:txBody>
          <a:bodyPr lIns="72000" rIns="72000" anchor="ctr"/>
          <a:lstStyle/>
          <a:p>
            <a:pPr marL="180975" indent="-180975">
              <a:spcAft>
                <a:spcPts val="600"/>
              </a:spcAft>
              <a:buClr>
                <a:srgbClr val="002060"/>
              </a:buClr>
              <a:buFont typeface="Arial" pitchFamily="34" charset="0"/>
              <a:buChar char="•"/>
              <a:defRPr/>
            </a:pPr>
            <a:r>
              <a:rPr lang="ko-KR" altLang="en-US" sz="1050" dirty="0">
                <a:latin typeface="맑은 고딕" panose="020B0503020000020004" pitchFamily="50" charset="-127"/>
                <a:ea typeface="맑은 고딕" panose="020B0503020000020004" pitchFamily="50" charset="-127"/>
                <a:cs typeface="Times New Roman" pitchFamily="18" charset="0"/>
              </a:rPr>
              <a:t>상증세법상 시가 또는 보충적 평가</a:t>
            </a:r>
            <a:endParaRPr lang="en-US" altLang="ko-KR" sz="1050" dirty="0">
              <a:latin typeface="맑은 고딕" panose="020B0503020000020004" pitchFamily="50" charset="-127"/>
              <a:ea typeface="맑은 고딕" panose="020B0503020000020004" pitchFamily="50" charset="-127"/>
              <a:cs typeface="Times New Roman" pitchFamily="18" charset="0"/>
            </a:endParaRPr>
          </a:p>
        </p:txBody>
      </p:sp>
      <p:sp>
        <p:nvSpPr>
          <p:cNvPr id="30" name="Rectangle 3">
            <a:extLst>
              <a:ext uri="{FF2B5EF4-FFF2-40B4-BE49-F238E27FC236}">
                <a16:creationId xmlns:a16="http://schemas.microsoft.com/office/drawing/2014/main" id="{01E7D168-C47C-42ED-9676-0C0B9DEB6DE9}"/>
              </a:ext>
            </a:extLst>
          </p:cNvPr>
          <p:cNvSpPr>
            <a:spLocks noChangeArrowheads="1"/>
          </p:cNvSpPr>
          <p:nvPr/>
        </p:nvSpPr>
        <p:spPr bwMode="auto">
          <a:xfrm>
            <a:off x="2399169" y="4140138"/>
            <a:ext cx="3440959" cy="535452"/>
          </a:xfrm>
          <a:prstGeom prst="rect">
            <a:avLst/>
          </a:prstGeom>
          <a:solidFill>
            <a:schemeClr val="bg1"/>
          </a:solidFill>
          <a:ln w="9525" cap="rnd">
            <a:solidFill>
              <a:srgbClr val="00338D"/>
            </a:solidFill>
            <a:miter lim="800000"/>
            <a:headEnd/>
            <a:tailEnd/>
          </a:ln>
        </p:spPr>
        <p:txBody>
          <a:bodyPr lIns="72000" rIns="72000" anchor="ctr"/>
          <a:lstStyle/>
          <a:p>
            <a:pPr marL="180975" indent="-180975">
              <a:spcAft>
                <a:spcPts val="600"/>
              </a:spcAft>
              <a:buClr>
                <a:srgbClr val="002060"/>
              </a:buClr>
              <a:buFont typeface="Arial" pitchFamily="34" charset="0"/>
              <a:buChar char="•"/>
              <a:defRPr/>
            </a:pPr>
            <a:r>
              <a:rPr lang="ko-KR" altLang="en-US" sz="1050" dirty="0">
                <a:latin typeface="맑은 고딕" panose="020B0503020000020004" pitchFamily="50" charset="-127"/>
                <a:ea typeface="맑은 고딕" panose="020B0503020000020004" pitchFamily="50" charset="-127"/>
                <a:cs typeface="Times New Roman" pitchFamily="18" charset="0"/>
              </a:rPr>
              <a:t>법인세법상 자산의 시가 평가</a:t>
            </a:r>
            <a:endParaRPr lang="en-US" altLang="ko-KR" sz="1050" dirty="0">
              <a:latin typeface="맑은 고딕" panose="020B0503020000020004" pitchFamily="50" charset="-127"/>
              <a:ea typeface="맑은 고딕" panose="020B0503020000020004" pitchFamily="50" charset="-127"/>
              <a:cs typeface="Times New Roman" pitchFamily="18" charset="0"/>
            </a:endParaRPr>
          </a:p>
          <a:p>
            <a:pPr marL="180975" indent="-180975">
              <a:spcAft>
                <a:spcPts val="600"/>
              </a:spcAft>
              <a:buClr>
                <a:srgbClr val="002060"/>
              </a:buClr>
              <a:buFont typeface="Arial" pitchFamily="34" charset="0"/>
              <a:buChar char="•"/>
              <a:defRPr/>
            </a:pPr>
            <a:r>
              <a:rPr lang="ko-KR" altLang="en-US" sz="1050" dirty="0">
                <a:latin typeface="맑은 고딕" panose="020B0503020000020004" pitchFamily="50" charset="-127"/>
                <a:ea typeface="맑은 고딕" panose="020B0503020000020004" pitchFamily="50" charset="-127"/>
                <a:cs typeface="Times New Roman" pitchFamily="18" charset="0"/>
              </a:rPr>
              <a:t>단</a:t>
            </a:r>
            <a:r>
              <a:rPr lang="en-US" altLang="ko-KR" sz="1050" dirty="0">
                <a:latin typeface="맑은 고딕" panose="020B0503020000020004" pitchFamily="50" charset="-127"/>
                <a:ea typeface="맑은 고딕" panose="020B0503020000020004" pitchFamily="50" charset="-127"/>
                <a:cs typeface="Times New Roman" pitchFamily="18" charset="0"/>
              </a:rPr>
              <a:t>, </a:t>
            </a:r>
            <a:r>
              <a:rPr lang="ko-KR" altLang="en-US" sz="1050" dirty="0">
                <a:latin typeface="맑은 고딕" panose="020B0503020000020004" pitchFamily="50" charset="-127"/>
                <a:ea typeface="맑은 고딕" panose="020B0503020000020004" pitchFamily="50" charset="-127"/>
                <a:cs typeface="Times New Roman" pitchFamily="18" charset="0"/>
              </a:rPr>
              <a:t>시가가 불분명한 경우 상증세법상 보충적 평가</a:t>
            </a:r>
            <a:endParaRPr lang="en-US" altLang="ko-KR" sz="1050" dirty="0">
              <a:latin typeface="맑은 고딕" panose="020B0503020000020004" pitchFamily="50" charset="-127"/>
              <a:ea typeface="맑은 고딕" panose="020B0503020000020004" pitchFamily="50" charset="-127"/>
              <a:cs typeface="Times New Roman" pitchFamily="18" charset="0"/>
            </a:endParaRPr>
          </a:p>
        </p:txBody>
      </p:sp>
      <p:sp>
        <p:nvSpPr>
          <p:cNvPr id="31" name="Rectangle 3">
            <a:extLst>
              <a:ext uri="{FF2B5EF4-FFF2-40B4-BE49-F238E27FC236}">
                <a16:creationId xmlns:a16="http://schemas.microsoft.com/office/drawing/2014/main" id="{72C4817F-DFB3-45A6-A6E7-002CAEF24BDD}"/>
              </a:ext>
            </a:extLst>
          </p:cNvPr>
          <p:cNvSpPr>
            <a:spLocks noChangeArrowheads="1"/>
          </p:cNvSpPr>
          <p:nvPr/>
        </p:nvSpPr>
        <p:spPr bwMode="auto">
          <a:xfrm>
            <a:off x="488949" y="4843064"/>
            <a:ext cx="1782566" cy="544068"/>
          </a:xfrm>
          <a:prstGeom prst="rect">
            <a:avLst/>
          </a:prstGeom>
          <a:solidFill>
            <a:srgbClr val="005EB8"/>
          </a:solidFill>
          <a:ln w="9525" cap="rnd">
            <a:solidFill>
              <a:schemeClr val="bg1">
                <a:lumMod val="95000"/>
              </a:schemeClr>
            </a:solidFill>
            <a:miter lim="800000"/>
            <a:headEnd/>
            <a:tailEnd/>
          </a:ln>
        </p:spPr>
        <p:txBody>
          <a:bodyPr anchor="ctr"/>
          <a:lstStyle/>
          <a:p>
            <a:pPr algn="ctr">
              <a:defRPr/>
            </a:pPr>
            <a:r>
              <a:rPr lang="en-US" altLang="ko-KR" sz="1000" b="1" dirty="0">
                <a:solidFill>
                  <a:schemeClr val="bg1"/>
                </a:solidFill>
                <a:latin typeface="맑은 고딕" panose="020B0503020000020004" pitchFamily="50" charset="-127"/>
                <a:ea typeface="맑은 고딕" panose="020B0503020000020004" pitchFamily="50" charset="-127"/>
                <a:cs typeface="Times New Roman" pitchFamily="18" charset="0"/>
              </a:rPr>
              <a:t>5. </a:t>
            </a:r>
            <a:r>
              <a:rPr lang="ko-KR" altLang="en-US" sz="1000" b="1" dirty="0">
                <a:solidFill>
                  <a:schemeClr val="bg1"/>
                </a:solidFill>
                <a:latin typeface="맑은 고딕" panose="020B0503020000020004" pitchFamily="50" charset="-127"/>
                <a:ea typeface="맑은 고딕" panose="020B0503020000020004" pitchFamily="50" charset="-127"/>
                <a:cs typeface="Times New Roman" pitchFamily="18" charset="0"/>
              </a:rPr>
              <a:t>최대주주 할증평가</a:t>
            </a:r>
          </a:p>
        </p:txBody>
      </p:sp>
      <p:sp>
        <p:nvSpPr>
          <p:cNvPr id="32" name="Rectangle 3">
            <a:extLst>
              <a:ext uri="{FF2B5EF4-FFF2-40B4-BE49-F238E27FC236}">
                <a16:creationId xmlns:a16="http://schemas.microsoft.com/office/drawing/2014/main" id="{18A61E9F-8A7E-4DFC-871B-C70F221112D2}"/>
              </a:ext>
            </a:extLst>
          </p:cNvPr>
          <p:cNvSpPr>
            <a:spLocks noChangeArrowheads="1"/>
          </p:cNvSpPr>
          <p:nvPr/>
        </p:nvSpPr>
        <p:spPr bwMode="auto">
          <a:xfrm>
            <a:off x="5966234" y="4849600"/>
            <a:ext cx="3440959" cy="535452"/>
          </a:xfrm>
          <a:prstGeom prst="rect">
            <a:avLst/>
          </a:prstGeom>
          <a:solidFill>
            <a:schemeClr val="bg1"/>
          </a:solidFill>
          <a:ln w="9525" cap="rnd">
            <a:solidFill>
              <a:srgbClr val="00338D"/>
            </a:solidFill>
            <a:miter lim="800000"/>
            <a:headEnd/>
            <a:tailEnd/>
          </a:ln>
        </p:spPr>
        <p:txBody>
          <a:bodyPr lIns="72000" rIns="72000" anchor="ctr"/>
          <a:lstStyle/>
          <a:p>
            <a:pPr marL="180975" indent="-180975">
              <a:spcAft>
                <a:spcPts val="600"/>
              </a:spcAft>
              <a:buClr>
                <a:srgbClr val="002060"/>
              </a:buClr>
              <a:buFont typeface="Arial" pitchFamily="34" charset="0"/>
              <a:buChar char="•"/>
              <a:defRPr/>
            </a:pPr>
            <a:r>
              <a:rPr lang="ko-KR" altLang="en-US" sz="1050" dirty="0">
                <a:latin typeface="맑은 고딕" panose="020B0503020000020004" pitchFamily="50" charset="-127"/>
                <a:ea typeface="맑은 고딕" panose="020B0503020000020004" pitchFamily="50" charset="-127"/>
                <a:cs typeface="Times New Roman" pitchFamily="18" charset="0"/>
              </a:rPr>
              <a:t>할증평가 배제사유 없는 경우 원칙적으로 적용</a:t>
            </a:r>
            <a:endParaRPr lang="en-US" altLang="ko-KR" sz="1050" dirty="0">
              <a:latin typeface="맑은 고딕" panose="020B0503020000020004" pitchFamily="50" charset="-127"/>
              <a:ea typeface="맑은 고딕" panose="020B0503020000020004" pitchFamily="50" charset="-127"/>
              <a:cs typeface="Times New Roman" pitchFamily="18" charset="0"/>
            </a:endParaRPr>
          </a:p>
        </p:txBody>
      </p:sp>
      <p:sp>
        <p:nvSpPr>
          <p:cNvPr id="33" name="Rectangle 3">
            <a:extLst>
              <a:ext uri="{FF2B5EF4-FFF2-40B4-BE49-F238E27FC236}">
                <a16:creationId xmlns:a16="http://schemas.microsoft.com/office/drawing/2014/main" id="{179B92EC-41BF-48C0-9F23-3A9728A0B58C}"/>
              </a:ext>
            </a:extLst>
          </p:cNvPr>
          <p:cNvSpPr>
            <a:spLocks noChangeArrowheads="1"/>
          </p:cNvSpPr>
          <p:nvPr/>
        </p:nvSpPr>
        <p:spPr bwMode="auto">
          <a:xfrm>
            <a:off x="2399169" y="4849600"/>
            <a:ext cx="3440959" cy="535452"/>
          </a:xfrm>
          <a:prstGeom prst="rect">
            <a:avLst/>
          </a:prstGeom>
          <a:solidFill>
            <a:schemeClr val="bg1"/>
          </a:solidFill>
          <a:ln w="9525" cap="rnd">
            <a:solidFill>
              <a:srgbClr val="00338D"/>
            </a:solidFill>
            <a:miter lim="800000"/>
            <a:headEnd/>
            <a:tailEnd/>
          </a:ln>
        </p:spPr>
        <p:txBody>
          <a:bodyPr lIns="72000" rIns="72000" anchor="ctr"/>
          <a:lstStyle/>
          <a:p>
            <a:pPr marL="180975" indent="-180975">
              <a:spcAft>
                <a:spcPts val="600"/>
              </a:spcAft>
              <a:buClr>
                <a:srgbClr val="002060"/>
              </a:buClr>
              <a:buFont typeface="Arial" pitchFamily="34" charset="0"/>
              <a:buChar char="•"/>
              <a:defRPr/>
            </a:pPr>
            <a:r>
              <a:rPr lang="ko-KR" altLang="en-US" sz="1050" dirty="0">
                <a:latin typeface="맑은 고딕" panose="020B0503020000020004" pitchFamily="50" charset="-127"/>
                <a:ea typeface="맑은 고딕" panose="020B0503020000020004" pitchFamily="50" charset="-127"/>
                <a:cs typeface="Times New Roman" pitchFamily="18" charset="0"/>
              </a:rPr>
              <a:t>적용하지 않음</a:t>
            </a:r>
            <a:endParaRPr lang="en-US" altLang="ko-KR" sz="1050" dirty="0">
              <a:latin typeface="맑은 고딕" panose="020B0503020000020004" pitchFamily="50" charset="-127"/>
              <a:ea typeface="맑은 고딕" panose="020B0503020000020004" pitchFamily="50" charset="-127"/>
              <a:cs typeface="Times New Roman" pitchFamily="18" charset="0"/>
            </a:endParaRPr>
          </a:p>
          <a:p>
            <a:pPr>
              <a:spcAft>
                <a:spcPts val="600"/>
              </a:spcAft>
              <a:buClr>
                <a:srgbClr val="002060"/>
              </a:buClr>
              <a:defRPr/>
            </a:pPr>
            <a:r>
              <a:rPr lang="en-US" altLang="ko-KR" sz="1050" dirty="0">
                <a:latin typeface="맑은 고딕" panose="020B0503020000020004" pitchFamily="50" charset="-127"/>
                <a:ea typeface="맑은 고딕" panose="020B0503020000020004" pitchFamily="50" charset="-127"/>
                <a:cs typeface="Times New Roman" pitchFamily="18" charset="0"/>
              </a:rPr>
              <a:t>    (</a:t>
            </a:r>
            <a:r>
              <a:rPr lang="ko-KR" altLang="en-US" sz="1050" dirty="0">
                <a:latin typeface="맑은 고딕" panose="020B0503020000020004" pitchFamily="50" charset="-127"/>
                <a:ea typeface="맑은 고딕" panose="020B0503020000020004" pitchFamily="50" charset="-127"/>
                <a:cs typeface="Times New Roman" pitchFamily="18" charset="0"/>
              </a:rPr>
              <a:t>분할 당시 분할신설법인의 최대주주 </a:t>
            </a:r>
            <a:r>
              <a:rPr lang="en-US" altLang="ko-KR" sz="1050" dirty="0">
                <a:latin typeface="맑은 고딕" panose="020B0503020000020004" pitchFamily="50" charset="-127"/>
                <a:ea typeface="맑은 고딕" panose="020B0503020000020004" pitchFamily="50" charset="-127"/>
                <a:cs typeface="Times New Roman" pitchFamily="18" charset="0"/>
              </a:rPr>
              <a:t>X)</a:t>
            </a:r>
          </a:p>
        </p:txBody>
      </p:sp>
      <p:sp>
        <p:nvSpPr>
          <p:cNvPr id="5" name="직사각형 4">
            <a:extLst>
              <a:ext uri="{FF2B5EF4-FFF2-40B4-BE49-F238E27FC236}">
                <a16:creationId xmlns:a16="http://schemas.microsoft.com/office/drawing/2014/main" id="{139EF129-82A4-4BFD-B2FA-3C0CD8D9D475}"/>
              </a:ext>
            </a:extLst>
          </p:cNvPr>
          <p:cNvSpPr/>
          <p:nvPr/>
        </p:nvSpPr>
        <p:spPr>
          <a:xfrm>
            <a:off x="410548" y="930763"/>
            <a:ext cx="9006502" cy="263855"/>
          </a:xfrm>
          <a:prstGeom prst="rect">
            <a:avLst/>
          </a:prstGeom>
        </p:spPr>
        <p:txBody>
          <a:bodyPr wrap="square">
            <a:spAutoFit/>
          </a:bodyPr>
          <a:lstStyle/>
          <a:p>
            <a:pPr lvl="0">
              <a:lnSpc>
                <a:spcPct val="110000"/>
              </a:lnSpc>
              <a:defRPr/>
            </a:pPr>
            <a:r>
              <a:rPr lang="ko-KR" altLang="en-US" sz="1100" dirty="0">
                <a:latin typeface="Arial" panose="020B0604020202020204" pitchFamily="34" charset="0"/>
                <a:ea typeface="맑은 고딕" panose="020B0503020000020004" pitchFamily="50" charset="-127"/>
              </a:rPr>
              <a:t>본건 매각거래 과정에서 발생가능한 세무문제</a:t>
            </a:r>
            <a:r>
              <a:rPr lang="en-US" altLang="ko-KR" sz="1100" dirty="0">
                <a:latin typeface="Arial" panose="020B0604020202020204" pitchFamily="34" charset="0"/>
                <a:ea typeface="맑은 고딕" panose="020B0503020000020004" pitchFamily="50" charset="-127"/>
              </a:rPr>
              <a:t> </a:t>
            </a:r>
            <a:r>
              <a:rPr lang="ko-KR" altLang="en-US" sz="1100" dirty="0">
                <a:latin typeface="Arial" panose="020B0604020202020204" pitchFamily="34" charset="0"/>
                <a:ea typeface="맑은 고딕" panose="020B0503020000020004" pitchFamily="50" charset="-127"/>
              </a:rPr>
              <a:t>파악을 위하여 세법상 시가 평가를 수행하였으며</a:t>
            </a:r>
            <a:r>
              <a:rPr lang="en-US" altLang="ko-KR" sz="1100" dirty="0">
                <a:latin typeface="Arial" panose="020B0604020202020204" pitchFamily="34" charset="0"/>
                <a:ea typeface="맑은 고딕" panose="020B0503020000020004" pitchFamily="50" charset="-127"/>
              </a:rPr>
              <a:t>, </a:t>
            </a:r>
            <a:r>
              <a:rPr lang="ko-KR" altLang="en-US" sz="1100" dirty="0">
                <a:latin typeface="Arial" panose="020B0604020202020204" pitchFamily="34" charset="0"/>
                <a:ea typeface="맑은 고딕" panose="020B0503020000020004" pitchFamily="50" charset="-127"/>
              </a:rPr>
              <a:t>각 평가의 방법론은 다음과 같습니다</a:t>
            </a:r>
            <a:r>
              <a:rPr lang="en-US" altLang="ko-KR" sz="1100" dirty="0">
                <a:latin typeface="Arial" panose="020B0604020202020204" pitchFamily="34" charset="0"/>
                <a:ea typeface="맑은 고딕" panose="020B0503020000020004" pitchFamily="50" charset="-127"/>
              </a:rPr>
              <a:t>.</a:t>
            </a:r>
            <a:r>
              <a:rPr lang="ko-KR" altLang="en-US" sz="1100" dirty="0">
                <a:latin typeface="Arial" panose="020B0604020202020204" pitchFamily="34" charset="0"/>
                <a:ea typeface="맑은 고딕" panose="020B0503020000020004" pitchFamily="50" charset="-127"/>
              </a:rPr>
              <a:t> </a:t>
            </a:r>
            <a:endParaRPr lang="en-US" altLang="ko-KR" sz="1100" dirty="0">
              <a:latin typeface="Arial" panose="020B0604020202020204" pitchFamily="34" charset="0"/>
              <a:ea typeface="맑은 고딕" panose="020B0503020000020004" pitchFamily="50" charset="-127"/>
            </a:endParaRPr>
          </a:p>
        </p:txBody>
      </p:sp>
      <p:sp>
        <p:nvSpPr>
          <p:cNvPr id="28" name="Rectangle 3">
            <a:extLst>
              <a:ext uri="{FF2B5EF4-FFF2-40B4-BE49-F238E27FC236}">
                <a16:creationId xmlns:a16="http://schemas.microsoft.com/office/drawing/2014/main" id="{90118ACC-81A2-4948-8CCB-9FEB1B914BCA}"/>
              </a:ext>
            </a:extLst>
          </p:cNvPr>
          <p:cNvSpPr>
            <a:spLocks noChangeArrowheads="1"/>
          </p:cNvSpPr>
          <p:nvPr/>
        </p:nvSpPr>
        <p:spPr bwMode="auto">
          <a:xfrm>
            <a:off x="488949" y="5545989"/>
            <a:ext cx="1782566" cy="544068"/>
          </a:xfrm>
          <a:prstGeom prst="rect">
            <a:avLst/>
          </a:prstGeom>
          <a:solidFill>
            <a:srgbClr val="005EB8"/>
          </a:solidFill>
          <a:ln w="9525" cap="rnd">
            <a:solidFill>
              <a:schemeClr val="bg1">
                <a:lumMod val="95000"/>
              </a:schemeClr>
            </a:solidFill>
            <a:miter lim="800000"/>
            <a:headEnd/>
            <a:tailEnd/>
          </a:ln>
        </p:spPr>
        <p:txBody>
          <a:bodyPr anchor="ctr"/>
          <a:lstStyle/>
          <a:p>
            <a:pPr algn="ctr">
              <a:defRPr/>
            </a:pPr>
            <a:r>
              <a:rPr lang="en-US" altLang="ko-KR" sz="1000" b="1" dirty="0">
                <a:solidFill>
                  <a:schemeClr val="bg1"/>
                </a:solidFill>
                <a:latin typeface="맑은 고딕" panose="020B0503020000020004" pitchFamily="50" charset="-127"/>
                <a:ea typeface="맑은 고딕" panose="020B0503020000020004" pitchFamily="50" charset="-127"/>
                <a:cs typeface="Times New Roman" pitchFamily="18" charset="0"/>
              </a:rPr>
              <a:t>6. </a:t>
            </a:r>
            <a:r>
              <a:rPr lang="ko-KR" altLang="en-US" sz="1000" b="1" dirty="0">
                <a:solidFill>
                  <a:schemeClr val="bg1"/>
                </a:solidFill>
                <a:latin typeface="맑은 고딕" panose="020B0503020000020004" pitchFamily="50" charset="-127"/>
                <a:ea typeface="맑은 고딕" panose="020B0503020000020004" pitchFamily="50" charset="-127"/>
                <a:cs typeface="Times New Roman" pitchFamily="18" charset="0"/>
              </a:rPr>
              <a:t>최종 </a:t>
            </a:r>
            <a:r>
              <a:rPr lang="ko-KR" altLang="en-US" sz="1000" b="1" dirty="0" err="1">
                <a:solidFill>
                  <a:schemeClr val="bg1"/>
                </a:solidFill>
                <a:latin typeface="맑은 고딕" panose="020B0503020000020004" pitchFamily="50" charset="-127"/>
                <a:ea typeface="맑은 고딕" panose="020B0503020000020004" pitchFamily="50" charset="-127"/>
                <a:cs typeface="Times New Roman" pitchFamily="18" charset="0"/>
              </a:rPr>
              <a:t>평가액</a:t>
            </a:r>
            <a:endParaRPr lang="ko-KR" altLang="en-US" sz="1000" b="1" dirty="0">
              <a:solidFill>
                <a:schemeClr val="bg1"/>
              </a:solidFill>
              <a:latin typeface="맑은 고딕" panose="020B0503020000020004" pitchFamily="50" charset="-127"/>
              <a:ea typeface="맑은 고딕" panose="020B0503020000020004" pitchFamily="50" charset="-127"/>
              <a:cs typeface="Times New Roman" pitchFamily="18" charset="0"/>
            </a:endParaRPr>
          </a:p>
        </p:txBody>
      </p:sp>
      <p:sp>
        <p:nvSpPr>
          <p:cNvPr id="34" name="Rectangle 3">
            <a:extLst>
              <a:ext uri="{FF2B5EF4-FFF2-40B4-BE49-F238E27FC236}">
                <a16:creationId xmlns:a16="http://schemas.microsoft.com/office/drawing/2014/main" id="{D748FE30-45A8-4BD6-88E4-474710C89875}"/>
              </a:ext>
            </a:extLst>
          </p:cNvPr>
          <p:cNvSpPr>
            <a:spLocks noChangeArrowheads="1"/>
          </p:cNvSpPr>
          <p:nvPr/>
        </p:nvSpPr>
        <p:spPr bwMode="auto">
          <a:xfrm>
            <a:off x="5966234" y="5552525"/>
            <a:ext cx="3440959" cy="535452"/>
          </a:xfrm>
          <a:prstGeom prst="rect">
            <a:avLst/>
          </a:prstGeom>
          <a:solidFill>
            <a:schemeClr val="bg1"/>
          </a:solidFill>
          <a:ln w="9525" cap="rnd">
            <a:solidFill>
              <a:srgbClr val="00338D"/>
            </a:solidFill>
            <a:miter lim="800000"/>
            <a:headEnd/>
            <a:tailEnd/>
          </a:ln>
        </p:spPr>
        <p:txBody>
          <a:bodyPr lIns="72000" rIns="72000" anchor="ctr"/>
          <a:lstStyle/>
          <a:p>
            <a:pPr marL="180975" indent="-180975">
              <a:spcAft>
                <a:spcPts val="600"/>
              </a:spcAft>
              <a:buClr>
                <a:srgbClr val="002060"/>
              </a:buClr>
              <a:buFont typeface="Arial" pitchFamily="34" charset="0"/>
              <a:buChar char="•"/>
              <a:defRPr/>
            </a:pPr>
            <a:r>
              <a:rPr lang="en-US" altLang="ko-KR" sz="1050" dirty="0">
                <a:latin typeface="맑은 고딕" panose="020B0503020000020004" pitchFamily="50" charset="-127"/>
                <a:ea typeface="맑은 고딕" panose="020B0503020000020004" pitchFamily="50" charset="-127"/>
                <a:cs typeface="Times New Roman" pitchFamily="18" charset="0"/>
              </a:rPr>
              <a:t>401,556</a:t>
            </a:r>
            <a:r>
              <a:rPr lang="ko-KR" altLang="en-US" sz="1050" dirty="0">
                <a:latin typeface="맑은 고딕" panose="020B0503020000020004" pitchFamily="50" charset="-127"/>
                <a:ea typeface="맑은 고딕" panose="020B0503020000020004" pitchFamily="50" charset="-127"/>
                <a:cs typeface="Times New Roman" pitchFamily="18" charset="0"/>
              </a:rPr>
              <a:t>백만원</a:t>
            </a:r>
            <a:endParaRPr lang="en-US" altLang="ko-KR" sz="1050" dirty="0">
              <a:latin typeface="맑은 고딕" panose="020B0503020000020004" pitchFamily="50" charset="-127"/>
              <a:ea typeface="맑은 고딕" panose="020B0503020000020004" pitchFamily="50" charset="-127"/>
              <a:cs typeface="Times New Roman" pitchFamily="18" charset="0"/>
            </a:endParaRPr>
          </a:p>
        </p:txBody>
      </p:sp>
      <p:sp>
        <p:nvSpPr>
          <p:cNvPr id="35" name="Rectangle 3">
            <a:extLst>
              <a:ext uri="{FF2B5EF4-FFF2-40B4-BE49-F238E27FC236}">
                <a16:creationId xmlns:a16="http://schemas.microsoft.com/office/drawing/2014/main" id="{342D1521-11D7-42CC-BC80-51570E103F73}"/>
              </a:ext>
            </a:extLst>
          </p:cNvPr>
          <p:cNvSpPr>
            <a:spLocks noChangeArrowheads="1"/>
          </p:cNvSpPr>
          <p:nvPr/>
        </p:nvSpPr>
        <p:spPr bwMode="auto">
          <a:xfrm>
            <a:off x="2399169" y="5552525"/>
            <a:ext cx="3440959" cy="535452"/>
          </a:xfrm>
          <a:prstGeom prst="rect">
            <a:avLst/>
          </a:prstGeom>
          <a:solidFill>
            <a:schemeClr val="bg1"/>
          </a:solidFill>
          <a:ln w="9525" cap="rnd">
            <a:solidFill>
              <a:srgbClr val="00338D"/>
            </a:solidFill>
            <a:miter lim="800000"/>
            <a:headEnd/>
            <a:tailEnd/>
          </a:ln>
        </p:spPr>
        <p:txBody>
          <a:bodyPr lIns="72000" rIns="72000" anchor="ctr"/>
          <a:lstStyle/>
          <a:p>
            <a:pPr marL="180975" indent="-180975">
              <a:spcAft>
                <a:spcPts val="600"/>
              </a:spcAft>
              <a:buClr>
                <a:srgbClr val="002060"/>
              </a:buClr>
              <a:buFont typeface="Arial" pitchFamily="34" charset="0"/>
              <a:buChar char="•"/>
              <a:defRPr/>
            </a:pPr>
            <a:r>
              <a:rPr lang="en-US" altLang="ko-KR" sz="1050" dirty="0">
                <a:latin typeface="맑은 고딕" panose="020B0503020000020004" pitchFamily="50" charset="-127"/>
                <a:ea typeface="맑은 고딕" panose="020B0503020000020004" pitchFamily="50" charset="-127"/>
                <a:cs typeface="Times New Roman" pitchFamily="18" charset="0"/>
              </a:rPr>
              <a:t>351,442</a:t>
            </a:r>
            <a:r>
              <a:rPr lang="ko-KR" altLang="en-US" sz="1050" dirty="0">
                <a:latin typeface="맑은 고딕" panose="020B0503020000020004" pitchFamily="50" charset="-127"/>
                <a:ea typeface="맑은 고딕" panose="020B0503020000020004" pitchFamily="50" charset="-127"/>
                <a:cs typeface="Times New Roman" pitchFamily="18" charset="0"/>
              </a:rPr>
              <a:t>백만원</a:t>
            </a:r>
            <a:endParaRPr lang="en-US" altLang="ko-KR" sz="1050" dirty="0">
              <a:latin typeface="맑은 고딕" panose="020B0503020000020004" pitchFamily="50" charset="-127"/>
              <a:ea typeface="맑은 고딕" panose="020B0503020000020004" pitchFamily="50" charset="-127"/>
              <a:cs typeface="Times New Roman" pitchFamily="18" charset="0"/>
            </a:endParaRPr>
          </a:p>
        </p:txBody>
      </p:sp>
      <p:sp>
        <p:nvSpPr>
          <p:cNvPr id="36" name="Text Box 51">
            <a:extLst>
              <a:ext uri="{FF2B5EF4-FFF2-40B4-BE49-F238E27FC236}">
                <a16:creationId xmlns:a16="http://schemas.microsoft.com/office/drawing/2014/main" id="{5022EE01-7069-4EB1-82CE-60FB3229532F}"/>
              </a:ext>
            </a:extLst>
          </p:cNvPr>
          <p:cNvSpPr txBox="1">
            <a:spLocks noChangeArrowheads="1"/>
          </p:cNvSpPr>
          <p:nvPr/>
        </p:nvSpPr>
        <p:spPr bwMode="auto">
          <a:xfrm>
            <a:off x="488949" y="6125532"/>
            <a:ext cx="4730575" cy="131752"/>
          </a:xfrm>
          <a:prstGeom prst="rect">
            <a:avLst/>
          </a:prstGeom>
          <a:noFill/>
          <a:ln w="6350">
            <a:noFill/>
            <a:miter lim="800000"/>
            <a:headEnd/>
            <a:tailEnd/>
          </a:ln>
        </p:spPr>
        <p:txBody>
          <a:bodyPr wrap="none" lIns="7200" tIns="7200" rIns="7200" bIns="7200" anchor="ctr" anchorCtr="0">
            <a:spAutoFit/>
          </a:bodyPr>
          <a:lstStyle/>
          <a:p>
            <a:pPr marL="476250" marR="0" lvl="0" indent="-476250" algn="l" defTabSz="762000" rtl="0" eaLnBrk="1" fontAlgn="auto" latinLnBrk="0" hangingPunct="1">
              <a:lnSpc>
                <a:spcPct val="120000"/>
              </a:lnSpc>
              <a:spcBef>
                <a:spcPts val="0"/>
              </a:spcBef>
              <a:spcAft>
                <a:spcPts val="0"/>
              </a:spcAft>
              <a:buClrTx/>
              <a:buSzTx/>
              <a:buFontTx/>
              <a:buNone/>
              <a:tabLst>
                <a:tab pos="676275" algn="l"/>
              </a:tabLst>
              <a:defRPr/>
            </a:pPr>
            <a:r>
              <a:rPr kumimoji="0" lang="en-US" altLang="ko-KR" sz="700" b="0" i="1" u="none" strike="noStrike" kern="1200" cap="none" spc="0" normalizeH="0" baseline="0" noProof="0" dirty="0">
                <a:ln>
                  <a:noFill/>
                </a:ln>
                <a:effectLst/>
                <a:uLnTx/>
                <a:uFillTx/>
                <a:latin typeface="Arial" panose="020B0604020202020204" pitchFamily="34" charset="0"/>
                <a:ea typeface="+mn-ea"/>
                <a:cs typeface="Arial" panose="020B0604020202020204" pitchFamily="34" charset="0"/>
              </a:rPr>
              <a:t>Note : </a:t>
            </a:r>
            <a:r>
              <a:rPr lang="ko-KR" altLang="en-US" sz="700" i="1" dirty="0">
                <a:latin typeface="Arial" panose="020B0604020202020204" pitchFamily="34" charset="0"/>
                <a:cs typeface="Arial" panose="020B0604020202020204" pitchFamily="34" charset="0"/>
              </a:rPr>
              <a:t>본 평가금액은 현재 제시된 자료에 따라 산출된 가액이며</a:t>
            </a:r>
            <a:r>
              <a:rPr lang="en-US" altLang="ko-KR" sz="700" i="1" dirty="0">
                <a:latin typeface="Arial" panose="020B0604020202020204" pitchFamily="34" charset="0"/>
                <a:cs typeface="Arial" panose="020B0604020202020204" pitchFamily="34" charset="0"/>
              </a:rPr>
              <a:t>, </a:t>
            </a:r>
            <a:r>
              <a:rPr lang="ko-KR" altLang="en-US" sz="700" i="1" dirty="0">
                <a:latin typeface="Arial" panose="020B0604020202020204" pitchFamily="34" charset="0"/>
                <a:cs typeface="Arial" panose="020B0604020202020204" pitchFamily="34" charset="0"/>
              </a:rPr>
              <a:t>추가적인 자료 확인에 따라 평가금액은 변동될 수 있음</a:t>
            </a:r>
            <a:endParaRPr kumimoji="0" lang="en-US" altLang="ko-KR" sz="700" b="0" i="1" u="none" strike="noStrike" kern="1200" cap="none" spc="0" normalizeH="0" baseline="0" noProof="0" dirty="0">
              <a:ln>
                <a:noFill/>
              </a:ln>
              <a:effectLst/>
              <a:uLnTx/>
              <a:uFillTx/>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69580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텍스트 개체 틀 1">
            <a:extLst>
              <a:ext uri="{FF2B5EF4-FFF2-40B4-BE49-F238E27FC236}">
                <a16:creationId xmlns:a16="http://schemas.microsoft.com/office/drawing/2014/main" id="{6627A71E-440C-4C80-95BD-EF08BB02B9FD}"/>
              </a:ext>
            </a:extLst>
          </p:cNvPr>
          <p:cNvSpPr txBox="1">
            <a:spLocks/>
          </p:cNvSpPr>
          <p:nvPr/>
        </p:nvSpPr>
        <p:spPr bwMode="gray">
          <a:xfrm>
            <a:off x="3386501" y="1333188"/>
            <a:ext cx="5323419" cy="2383616"/>
          </a:xfrm>
          <a:prstGeom prst="rect">
            <a:avLst/>
          </a:prstGeom>
          <a:solidFill>
            <a:schemeClr val="bg2">
              <a:alpha val="40000"/>
            </a:schemeClr>
          </a:solidFill>
        </p:spPr>
        <p:txBody>
          <a:bodyPr vert="horz" lIns="36000" tIns="36000" rIns="36000" bIns="36000" rtlCol="0" anchor="t" anchorCtr="0">
            <a:noAutofit/>
          </a:bodyPr>
          <a:lstStyle>
            <a:lvl1pPr marL="0" indent="0" algn="l" defTabSz="914400" rtl="0" eaLnBrk="1" latinLnBrk="1"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1" hangingPunct="1">
              <a:lnSpc>
                <a:spcPct val="100000"/>
              </a:lnSpc>
              <a:spcBef>
                <a:spcPts val="0"/>
              </a:spcBef>
              <a:spcAft>
                <a:spcPts val="600"/>
              </a:spcAft>
              <a:buFontTx/>
              <a:buNone/>
              <a:defRPr sz="900" kern="1200">
                <a:solidFill>
                  <a:schemeClr val="tx2"/>
                </a:solidFill>
                <a:latin typeface="+mn-lt"/>
                <a:ea typeface="+mn-ea"/>
                <a:cs typeface="+mn-cs"/>
              </a:defRPr>
            </a:lvl2pPr>
            <a:lvl3pPr marL="216000" indent="-216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3pPr>
            <a:lvl4pPr marL="360000" indent="-144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4pPr>
            <a:lvl5pPr marL="576000" indent="-216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2"/>
                </a:solidFill>
                <a:latin typeface="+mn-lt"/>
                <a:ea typeface="+mn-ea"/>
                <a:cs typeface="+mn-cs"/>
              </a:defRPr>
            </a:lvl5pPr>
            <a:lvl6pPr marL="1098000" indent="-230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85725">
              <a:lnSpc>
                <a:spcPct val="120000"/>
              </a:lnSpc>
            </a:pPr>
            <a:r>
              <a:rPr lang="ko-KR" altLang="en-US" sz="850" dirty="0">
                <a:ea typeface="맑은 고딕" panose="020B0503020000020004" pitchFamily="50" charset="-127"/>
              </a:rPr>
              <a:t>할증평가 대상 여부</a:t>
            </a:r>
            <a:endParaRPr lang="en-US" altLang="ko-KR" sz="850" dirty="0">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en-US" altLang="ko-KR" sz="850" dirty="0">
                <a:solidFill>
                  <a:schemeClr val="tx1"/>
                </a:solidFill>
                <a:ea typeface="맑은 고딕" panose="020B0503020000020004" pitchFamily="50" charset="-127"/>
              </a:rPr>
              <a:t>Step1</a:t>
            </a:r>
            <a:r>
              <a:rPr lang="ko-KR" altLang="en-US" sz="850" dirty="0">
                <a:solidFill>
                  <a:schemeClr val="tx1"/>
                </a:solidFill>
                <a:ea typeface="맑은 고딕" panose="020B0503020000020004" pitchFamily="50" charset="-127"/>
              </a:rPr>
              <a:t> </a:t>
            </a:r>
            <a:r>
              <a:rPr lang="en-US" altLang="ko-KR" sz="850" dirty="0">
                <a:solidFill>
                  <a:schemeClr val="tx1"/>
                </a:solidFill>
                <a:ea typeface="맑은 고딕" panose="020B0503020000020004" pitchFamily="50" charset="-127"/>
              </a:rPr>
              <a:t>:</a:t>
            </a:r>
            <a:r>
              <a:rPr lang="ko-KR" altLang="en-US" sz="850" dirty="0">
                <a:solidFill>
                  <a:schemeClr val="tx1"/>
                </a:solidFill>
                <a:ea typeface="맑은 고딕" panose="020B0503020000020004" pitchFamily="50" charset="-127"/>
              </a:rPr>
              <a:t> 분할양도차익 계산</a:t>
            </a:r>
            <a:r>
              <a:rPr lang="en-US" altLang="ko-KR" sz="850" dirty="0">
                <a:solidFill>
                  <a:schemeClr val="tx1"/>
                </a:solidFill>
                <a:ea typeface="맑은 고딕" panose="020B0503020000020004" pitchFamily="50" charset="-127"/>
              </a:rPr>
              <a:t> </a:t>
            </a:r>
          </a:p>
          <a:p>
            <a:pPr marL="266700" indent="-180975">
              <a:lnSpc>
                <a:spcPct val="120000"/>
              </a:lnSpc>
              <a:buFont typeface="Wingdings" panose="05000000000000000000" pitchFamily="2" charset="2"/>
              <a:buChar char="§"/>
              <a:tabLst>
                <a:tab pos="4037013" algn="l"/>
              </a:tabLst>
            </a:pP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endParaRPr lang="en-US" altLang="ko-KR" sz="60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endParaRPr lang="en-US" altLang="ko-KR" sz="60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en-US" altLang="ko-KR" sz="850" dirty="0">
                <a:solidFill>
                  <a:schemeClr val="tx1"/>
                </a:solidFill>
                <a:ea typeface="맑은 고딕" panose="020B0503020000020004" pitchFamily="50" charset="-127"/>
              </a:rPr>
              <a:t>Step2 : </a:t>
            </a:r>
            <a:r>
              <a:rPr lang="ko-KR" altLang="en-US" sz="850" dirty="0">
                <a:solidFill>
                  <a:schemeClr val="tx1"/>
                </a:solidFill>
                <a:ea typeface="맑은 고딕" panose="020B0503020000020004" pitchFamily="50" charset="-127"/>
              </a:rPr>
              <a:t>법인세법상 분할신설법인 주식 시가 계산</a:t>
            </a:r>
            <a:endParaRPr lang="en-US" altLang="ko-KR" sz="85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endParaRPr lang="en-US" altLang="ko-KR" sz="850" b="0" dirty="0">
              <a:solidFill>
                <a:schemeClr val="tx1"/>
              </a:solidFill>
              <a:ea typeface="맑은 고딕" panose="020B0503020000020004" pitchFamily="50" charset="-127"/>
            </a:endParaRPr>
          </a:p>
        </p:txBody>
      </p:sp>
      <p:sp>
        <p:nvSpPr>
          <p:cNvPr id="93" name="모서리가 둥근 직사각형 136">
            <a:extLst>
              <a:ext uri="{FF2B5EF4-FFF2-40B4-BE49-F238E27FC236}">
                <a16:creationId xmlns:a16="http://schemas.microsoft.com/office/drawing/2014/main" id="{929670F1-A0B1-4DA0-A2E5-D0EBD4FD770F}"/>
              </a:ext>
            </a:extLst>
          </p:cNvPr>
          <p:cNvSpPr/>
          <p:nvPr/>
        </p:nvSpPr>
        <p:spPr>
          <a:xfrm>
            <a:off x="1021687" y="1851071"/>
            <a:ext cx="1496057" cy="1865733"/>
          </a:xfrm>
          <a:prstGeom prst="roundRect">
            <a:avLst/>
          </a:prstGeom>
          <a:solidFill>
            <a:schemeClr val="bg1"/>
          </a:solid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632" b="0" i="0" u="none" strike="noStrike" kern="1200" cap="none" spc="0" normalizeH="0" baseline="0" noProof="0" dirty="0">
              <a:ln>
                <a:noFill/>
              </a:ln>
              <a:solidFill>
                <a:prstClr val="white"/>
              </a:solidFill>
              <a:effectLst/>
              <a:uLnTx/>
              <a:uFillTx/>
              <a:latin typeface="Arial"/>
              <a:ea typeface="맑은 고딕" panose="020B0503020000020004" pitchFamily="50" charset="-127"/>
              <a:cs typeface="+mn-cs"/>
            </a:endParaRPr>
          </a:p>
        </p:txBody>
      </p:sp>
      <p:sp>
        <p:nvSpPr>
          <p:cNvPr id="55" name="사각형: 둥근 모서리 8">
            <a:extLst>
              <a:ext uri="{FF2B5EF4-FFF2-40B4-BE49-F238E27FC236}">
                <a16:creationId xmlns:a16="http://schemas.microsoft.com/office/drawing/2014/main" id="{8546A8CD-18EF-4E30-89A8-0FD33E96F6D6}"/>
              </a:ext>
            </a:extLst>
          </p:cNvPr>
          <p:cNvSpPr/>
          <p:nvPr/>
        </p:nvSpPr>
        <p:spPr>
          <a:xfrm>
            <a:off x="1122084" y="1333188"/>
            <a:ext cx="1292708" cy="366671"/>
          </a:xfrm>
          <a:prstGeom prst="roundRect">
            <a:avLst/>
          </a:prstGeom>
          <a:solidFill>
            <a:srgbClr val="00338D"/>
          </a:solidFill>
        </p:spPr>
        <p:txBody>
          <a:bodyPr rot="0" spcFirstLastPara="0" vert="horz" wrap="square" lIns="0" tIns="0" rIns="0" bIns="0" numCol="1" spcCol="0" rtlCol="0" fromWordArt="0" anchor="ctr"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1000" b="1" i="0" u="none" strike="noStrike" kern="1200" cap="none" spc="0" normalizeH="0" baseline="0" noProof="0" dirty="0">
                <a:ln>
                  <a:noFill/>
                </a:ln>
                <a:solidFill>
                  <a:prstClr val="white"/>
                </a:solidFill>
                <a:effectLst/>
                <a:uLnTx/>
                <a:uFillTx/>
                <a:latin typeface="Arial"/>
                <a:ea typeface="+mn-ea"/>
                <a:cs typeface="+mn-cs"/>
              </a:rPr>
              <a:t>D</a:t>
            </a:r>
            <a:r>
              <a:rPr kumimoji="0" lang="ko-KR" altLang="en-US" sz="1000" b="1" i="0" u="none" strike="noStrike" kern="1200" cap="none" spc="0" normalizeH="0" baseline="0" noProof="0" dirty="0">
                <a:ln>
                  <a:noFill/>
                </a:ln>
                <a:solidFill>
                  <a:prstClr val="white"/>
                </a:solidFill>
                <a:effectLst/>
                <a:uLnTx/>
                <a:uFillTx/>
                <a:latin typeface="Arial"/>
                <a:ea typeface="+mn-ea"/>
                <a:cs typeface="+mn-cs"/>
              </a:rPr>
              <a:t>사</a:t>
            </a:r>
          </a:p>
        </p:txBody>
      </p:sp>
      <p:sp>
        <p:nvSpPr>
          <p:cNvPr id="59" name="사각형: 둥근 모서리 8">
            <a:extLst>
              <a:ext uri="{FF2B5EF4-FFF2-40B4-BE49-F238E27FC236}">
                <a16:creationId xmlns:a16="http://schemas.microsoft.com/office/drawing/2014/main" id="{DEF1BEF1-CA73-4DE3-B3F0-4437133EFACB}"/>
              </a:ext>
            </a:extLst>
          </p:cNvPr>
          <p:cNvSpPr/>
          <p:nvPr/>
        </p:nvSpPr>
        <p:spPr>
          <a:xfrm>
            <a:off x="1196078" y="2079083"/>
            <a:ext cx="1144721" cy="366671"/>
          </a:xfrm>
          <a:prstGeom prst="roundRect">
            <a:avLst/>
          </a:prstGeom>
          <a:solidFill>
            <a:srgbClr val="0091DA"/>
          </a:solidFill>
        </p:spPr>
        <p:txBody>
          <a:bodyPr rot="0" spcFirstLastPara="0" vert="horz" wrap="square" lIns="0" tIns="0" rIns="0" bIns="0" numCol="1" spcCol="0" rtlCol="0" fromWordArt="0" anchor="ctr"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1050" b="1" i="0" u="none" strike="noStrike" kern="1200" cap="none" spc="0" normalizeH="0" baseline="0" noProof="0" dirty="0">
                <a:ln>
                  <a:noFill/>
                </a:ln>
                <a:solidFill>
                  <a:prstClr val="white"/>
                </a:solidFill>
                <a:effectLst/>
                <a:uLnTx/>
                <a:uFillTx/>
                <a:latin typeface="Arial"/>
                <a:ea typeface="+mn-ea"/>
                <a:cs typeface="+mn-cs"/>
              </a:rPr>
              <a:t>Falcon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r>
              <a:rPr kumimoji="0" lang="ko-KR" altLang="en-US" sz="800" b="1" i="0" u="none" strike="noStrike" kern="1200" cap="none" spc="0" normalizeH="0" baseline="0" noProof="0" dirty="0">
                <a:ln>
                  <a:noFill/>
                </a:ln>
                <a:solidFill>
                  <a:prstClr val="white"/>
                </a:solidFill>
                <a:effectLst/>
                <a:uLnTx/>
                <a:uFillTx/>
                <a:latin typeface="Arial"/>
                <a:ea typeface="+mn-ea"/>
                <a:cs typeface="+mn-cs"/>
              </a:rPr>
              <a:t>지게차 제조 및 판매</a:t>
            </a: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endParaRPr kumimoji="0" lang="ko-KR" altLang="en-US" sz="800" b="1" i="0" u="none" strike="noStrike" kern="1200" cap="none" spc="0" normalizeH="0" baseline="0" noProof="0" dirty="0">
              <a:ln>
                <a:noFill/>
              </a:ln>
              <a:solidFill>
                <a:prstClr val="white"/>
              </a:solidFill>
              <a:effectLst/>
              <a:uLnTx/>
              <a:uFillTx/>
              <a:latin typeface="Arial"/>
              <a:ea typeface="+mn-ea"/>
              <a:cs typeface="+mn-cs"/>
            </a:endParaRPr>
          </a:p>
        </p:txBody>
      </p:sp>
      <p:sp>
        <p:nvSpPr>
          <p:cNvPr id="73" name="사각형: 둥근 모서리 8">
            <a:extLst>
              <a:ext uri="{FF2B5EF4-FFF2-40B4-BE49-F238E27FC236}">
                <a16:creationId xmlns:a16="http://schemas.microsoft.com/office/drawing/2014/main" id="{9015C122-1DE0-478A-9025-898F3A64A8D7}"/>
              </a:ext>
            </a:extLst>
          </p:cNvPr>
          <p:cNvSpPr/>
          <p:nvPr/>
        </p:nvSpPr>
        <p:spPr>
          <a:xfrm>
            <a:off x="1164943" y="4178284"/>
            <a:ext cx="1144721" cy="366671"/>
          </a:xfrm>
          <a:prstGeom prst="roundRect">
            <a:avLst/>
          </a:prstGeom>
          <a:solidFill>
            <a:srgbClr val="6D2077"/>
          </a:solidFill>
        </p:spPr>
        <p:txBody>
          <a:bodyPr rot="0" spcFirstLastPara="0" vert="horz" wrap="square" lIns="0" tIns="0" rIns="0" bIns="0" numCol="1" spcCol="0" rtlCol="0" fromWordArt="0" anchor="ctr"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1000" b="1" i="0" u="none" strike="noStrike" kern="1200" cap="none" spc="0" normalizeH="0" baseline="0" noProof="0" dirty="0">
                <a:ln>
                  <a:noFill/>
                </a:ln>
                <a:solidFill>
                  <a:prstClr val="white"/>
                </a:solidFill>
                <a:effectLst/>
                <a:uLnTx/>
                <a:uFillTx/>
                <a:latin typeface="Arial"/>
                <a:ea typeface="+mn-ea"/>
                <a:cs typeface="+mn-cs"/>
              </a:rPr>
              <a:t>DIVAC</a:t>
            </a:r>
            <a:br>
              <a:rPr kumimoji="0" lang="en-US" altLang="ko-KR" sz="1000" b="1" i="0" u="none" strike="noStrike" kern="1200" cap="none" spc="0" normalizeH="0" baseline="0" noProof="0" dirty="0">
                <a:ln>
                  <a:noFill/>
                </a:ln>
                <a:solidFill>
                  <a:prstClr val="white"/>
                </a:solidFill>
                <a:effectLst/>
                <a:uLnTx/>
                <a:uFillTx/>
                <a:latin typeface="Arial"/>
                <a:ea typeface="+mn-ea"/>
                <a:cs typeface="+mn-cs"/>
              </a:rPr>
            </a:b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r>
              <a:rPr kumimoji="0" lang="ko-KR" altLang="en-US" sz="800" b="1" i="0" u="none" strike="noStrike" kern="1200" cap="none" spc="0" normalizeH="0" baseline="0" noProof="0" dirty="0">
                <a:ln>
                  <a:noFill/>
                </a:ln>
                <a:solidFill>
                  <a:prstClr val="white"/>
                </a:solidFill>
                <a:effectLst/>
                <a:uLnTx/>
                <a:uFillTx/>
                <a:latin typeface="Arial"/>
                <a:ea typeface="+mn-ea"/>
                <a:cs typeface="+mn-cs"/>
              </a:rPr>
              <a:t>미국 법인</a:t>
            </a: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endParaRPr kumimoji="0" lang="ko-KR" altLang="en-US" sz="800" b="1" i="0" u="none" strike="noStrike" kern="1200" cap="none" spc="0" normalizeH="0" baseline="0" noProof="0" dirty="0">
              <a:ln>
                <a:noFill/>
              </a:ln>
              <a:solidFill>
                <a:prstClr val="white"/>
              </a:solidFill>
              <a:effectLst/>
              <a:uLnTx/>
              <a:uFillTx/>
              <a:latin typeface="Arial"/>
              <a:ea typeface="+mn-ea"/>
              <a:cs typeface="+mn-cs"/>
            </a:endParaRPr>
          </a:p>
        </p:txBody>
      </p:sp>
      <p:sp>
        <p:nvSpPr>
          <p:cNvPr id="77" name="사각형: 둥근 모서리 8">
            <a:extLst>
              <a:ext uri="{FF2B5EF4-FFF2-40B4-BE49-F238E27FC236}">
                <a16:creationId xmlns:a16="http://schemas.microsoft.com/office/drawing/2014/main" id="{B6584C28-BC38-44E5-BA62-F4B778C8950A}"/>
              </a:ext>
            </a:extLst>
          </p:cNvPr>
          <p:cNvSpPr/>
          <p:nvPr/>
        </p:nvSpPr>
        <p:spPr>
          <a:xfrm>
            <a:off x="3808280" y="4178284"/>
            <a:ext cx="1144721" cy="366671"/>
          </a:xfrm>
          <a:prstGeom prst="roundRect">
            <a:avLst/>
          </a:prstGeom>
          <a:solidFill>
            <a:srgbClr val="6D2077"/>
          </a:solidFill>
        </p:spPr>
        <p:txBody>
          <a:bodyPr rot="0" spcFirstLastPara="0" vert="horz" wrap="square" lIns="0" tIns="0" rIns="0" bIns="0" numCol="1" spcCol="0" rtlCol="0" fromWordArt="0" anchor="ctr"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1000" b="1" i="0" u="none" strike="noStrike" kern="1200" cap="none" spc="0" normalizeH="0" baseline="0" noProof="0" dirty="0">
                <a:ln>
                  <a:noFill/>
                </a:ln>
                <a:solidFill>
                  <a:prstClr val="white"/>
                </a:solidFill>
                <a:effectLst/>
                <a:uLnTx/>
                <a:uFillTx/>
                <a:latin typeface="Arial"/>
                <a:ea typeface="+mn-ea"/>
                <a:cs typeface="+mn-cs"/>
              </a:rPr>
              <a:t>DIVUK</a:t>
            </a:r>
            <a:br>
              <a:rPr kumimoji="0" lang="en-US" altLang="ko-KR" sz="1000" b="1" i="0" u="none" strike="noStrike" kern="1200" cap="none" spc="0" normalizeH="0" baseline="0" noProof="0" dirty="0">
                <a:ln>
                  <a:noFill/>
                </a:ln>
                <a:solidFill>
                  <a:prstClr val="white"/>
                </a:solidFill>
                <a:effectLst/>
                <a:uLnTx/>
                <a:uFillTx/>
                <a:latin typeface="Arial"/>
                <a:ea typeface="+mn-ea"/>
                <a:cs typeface="+mn-cs"/>
              </a:rPr>
            </a:b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r>
              <a:rPr kumimoji="0" lang="ko-KR" altLang="en-US" sz="800" b="1" i="0" u="none" strike="noStrike" kern="1200" cap="none" spc="0" normalizeH="0" baseline="0" noProof="0" dirty="0">
                <a:ln>
                  <a:noFill/>
                </a:ln>
                <a:solidFill>
                  <a:prstClr val="white"/>
                </a:solidFill>
                <a:effectLst/>
                <a:uLnTx/>
                <a:uFillTx/>
                <a:latin typeface="Arial"/>
                <a:ea typeface="+mn-ea"/>
                <a:cs typeface="+mn-cs"/>
              </a:rPr>
              <a:t>영국 법인</a:t>
            </a: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endParaRPr kumimoji="0" lang="ko-KR" altLang="en-US" sz="800" b="1" i="0" u="none" strike="noStrike" kern="1200" cap="none" spc="0" normalizeH="0" baseline="0" noProof="0" dirty="0">
              <a:ln>
                <a:noFill/>
              </a:ln>
              <a:solidFill>
                <a:prstClr val="white"/>
              </a:solidFill>
              <a:effectLst/>
              <a:uLnTx/>
              <a:uFillTx/>
              <a:latin typeface="Arial"/>
              <a:ea typeface="+mn-ea"/>
              <a:cs typeface="+mn-cs"/>
            </a:endParaRPr>
          </a:p>
        </p:txBody>
      </p:sp>
      <p:sp>
        <p:nvSpPr>
          <p:cNvPr id="78" name="사각형: 둥근 모서리 8">
            <a:extLst>
              <a:ext uri="{FF2B5EF4-FFF2-40B4-BE49-F238E27FC236}">
                <a16:creationId xmlns:a16="http://schemas.microsoft.com/office/drawing/2014/main" id="{D770A8ED-8542-43B3-AD1A-87780A1E54E0}"/>
              </a:ext>
            </a:extLst>
          </p:cNvPr>
          <p:cNvSpPr/>
          <p:nvPr/>
        </p:nvSpPr>
        <p:spPr>
          <a:xfrm>
            <a:off x="2486611" y="4178284"/>
            <a:ext cx="1144721" cy="366671"/>
          </a:xfrm>
          <a:prstGeom prst="roundRect">
            <a:avLst/>
          </a:prstGeom>
          <a:solidFill>
            <a:srgbClr val="6D2077"/>
          </a:solidFill>
        </p:spPr>
        <p:txBody>
          <a:bodyPr rot="0" spcFirstLastPara="0" vert="horz" wrap="square" lIns="0" tIns="0" rIns="0" bIns="0" numCol="1" spcCol="0" rtlCol="0" fromWordArt="0" anchor="ctr"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1000" b="1" i="0" u="none" strike="noStrike" kern="1200" cap="none" spc="0" normalizeH="0" baseline="0" noProof="0" dirty="0">
                <a:ln>
                  <a:noFill/>
                </a:ln>
                <a:solidFill>
                  <a:prstClr val="white"/>
                </a:solidFill>
                <a:effectLst/>
                <a:uLnTx/>
                <a:uFillTx/>
                <a:latin typeface="Arial"/>
                <a:ea typeface="+mn-ea"/>
                <a:cs typeface="+mn-cs"/>
              </a:rPr>
              <a:t>DIVEU</a:t>
            </a:r>
            <a:br>
              <a:rPr kumimoji="0" lang="en-US" altLang="ko-KR" sz="1000" b="1" i="0" u="none" strike="noStrike" kern="1200" cap="none" spc="0" normalizeH="0" baseline="0" noProof="0" dirty="0">
                <a:ln>
                  <a:noFill/>
                </a:ln>
                <a:solidFill>
                  <a:prstClr val="white"/>
                </a:solidFill>
                <a:effectLst/>
                <a:uLnTx/>
                <a:uFillTx/>
                <a:latin typeface="Arial"/>
                <a:ea typeface="+mn-ea"/>
                <a:cs typeface="+mn-cs"/>
              </a:rPr>
            </a:b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r>
              <a:rPr kumimoji="0" lang="ko-KR" altLang="en-US" sz="800" b="1" i="0" u="none" strike="noStrike" kern="1200" cap="none" spc="0" normalizeH="0" baseline="0" noProof="0" dirty="0">
                <a:ln>
                  <a:noFill/>
                </a:ln>
                <a:solidFill>
                  <a:prstClr val="white"/>
                </a:solidFill>
                <a:effectLst/>
                <a:uLnTx/>
                <a:uFillTx/>
                <a:latin typeface="Arial"/>
                <a:ea typeface="+mn-ea"/>
                <a:cs typeface="+mn-cs"/>
              </a:rPr>
              <a:t>벨기에 법인</a:t>
            </a: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endParaRPr kumimoji="0" lang="ko-KR" altLang="en-US" sz="800" b="1" i="0" u="none" strike="noStrike" kern="1200" cap="none" spc="0" normalizeH="0" baseline="0" noProof="0" dirty="0">
              <a:ln>
                <a:noFill/>
              </a:ln>
              <a:solidFill>
                <a:prstClr val="white"/>
              </a:solidFill>
              <a:effectLst/>
              <a:uLnTx/>
              <a:uFillTx/>
              <a:latin typeface="Arial"/>
              <a:ea typeface="+mn-ea"/>
              <a:cs typeface="+mn-cs"/>
            </a:endParaRPr>
          </a:p>
        </p:txBody>
      </p:sp>
      <p:sp>
        <p:nvSpPr>
          <p:cNvPr id="79" name="사각형: 둥근 모서리 8">
            <a:extLst>
              <a:ext uri="{FF2B5EF4-FFF2-40B4-BE49-F238E27FC236}">
                <a16:creationId xmlns:a16="http://schemas.microsoft.com/office/drawing/2014/main" id="{BC8B7CD0-21E2-4C20-BE70-B44DDFFE715D}"/>
              </a:ext>
            </a:extLst>
          </p:cNvPr>
          <p:cNvSpPr/>
          <p:nvPr/>
        </p:nvSpPr>
        <p:spPr>
          <a:xfrm>
            <a:off x="5129947" y="4178284"/>
            <a:ext cx="1144721" cy="366671"/>
          </a:xfrm>
          <a:prstGeom prst="roundRect">
            <a:avLst/>
          </a:prstGeom>
          <a:solidFill>
            <a:srgbClr val="6D2077"/>
          </a:solidFill>
        </p:spPr>
        <p:txBody>
          <a:bodyPr rot="0" spcFirstLastPara="0" vert="horz" wrap="square" lIns="0" tIns="0" rIns="0" bIns="0" numCol="1" spcCol="0" rtlCol="0" fromWordArt="0" anchor="ctr"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1100" b="1" i="0" u="none" strike="noStrike" kern="1200" cap="none" spc="0" normalizeH="0" baseline="0" noProof="0" dirty="0">
                <a:ln>
                  <a:noFill/>
                </a:ln>
                <a:solidFill>
                  <a:prstClr val="white"/>
                </a:solidFill>
                <a:effectLst/>
                <a:uLnTx/>
                <a:uFillTx/>
                <a:latin typeface="Arial"/>
                <a:ea typeface="+mn-ea"/>
                <a:cs typeface="+mn-cs"/>
              </a:rPr>
              <a:t>DLE</a:t>
            </a:r>
            <a:br>
              <a:rPr kumimoji="0" lang="en-US" altLang="ko-KR" sz="1100" b="1" i="0" u="none" strike="noStrike" kern="1200" cap="none" spc="0" normalizeH="0" baseline="0" noProof="0" dirty="0">
                <a:ln>
                  <a:noFill/>
                </a:ln>
                <a:solidFill>
                  <a:prstClr val="white"/>
                </a:solidFill>
                <a:effectLst/>
                <a:uLnTx/>
                <a:uFillTx/>
                <a:latin typeface="Arial"/>
                <a:ea typeface="+mn-ea"/>
                <a:cs typeface="+mn-cs"/>
              </a:rPr>
            </a:b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r>
              <a:rPr kumimoji="0" lang="ko-KR" altLang="en-US" sz="800" b="1" i="0" u="none" strike="noStrike" kern="1200" cap="none" spc="0" normalizeH="0" baseline="0" noProof="0" dirty="0">
                <a:ln>
                  <a:noFill/>
                </a:ln>
                <a:solidFill>
                  <a:prstClr val="white"/>
                </a:solidFill>
                <a:effectLst/>
                <a:uLnTx/>
                <a:uFillTx/>
                <a:latin typeface="Arial"/>
                <a:ea typeface="+mn-ea"/>
                <a:cs typeface="+mn-cs"/>
              </a:rPr>
              <a:t>독일 법인</a:t>
            </a: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endParaRPr kumimoji="0" lang="ko-KR" altLang="en-US" sz="800" b="1" i="0" u="none" strike="noStrike" kern="1200" cap="none" spc="0" normalizeH="0" baseline="0" noProof="0" dirty="0">
              <a:ln>
                <a:noFill/>
              </a:ln>
              <a:solidFill>
                <a:prstClr val="white"/>
              </a:solidFill>
              <a:effectLst/>
              <a:uLnTx/>
              <a:uFillTx/>
              <a:latin typeface="Arial"/>
              <a:ea typeface="+mn-ea"/>
              <a:cs typeface="+mn-cs"/>
            </a:endParaRPr>
          </a:p>
        </p:txBody>
      </p:sp>
      <p:sp>
        <p:nvSpPr>
          <p:cNvPr id="80" name="사각형: 둥근 모서리 8">
            <a:extLst>
              <a:ext uri="{FF2B5EF4-FFF2-40B4-BE49-F238E27FC236}">
                <a16:creationId xmlns:a16="http://schemas.microsoft.com/office/drawing/2014/main" id="{E92B1CCF-9E8A-44F3-85A9-30E6A42DE95A}"/>
              </a:ext>
            </a:extLst>
          </p:cNvPr>
          <p:cNvSpPr/>
          <p:nvPr/>
        </p:nvSpPr>
        <p:spPr>
          <a:xfrm>
            <a:off x="6451615" y="4178284"/>
            <a:ext cx="1144721" cy="366671"/>
          </a:xfrm>
          <a:prstGeom prst="roundRect">
            <a:avLst/>
          </a:prstGeom>
          <a:solidFill>
            <a:srgbClr val="6D2077"/>
          </a:solidFill>
        </p:spPr>
        <p:txBody>
          <a:bodyPr rot="0" spcFirstLastPara="0" vert="horz" wrap="square" lIns="0" tIns="0" rIns="0" bIns="0" numCol="1" spcCol="0" rtlCol="0" fromWordArt="0" anchor="ctr"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1000" b="1" i="0" u="none" strike="noStrike" kern="1200" cap="none" spc="0" normalizeH="0" baseline="0" noProof="0" dirty="0">
                <a:ln>
                  <a:noFill/>
                </a:ln>
                <a:solidFill>
                  <a:prstClr val="white"/>
                </a:solidFill>
                <a:effectLst/>
                <a:uLnTx/>
                <a:uFillTx/>
                <a:latin typeface="Arial"/>
                <a:ea typeface="+mn-ea"/>
                <a:cs typeface="+mn-cs"/>
              </a:rPr>
              <a:t>DIVC</a:t>
            </a:r>
            <a:br>
              <a:rPr kumimoji="0" lang="en-US" altLang="ko-KR" sz="1000" b="1" i="0" u="none" strike="noStrike" kern="1200" cap="none" spc="0" normalizeH="0" baseline="0" noProof="0" dirty="0">
                <a:ln>
                  <a:noFill/>
                </a:ln>
                <a:solidFill>
                  <a:prstClr val="white"/>
                </a:solidFill>
                <a:effectLst/>
                <a:uLnTx/>
                <a:uFillTx/>
                <a:latin typeface="Arial"/>
                <a:ea typeface="+mn-ea"/>
                <a:cs typeface="+mn-cs"/>
              </a:rPr>
            </a:b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r>
              <a:rPr kumimoji="0" lang="ko-KR" altLang="en-US" sz="800" b="1" i="0" u="none" strike="noStrike" kern="1200" cap="none" spc="0" normalizeH="0" baseline="0" noProof="0" dirty="0">
                <a:ln>
                  <a:noFill/>
                </a:ln>
                <a:solidFill>
                  <a:prstClr val="white"/>
                </a:solidFill>
                <a:effectLst/>
                <a:uLnTx/>
                <a:uFillTx/>
                <a:latin typeface="Arial"/>
                <a:ea typeface="+mn-ea"/>
                <a:cs typeface="+mn-cs"/>
              </a:rPr>
              <a:t>중국 법인</a:t>
            </a: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endParaRPr kumimoji="0" lang="ko-KR" altLang="en-US" sz="800" b="1" i="0" u="none" strike="noStrike" kern="1200" cap="none" spc="0" normalizeH="0" baseline="0" noProof="0" dirty="0">
              <a:ln>
                <a:noFill/>
              </a:ln>
              <a:solidFill>
                <a:prstClr val="white"/>
              </a:solidFill>
              <a:effectLst/>
              <a:uLnTx/>
              <a:uFillTx/>
              <a:latin typeface="Arial"/>
              <a:ea typeface="+mn-ea"/>
              <a:cs typeface="+mn-cs"/>
            </a:endParaRPr>
          </a:p>
        </p:txBody>
      </p:sp>
      <p:cxnSp>
        <p:nvCxnSpPr>
          <p:cNvPr id="89" name="직선 화살표 연결선 172">
            <a:extLst>
              <a:ext uri="{FF2B5EF4-FFF2-40B4-BE49-F238E27FC236}">
                <a16:creationId xmlns:a16="http://schemas.microsoft.com/office/drawing/2014/main" id="{2C5F2133-3FF7-4874-9858-C983D703CEC1}"/>
              </a:ext>
            </a:extLst>
          </p:cNvPr>
          <p:cNvCxnSpPr>
            <a:cxnSpLocks/>
            <a:stCxn id="55" idx="2"/>
            <a:endCxn id="59" idx="0"/>
          </p:cNvCxnSpPr>
          <p:nvPr/>
        </p:nvCxnSpPr>
        <p:spPr>
          <a:xfrm>
            <a:off x="1768438" y="1699859"/>
            <a:ext cx="1" cy="379224"/>
          </a:xfrm>
          <a:prstGeom prst="straightConnector1">
            <a:avLst/>
          </a:prstGeom>
          <a:ln>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61" name="직선 화살표 연결선 172">
            <a:extLst>
              <a:ext uri="{FF2B5EF4-FFF2-40B4-BE49-F238E27FC236}">
                <a16:creationId xmlns:a16="http://schemas.microsoft.com/office/drawing/2014/main" id="{FB9AF1DF-2E83-4071-9F04-B1D9BBA2341E}"/>
              </a:ext>
            </a:extLst>
          </p:cNvPr>
          <p:cNvCxnSpPr>
            <a:cxnSpLocks/>
            <a:endCxn id="78" idx="0"/>
          </p:cNvCxnSpPr>
          <p:nvPr/>
        </p:nvCxnSpPr>
        <p:spPr>
          <a:xfrm>
            <a:off x="3058972" y="3944983"/>
            <a:ext cx="0" cy="233301"/>
          </a:xfrm>
          <a:prstGeom prst="straightConnector1">
            <a:avLst/>
          </a:prstGeom>
          <a:ln>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63" name="연결선: 꺾임 156">
            <a:extLst>
              <a:ext uri="{FF2B5EF4-FFF2-40B4-BE49-F238E27FC236}">
                <a16:creationId xmlns:a16="http://schemas.microsoft.com/office/drawing/2014/main" id="{881CE184-9560-402A-8AF8-6A119B559C6D}"/>
              </a:ext>
            </a:extLst>
          </p:cNvPr>
          <p:cNvCxnSpPr>
            <a:cxnSpLocks/>
          </p:cNvCxnSpPr>
          <p:nvPr/>
        </p:nvCxnSpPr>
        <p:spPr>
          <a:xfrm>
            <a:off x="1768438" y="3944983"/>
            <a:ext cx="6577208" cy="233300"/>
          </a:xfrm>
          <a:prstGeom prst="bentConnector2">
            <a:avLst/>
          </a:prstGeom>
          <a:ln>
            <a:solidFill>
              <a:srgbClr val="00338D"/>
            </a:solidFill>
            <a:tailEnd type="triangle"/>
          </a:ln>
        </p:spPr>
        <p:style>
          <a:lnRef idx="1">
            <a:schemeClr val="accent1"/>
          </a:lnRef>
          <a:fillRef idx="0">
            <a:schemeClr val="accent1"/>
          </a:fillRef>
          <a:effectRef idx="0">
            <a:schemeClr val="accent1"/>
          </a:effectRef>
          <a:fontRef idx="minor">
            <a:schemeClr val="tx1"/>
          </a:fontRef>
        </p:style>
      </p:cxnSp>
      <p:sp>
        <p:nvSpPr>
          <p:cNvPr id="29" name="Text Box 51">
            <a:extLst>
              <a:ext uri="{FF2B5EF4-FFF2-40B4-BE49-F238E27FC236}">
                <a16:creationId xmlns:a16="http://schemas.microsoft.com/office/drawing/2014/main" id="{7CC9A094-0959-404F-B537-FD92246B8A0F}"/>
              </a:ext>
            </a:extLst>
          </p:cNvPr>
          <p:cNvSpPr txBox="1">
            <a:spLocks noChangeArrowheads="1"/>
          </p:cNvSpPr>
          <p:nvPr/>
        </p:nvSpPr>
        <p:spPr bwMode="auto">
          <a:xfrm>
            <a:off x="1133807" y="5752701"/>
            <a:ext cx="2651481" cy="131752"/>
          </a:xfrm>
          <a:prstGeom prst="rect">
            <a:avLst/>
          </a:prstGeom>
          <a:noFill/>
          <a:ln w="6350">
            <a:noFill/>
            <a:miter lim="800000"/>
            <a:headEnd/>
            <a:tailEnd/>
          </a:ln>
        </p:spPr>
        <p:txBody>
          <a:bodyPr wrap="none" lIns="7200" tIns="7200" rIns="7200" bIns="7200" anchor="ctr" anchorCtr="0">
            <a:spAutoFit/>
          </a:bodyPr>
          <a:lstStyle/>
          <a:p>
            <a:pPr marL="476250" marR="0" lvl="0" indent="-476250" algn="l" defTabSz="762000" rtl="0" eaLnBrk="1" fontAlgn="auto" latinLnBrk="0" hangingPunct="1">
              <a:lnSpc>
                <a:spcPct val="120000"/>
              </a:lnSpc>
              <a:spcBef>
                <a:spcPts val="0"/>
              </a:spcBef>
              <a:spcAft>
                <a:spcPts val="0"/>
              </a:spcAft>
              <a:buClrTx/>
              <a:buSzTx/>
              <a:buFontTx/>
              <a:buNone/>
              <a:tabLst>
                <a:tab pos="676275" algn="l"/>
              </a:tabLst>
              <a:defRPr/>
            </a:pPr>
            <a:r>
              <a:rPr kumimoji="0" lang="en-US" altLang="ko-KR" sz="7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Note : Falcon</a:t>
            </a:r>
            <a:r>
              <a:rPr kumimoji="0" lang="ko-KR" altLang="en-US" sz="7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기준 손자회사들의 평가차액은 세부 평가내역에 기재</a:t>
            </a:r>
            <a:endParaRPr kumimoji="0" lang="en-US" altLang="ko-KR" sz="7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endParaRPr>
          </a:p>
        </p:txBody>
      </p:sp>
      <p:cxnSp>
        <p:nvCxnSpPr>
          <p:cNvPr id="38" name="직선 화살표 연결선 172">
            <a:extLst>
              <a:ext uri="{FF2B5EF4-FFF2-40B4-BE49-F238E27FC236}">
                <a16:creationId xmlns:a16="http://schemas.microsoft.com/office/drawing/2014/main" id="{8F74EB1B-ABEF-48A6-8900-A2CC6DCA72F0}"/>
              </a:ext>
            </a:extLst>
          </p:cNvPr>
          <p:cNvCxnSpPr>
            <a:cxnSpLocks/>
          </p:cNvCxnSpPr>
          <p:nvPr/>
        </p:nvCxnSpPr>
        <p:spPr>
          <a:xfrm>
            <a:off x="1768438" y="3716806"/>
            <a:ext cx="0" cy="461478"/>
          </a:xfrm>
          <a:prstGeom prst="straightConnector1">
            <a:avLst/>
          </a:prstGeom>
          <a:ln>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45" name="직선 화살표 연결선 172">
            <a:extLst>
              <a:ext uri="{FF2B5EF4-FFF2-40B4-BE49-F238E27FC236}">
                <a16:creationId xmlns:a16="http://schemas.microsoft.com/office/drawing/2014/main" id="{91A2BB47-5FC2-4968-9CCB-167081BACFE4}"/>
              </a:ext>
            </a:extLst>
          </p:cNvPr>
          <p:cNvCxnSpPr>
            <a:cxnSpLocks/>
          </p:cNvCxnSpPr>
          <p:nvPr/>
        </p:nvCxnSpPr>
        <p:spPr>
          <a:xfrm>
            <a:off x="4391384" y="3944983"/>
            <a:ext cx="0" cy="233301"/>
          </a:xfrm>
          <a:prstGeom prst="straightConnector1">
            <a:avLst/>
          </a:prstGeom>
          <a:ln>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46" name="직선 화살표 연결선 172">
            <a:extLst>
              <a:ext uri="{FF2B5EF4-FFF2-40B4-BE49-F238E27FC236}">
                <a16:creationId xmlns:a16="http://schemas.microsoft.com/office/drawing/2014/main" id="{B9407B5C-0CC6-4E6A-8A00-D403C4687134}"/>
              </a:ext>
            </a:extLst>
          </p:cNvPr>
          <p:cNvCxnSpPr>
            <a:cxnSpLocks/>
          </p:cNvCxnSpPr>
          <p:nvPr/>
        </p:nvCxnSpPr>
        <p:spPr>
          <a:xfrm>
            <a:off x="5706378" y="3944983"/>
            <a:ext cx="0" cy="233301"/>
          </a:xfrm>
          <a:prstGeom prst="straightConnector1">
            <a:avLst/>
          </a:prstGeom>
          <a:ln>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47" name="직선 화살표 연결선 172">
            <a:extLst>
              <a:ext uri="{FF2B5EF4-FFF2-40B4-BE49-F238E27FC236}">
                <a16:creationId xmlns:a16="http://schemas.microsoft.com/office/drawing/2014/main" id="{A6B6BD6A-9E52-4086-9352-73EF91158359}"/>
              </a:ext>
            </a:extLst>
          </p:cNvPr>
          <p:cNvCxnSpPr>
            <a:cxnSpLocks/>
          </p:cNvCxnSpPr>
          <p:nvPr/>
        </p:nvCxnSpPr>
        <p:spPr>
          <a:xfrm>
            <a:off x="7012663" y="3944983"/>
            <a:ext cx="0" cy="233301"/>
          </a:xfrm>
          <a:prstGeom prst="straightConnector1">
            <a:avLst/>
          </a:prstGeom>
          <a:ln>
            <a:solidFill>
              <a:srgbClr val="00338D"/>
            </a:solidFill>
            <a:tailEnd type="triangle"/>
          </a:ln>
        </p:spPr>
        <p:style>
          <a:lnRef idx="1">
            <a:schemeClr val="accent1"/>
          </a:lnRef>
          <a:fillRef idx="0">
            <a:schemeClr val="accent1"/>
          </a:fillRef>
          <a:effectRef idx="0">
            <a:schemeClr val="accent1"/>
          </a:effectRef>
          <a:fontRef idx="minor">
            <a:schemeClr val="tx1"/>
          </a:fontRef>
        </p:style>
      </p:cxnSp>
      <p:sp>
        <p:nvSpPr>
          <p:cNvPr id="49" name="Title 1">
            <a:extLst>
              <a:ext uri="{FF2B5EF4-FFF2-40B4-BE49-F238E27FC236}">
                <a16:creationId xmlns:a16="http://schemas.microsoft.com/office/drawing/2014/main" id="{C34CF7CA-776B-4D6F-8394-D864932B5CC8}"/>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56" name="제목 3">
            <a:extLst>
              <a:ext uri="{FF2B5EF4-FFF2-40B4-BE49-F238E27FC236}">
                <a16:creationId xmlns:a16="http://schemas.microsoft.com/office/drawing/2014/main" id="{0CCB7673-DC29-4FEF-84D4-A1773D2357CD}"/>
              </a:ext>
            </a:extLst>
          </p:cNvPr>
          <p:cNvSpPr>
            <a:spLocks noGrp="1"/>
          </p:cNvSpPr>
          <p:nvPr>
            <p:ph type="title"/>
          </p:nvPr>
        </p:nvSpPr>
        <p:spPr>
          <a:xfrm>
            <a:off x="488950" y="444975"/>
            <a:ext cx="8918244" cy="469453"/>
          </a:xfrm>
        </p:spPr>
        <p:txBody>
          <a:bodyPr/>
          <a:lstStyle/>
          <a:p>
            <a:pPr>
              <a:lnSpc>
                <a:spcPct val="80000"/>
              </a:lnSpc>
            </a:pPr>
            <a:r>
              <a:rPr lang="en-US" altLang="ko-KR" sz="2400" dirty="0">
                <a:solidFill>
                  <a:srgbClr val="00338D"/>
                </a:solidFill>
                <a:latin typeface="KPMG Extralight"/>
              </a:rPr>
              <a:t>2. </a:t>
            </a:r>
            <a:r>
              <a:rPr lang="en-US" altLang="ko-KR" sz="2400" dirty="0"/>
              <a:t>Assessment of shares of stock &amp; net assets </a:t>
            </a:r>
            <a:r>
              <a:rPr lang="en-US" altLang="ko-KR" sz="2400" dirty="0">
                <a:solidFill>
                  <a:srgbClr val="00338D"/>
                </a:solidFill>
                <a:latin typeface="KPMG Extralight"/>
              </a:rPr>
              <a:t> - Overview</a:t>
            </a:r>
          </a:p>
        </p:txBody>
      </p:sp>
      <p:sp>
        <p:nvSpPr>
          <p:cNvPr id="64" name="사각형: 둥근 모서리 8">
            <a:extLst>
              <a:ext uri="{FF2B5EF4-FFF2-40B4-BE49-F238E27FC236}">
                <a16:creationId xmlns:a16="http://schemas.microsoft.com/office/drawing/2014/main" id="{038A27A0-F967-478C-86B5-8B6B637719E5}"/>
              </a:ext>
            </a:extLst>
          </p:cNvPr>
          <p:cNvSpPr/>
          <p:nvPr/>
        </p:nvSpPr>
        <p:spPr>
          <a:xfrm>
            <a:off x="7773285" y="4178284"/>
            <a:ext cx="1144721" cy="366671"/>
          </a:xfrm>
          <a:prstGeom prst="roundRect">
            <a:avLst/>
          </a:prstGeom>
          <a:solidFill>
            <a:srgbClr val="6D2077"/>
          </a:solidFill>
        </p:spPr>
        <p:txBody>
          <a:bodyPr rot="0" spcFirstLastPara="0" vert="horz" wrap="square" lIns="0" tIns="0" rIns="0" bIns="0" numCol="1" spcCol="0" rtlCol="0" fromWordArt="0" anchor="ctr"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lvl="0" algn="ctr">
              <a:defRPr/>
            </a:pPr>
            <a:r>
              <a:rPr lang="en-US" altLang="ko-KR" sz="1000" b="1" dirty="0" err="1">
                <a:solidFill>
                  <a:prstClr val="white"/>
                </a:solidFill>
              </a:rPr>
              <a:t>Prestoliteasia</a:t>
            </a:r>
            <a:endParaRPr kumimoji="0" lang="en-US" altLang="ko-KR" sz="1000" b="1" i="0" u="none" strike="noStrike" kern="1200" cap="none" spc="0" normalizeH="0" baseline="0" noProof="0" dirty="0">
              <a:ln>
                <a:noFill/>
              </a:ln>
              <a:solidFill>
                <a:prstClr val="white"/>
              </a:solidFill>
              <a:effectLst/>
              <a:uLnTx/>
              <a:uFillTx/>
              <a:latin typeface="Arial"/>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ko-KR" sz="800" b="1" i="0" u="none" strike="noStrike" kern="1200" cap="none" spc="0" normalizeH="0" baseline="0" noProof="0" dirty="0">
                <a:ln>
                  <a:noFill/>
                </a:ln>
                <a:solidFill>
                  <a:prstClr val="white"/>
                </a:solidFill>
                <a:effectLst/>
                <a:uLnTx/>
                <a:uFillTx/>
                <a:latin typeface="Arial"/>
                <a:ea typeface="+mn-ea"/>
                <a:cs typeface="+mn-cs"/>
              </a:rPr>
              <a:t>(</a:t>
            </a:r>
            <a:r>
              <a:rPr kumimoji="0" lang="ko-KR" altLang="en-US" sz="800" b="1" i="0" u="none" strike="noStrike" kern="1200" cap="none" spc="0" normalizeH="0" baseline="0" noProof="0" dirty="0">
                <a:ln>
                  <a:noFill/>
                </a:ln>
                <a:solidFill>
                  <a:prstClr val="white"/>
                </a:solidFill>
                <a:effectLst/>
                <a:uLnTx/>
                <a:uFillTx/>
                <a:latin typeface="Arial"/>
                <a:ea typeface="+mn-ea"/>
                <a:cs typeface="+mn-cs"/>
              </a:rPr>
              <a:t>내국법인</a:t>
            </a:r>
            <a:r>
              <a:rPr lang="en-US" altLang="ko-KR" sz="800" b="1" dirty="0">
                <a:solidFill>
                  <a:prstClr val="white"/>
                </a:solidFill>
                <a:latin typeface="Arial"/>
              </a:rPr>
              <a:t>, </a:t>
            </a:r>
            <a:r>
              <a:rPr lang="ko-KR" altLang="en-US" sz="800" b="1" dirty="0">
                <a:solidFill>
                  <a:prstClr val="white"/>
                </a:solidFill>
                <a:latin typeface="Arial"/>
              </a:rPr>
              <a:t>중소기업</a:t>
            </a:r>
            <a:r>
              <a:rPr lang="en-US" altLang="ko-KR" sz="800" b="1" dirty="0">
                <a:solidFill>
                  <a:prstClr val="white"/>
                </a:solidFill>
                <a:latin typeface="Arial"/>
              </a:rPr>
              <a:t>)</a:t>
            </a:r>
            <a:endParaRPr kumimoji="0" lang="ko-KR" altLang="en-US" sz="800" b="1" i="0" u="none" strike="noStrike" kern="1200" cap="none" spc="0" normalizeH="0" baseline="0" noProof="0" dirty="0">
              <a:ln>
                <a:noFill/>
              </a:ln>
              <a:solidFill>
                <a:prstClr val="white"/>
              </a:solidFill>
              <a:effectLst/>
              <a:uLnTx/>
              <a:uFillTx/>
              <a:latin typeface="Arial"/>
              <a:ea typeface="+mn-ea"/>
              <a:cs typeface="+mn-cs"/>
            </a:endParaRPr>
          </a:p>
        </p:txBody>
      </p:sp>
      <p:graphicFrame>
        <p:nvGraphicFramePr>
          <p:cNvPr id="72" name="표 71">
            <a:extLst>
              <a:ext uri="{FF2B5EF4-FFF2-40B4-BE49-F238E27FC236}">
                <a16:creationId xmlns:a16="http://schemas.microsoft.com/office/drawing/2014/main" id="{C833116B-0227-474E-912F-9FDCB7BDCEC6}"/>
              </a:ext>
            </a:extLst>
          </p:cNvPr>
          <p:cNvGraphicFramePr>
            <a:graphicFrameLocks noGrp="1"/>
          </p:cNvGraphicFramePr>
          <p:nvPr>
            <p:extLst>
              <p:ext uri="{D42A27DB-BD31-4B8C-83A1-F6EECF244321}">
                <p14:modId xmlns:p14="http://schemas.microsoft.com/office/powerpoint/2010/main" val="1348890689"/>
              </p:ext>
            </p:extLst>
          </p:nvPr>
        </p:nvGraphicFramePr>
        <p:xfrm>
          <a:off x="3698892" y="1810464"/>
          <a:ext cx="4886308" cy="796714"/>
        </p:xfrm>
        <a:graphic>
          <a:graphicData uri="http://schemas.openxmlformats.org/drawingml/2006/table">
            <a:tbl>
              <a:tblPr firstRow="1" bandRow="1">
                <a:tableStyleId>{5C22544A-7EE6-4342-B048-85BDC9FD1C3A}</a:tableStyleId>
              </a:tblPr>
              <a:tblGrid>
                <a:gridCol w="1074302">
                  <a:extLst>
                    <a:ext uri="{9D8B030D-6E8A-4147-A177-3AD203B41FA5}">
                      <a16:colId xmlns:a16="http://schemas.microsoft.com/office/drawing/2014/main" val="2747264584"/>
                    </a:ext>
                  </a:extLst>
                </a:gridCol>
                <a:gridCol w="3812006">
                  <a:extLst>
                    <a:ext uri="{9D8B030D-6E8A-4147-A177-3AD203B41FA5}">
                      <a16:colId xmlns:a16="http://schemas.microsoft.com/office/drawing/2014/main" val="3657974722"/>
                    </a:ext>
                  </a:extLst>
                </a:gridCol>
              </a:tblGrid>
              <a:tr h="184672">
                <a:tc>
                  <a:txBody>
                    <a:bodyPr/>
                    <a:lstStyle/>
                    <a:p>
                      <a:pPr marL="0" lvl="4" indent="0" algn="ctr" defTabSz="990570" rtl="0" eaLnBrk="1" latinLnBrk="0" hangingPunct="1">
                        <a:lnSpc>
                          <a:spcPct val="110000"/>
                        </a:lnSpc>
                        <a:spcAft>
                          <a:spcPts val="600"/>
                        </a:spcAft>
                        <a:buClr>
                          <a:schemeClr val="tx2"/>
                        </a:buClr>
                        <a:buFontTx/>
                        <a:buNone/>
                      </a:pPr>
                      <a:r>
                        <a:rPr lang="ko-KR" altLang="en-US" sz="8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구분</a:t>
                      </a:r>
                      <a:endParaRPr lang="en-GB" sz="8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8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8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2966019144"/>
                  </a:ext>
                </a:extLst>
              </a:tr>
              <a:tr h="282374">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8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Falcon</a:t>
                      </a:r>
                      <a:r>
                        <a:rPr lang="ko-KR" altLang="en-US" sz="8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 순자산</a:t>
                      </a:r>
                      <a:endParaRPr lang="en-US" altLang="ko-KR" sz="8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ko-KR" altLang="en-US"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물적분할에 따라 취득하는 주식은 최대주주로서 보유하던 주식에 해당하지 </a:t>
                      </a:r>
                      <a:r>
                        <a:rPr kumimoji="0" lang="ko-KR" altLang="en-US" sz="8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않으므로최대주주</a:t>
                      </a:r>
                      <a:r>
                        <a:rPr kumimoji="0" lang="ko-KR" altLang="en-US"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할증평가 </a:t>
                      </a:r>
                      <a:r>
                        <a:rPr kumimoji="0" lang="en-US" altLang="ko-KR"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X(</a:t>
                      </a:r>
                      <a:r>
                        <a:rPr kumimoji="0" lang="ko-KR" altLang="en-US"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법규</a:t>
                      </a:r>
                      <a:r>
                        <a:rPr kumimoji="0" lang="en-US" altLang="ko-KR"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-1190, 2012.10.12 </a:t>
                      </a:r>
                      <a:r>
                        <a:rPr kumimoji="0" lang="ko-KR" altLang="en-US"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참고</a:t>
                      </a:r>
                      <a:r>
                        <a:rPr kumimoji="0" lang="en-US" altLang="ko-KR"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txBody>
                  <a:tcPr marL="72000" marR="72000" marT="0" marB="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18496890"/>
                  </a:ext>
                </a:extLst>
              </a:tr>
              <a:tr h="282374">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8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관계기업 주식</a:t>
                      </a:r>
                      <a:endParaRPr lang="en-US" altLang="ko-KR" sz="8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ko-KR" altLang="en-US"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주식 보유자</a:t>
                      </a:r>
                      <a:r>
                        <a:rPr kumimoji="0" lang="en-US" altLang="ko-KR"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(D</a:t>
                      </a:r>
                      <a:r>
                        <a:rPr kumimoji="0" lang="ko-KR" altLang="en-US"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a:t>
                      </a:r>
                      <a:r>
                        <a:rPr kumimoji="0" lang="en-US" altLang="ko-KR"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를 기준으로 최대주주이므로 할증평가 </a:t>
                      </a:r>
                      <a:r>
                        <a:rPr kumimoji="0" lang="en-US" altLang="ko-KR"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O</a:t>
                      </a: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67095732"/>
                  </a:ext>
                </a:extLst>
              </a:tr>
            </a:tbl>
          </a:graphicData>
        </a:graphic>
      </p:graphicFrame>
      <p:graphicFrame>
        <p:nvGraphicFramePr>
          <p:cNvPr id="76" name="표 75">
            <a:extLst>
              <a:ext uri="{FF2B5EF4-FFF2-40B4-BE49-F238E27FC236}">
                <a16:creationId xmlns:a16="http://schemas.microsoft.com/office/drawing/2014/main" id="{73A48907-E939-45F0-9181-FF97579A057D}"/>
              </a:ext>
            </a:extLst>
          </p:cNvPr>
          <p:cNvGraphicFramePr>
            <a:graphicFrameLocks noGrp="1"/>
          </p:cNvGraphicFramePr>
          <p:nvPr>
            <p:extLst>
              <p:ext uri="{D42A27DB-BD31-4B8C-83A1-F6EECF244321}">
                <p14:modId xmlns:p14="http://schemas.microsoft.com/office/powerpoint/2010/main" val="2578481592"/>
              </p:ext>
            </p:extLst>
          </p:nvPr>
        </p:nvGraphicFramePr>
        <p:xfrm>
          <a:off x="3698892" y="2858399"/>
          <a:ext cx="4886308" cy="796714"/>
        </p:xfrm>
        <a:graphic>
          <a:graphicData uri="http://schemas.openxmlformats.org/drawingml/2006/table">
            <a:tbl>
              <a:tblPr firstRow="1" bandRow="1">
                <a:tableStyleId>{5C22544A-7EE6-4342-B048-85BDC9FD1C3A}</a:tableStyleId>
              </a:tblPr>
              <a:tblGrid>
                <a:gridCol w="1074302">
                  <a:extLst>
                    <a:ext uri="{9D8B030D-6E8A-4147-A177-3AD203B41FA5}">
                      <a16:colId xmlns:a16="http://schemas.microsoft.com/office/drawing/2014/main" val="2747264584"/>
                    </a:ext>
                  </a:extLst>
                </a:gridCol>
                <a:gridCol w="3812006">
                  <a:extLst>
                    <a:ext uri="{9D8B030D-6E8A-4147-A177-3AD203B41FA5}">
                      <a16:colId xmlns:a16="http://schemas.microsoft.com/office/drawing/2014/main" val="3657974722"/>
                    </a:ext>
                  </a:extLst>
                </a:gridCol>
              </a:tblGrid>
              <a:tr h="184672">
                <a:tc>
                  <a:txBody>
                    <a:bodyPr/>
                    <a:lstStyle/>
                    <a:p>
                      <a:pPr marL="0" lvl="4" indent="0" algn="ctr" defTabSz="990570" rtl="0" eaLnBrk="1" latinLnBrk="0" hangingPunct="1">
                        <a:lnSpc>
                          <a:spcPct val="110000"/>
                        </a:lnSpc>
                        <a:spcAft>
                          <a:spcPts val="600"/>
                        </a:spcAft>
                        <a:buClr>
                          <a:schemeClr val="tx2"/>
                        </a:buClr>
                        <a:buFontTx/>
                        <a:buNone/>
                      </a:pPr>
                      <a:r>
                        <a:rPr lang="ko-KR" altLang="en-US" sz="8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구분</a:t>
                      </a:r>
                      <a:endParaRPr lang="en-GB" sz="8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8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8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2966019144"/>
                  </a:ext>
                </a:extLst>
              </a:tr>
              <a:tr h="282374">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8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Falcon</a:t>
                      </a:r>
                      <a:r>
                        <a:rPr lang="ko-KR" altLang="en-US" sz="8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 순자산</a:t>
                      </a:r>
                      <a:endParaRPr lang="en-US" altLang="ko-KR" sz="8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ko-KR" altLang="en-US"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분할 후 </a:t>
                      </a:r>
                      <a:r>
                        <a:rPr kumimoji="0" lang="en-US" altLang="ko-KR"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D</a:t>
                      </a:r>
                      <a:r>
                        <a:rPr kumimoji="0" lang="ko-KR" altLang="en-US"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사는 분할신설법인의 최대주주이므로 할증평가 </a:t>
                      </a:r>
                      <a:r>
                        <a:rPr kumimoji="0" lang="en-US" altLang="ko-KR"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O</a:t>
                      </a: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18496890"/>
                  </a:ext>
                </a:extLst>
              </a:tr>
              <a:tr h="282374">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8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관계기업 주식</a:t>
                      </a:r>
                      <a:endParaRPr lang="en-US" altLang="ko-KR" sz="8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1</a:t>
                      </a:r>
                      <a:r>
                        <a:rPr kumimoji="0" lang="ko-KR" altLang="en-US"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차출자법인 이하의 경우 할증평가 배제 규정에 따라 할증평가 </a:t>
                      </a:r>
                      <a:r>
                        <a:rPr kumimoji="0" lang="en-US" altLang="ko-KR" sz="8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X</a:t>
                      </a: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67095732"/>
                  </a:ext>
                </a:extLst>
              </a:tr>
            </a:tbl>
          </a:graphicData>
        </a:graphic>
      </p:graphicFrame>
      <p:pic>
        <p:nvPicPr>
          <p:cNvPr id="69" name="그림 68">
            <a:extLst>
              <a:ext uri="{FF2B5EF4-FFF2-40B4-BE49-F238E27FC236}">
                <a16:creationId xmlns:a16="http://schemas.microsoft.com/office/drawing/2014/main" id="{9EAD3E34-46D9-4F2C-BD6C-368926103448}"/>
              </a:ext>
            </a:extLst>
          </p:cNvPr>
          <p:cNvPicPr>
            <a:picLocks noChangeAspect="1"/>
          </p:cNvPicPr>
          <p:nvPr/>
        </p:nvPicPr>
        <p:blipFill>
          <a:blip r:embed="rId3"/>
          <a:stretch>
            <a:fillRect/>
          </a:stretch>
        </p:blipFill>
        <p:spPr>
          <a:xfrm>
            <a:off x="1164943" y="4639761"/>
            <a:ext cx="1144719" cy="1084010"/>
          </a:xfrm>
          <a:prstGeom prst="rect">
            <a:avLst/>
          </a:prstGeom>
        </p:spPr>
      </p:pic>
      <p:pic>
        <p:nvPicPr>
          <p:cNvPr id="82" name="그림 81">
            <a:extLst>
              <a:ext uri="{FF2B5EF4-FFF2-40B4-BE49-F238E27FC236}">
                <a16:creationId xmlns:a16="http://schemas.microsoft.com/office/drawing/2014/main" id="{03D150BD-A999-4C6B-AE59-3A105F3F9124}"/>
              </a:ext>
            </a:extLst>
          </p:cNvPr>
          <p:cNvPicPr>
            <a:picLocks noChangeAspect="1"/>
          </p:cNvPicPr>
          <p:nvPr/>
        </p:nvPicPr>
        <p:blipFill>
          <a:blip r:embed="rId4"/>
          <a:stretch>
            <a:fillRect/>
          </a:stretch>
        </p:blipFill>
        <p:spPr>
          <a:xfrm>
            <a:off x="2486611" y="4639761"/>
            <a:ext cx="1144719" cy="1084010"/>
          </a:xfrm>
          <a:prstGeom prst="rect">
            <a:avLst/>
          </a:prstGeom>
        </p:spPr>
      </p:pic>
      <p:pic>
        <p:nvPicPr>
          <p:cNvPr id="86" name="그림 85">
            <a:extLst>
              <a:ext uri="{FF2B5EF4-FFF2-40B4-BE49-F238E27FC236}">
                <a16:creationId xmlns:a16="http://schemas.microsoft.com/office/drawing/2014/main" id="{E3B8C659-2A78-4E26-9048-6BB944E202C4}"/>
              </a:ext>
            </a:extLst>
          </p:cNvPr>
          <p:cNvPicPr>
            <a:picLocks noChangeAspect="1"/>
          </p:cNvPicPr>
          <p:nvPr/>
        </p:nvPicPr>
        <p:blipFill>
          <a:blip r:embed="rId5"/>
          <a:stretch>
            <a:fillRect/>
          </a:stretch>
        </p:blipFill>
        <p:spPr>
          <a:xfrm>
            <a:off x="5129947" y="4635150"/>
            <a:ext cx="1144719" cy="1084010"/>
          </a:xfrm>
          <a:prstGeom prst="rect">
            <a:avLst/>
          </a:prstGeom>
        </p:spPr>
      </p:pic>
      <p:pic>
        <p:nvPicPr>
          <p:cNvPr id="92" name="그림 91">
            <a:extLst>
              <a:ext uri="{FF2B5EF4-FFF2-40B4-BE49-F238E27FC236}">
                <a16:creationId xmlns:a16="http://schemas.microsoft.com/office/drawing/2014/main" id="{CA0582D4-6663-455D-AED0-D491E19037E9}"/>
              </a:ext>
            </a:extLst>
          </p:cNvPr>
          <p:cNvPicPr>
            <a:picLocks noChangeAspect="1"/>
          </p:cNvPicPr>
          <p:nvPr/>
        </p:nvPicPr>
        <p:blipFill>
          <a:blip r:embed="rId6"/>
          <a:stretch>
            <a:fillRect/>
          </a:stretch>
        </p:blipFill>
        <p:spPr>
          <a:xfrm>
            <a:off x="6451615" y="4636756"/>
            <a:ext cx="1144719" cy="1084010"/>
          </a:xfrm>
          <a:prstGeom prst="rect">
            <a:avLst/>
          </a:prstGeom>
        </p:spPr>
      </p:pic>
      <p:pic>
        <p:nvPicPr>
          <p:cNvPr id="97" name="그림 96">
            <a:extLst>
              <a:ext uri="{FF2B5EF4-FFF2-40B4-BE49-F238E27FC236}">
                <a16:creationId xmlns:a16="http://schemas.microsoft.com/office/drawing/2014/main" id="{1C4F4481-790A-4776-BC18-1CD6AFC0B61F}"/>
              </a:ext>
            </a:extLst>
          </p:cNvPr>
          <p:cNvPicPr>
            <a:picLocks noChangeAspect="1"/>
          </p:cNvPicPr>
          <p:nvPr/>
        </p:nvPicPr>
        <p:blipFill>
          <a:blip r:embed="rId7"/>
          <a:stretch>
            <a:fillRect/>
          </a:stretch>
        </p:blipFill>
        <p:spPr>
          <a:xfrm>
            <a:off x="7773283" y="4646281"/>
            <a:ext cx="1144719" cy="1084010"/>
          </a:xfrm>
          <a:prstGeom prst="rect">
            <a:avLst/>
          </a:prstGeom>
        </p:spPr>
      </p:pic>
      <p:pic>
        <p:nvPicPr>
          <p:cNvPr id="202" name="그림 201">
            <a:extLst>
              <a:ext uri="{FF2B5EF4-FFF2-40B4-BE49-F238E27FC236}">
                <a16:creationId xmlns:a16="http://schemas.microsoft.com/office/drawing/2014/main" id="{77BEC5B6-DFC5-4C57-A2A9-268BB3BE3680}"/>
              </a:ext>
            </a:extLst>
          </p:cNvPr>
          <p:cNvPicPr>
            <a:picLocks noChangeAspect="1"/>
          </p:cNvPicPr>
          <p:nvPr/>
        </p:nvPicPr>
        <p:blipFill>
          <a:blip r:embed="rId8"/>
          <a:stretch>
            <a:fillRect/>
          </a:stretch>
        </p:blipFill>
        <p:spPr>
          <a:xfrm>
            <a:off x="3808279" y="4646281"/>
            <a:ext cx="1168384" cy="1106420"/>
          </a:xfrm>
          <a:prstGeom prst="rect">
            <a:avLst/>
          </a:prstGeom>
        </p:spPr>
      </p:pic>
      <p:pic>
        <p:nvPicPr>
          <p:cNvPr id="207" name="그림 206">
            <a:extLst>
              <a:ext uri="{FF2B5EF4-FFF2-40B4-BE49-F238E27FC236}">
                <a16:creationId xmlns:a16="http://schemas.microsoft.com/office/drawing/2014/main" id="{9EF37615-DFA5-463A-B689-11890F5C5D1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96077" y="2586149"/>
            <a:ext cx="1144721" cy="809789"/>
          </a:xfrm>
          <a:prstGeom prst="rect">
            <a:avLst/>
          </a:prstGeom>
          <a:noFill/>
          <a:extLst>
            <a:ext uri="{909E8E84-426E-40DD-AFC4-6F175D3DCCD1}">
              <a14:hiddenFill xmlns:a14="http://schemas.microsoft.com/office/drawing/2010/main">
                <a:solidFill>
                  <a:srgbClr val="FFFFFF"/>
                </a:solidFill>
              </a14:hiddenFill>
            </a:ext>
          </a:extLst>
        </p:spPr>
      </p:pic>
      <p:sp>
        <p:nvSpPr>
          <p:cNvPr id="34" name="직사각형 33">
            <a:extLst>
              <a:ext uri="{FF2B5EF4-FFF2-40B4-BE49-F238E27FC236}">
                <a16:creationId xmlns:a16="http://schemas.microsoft.com/office/drawing/2014/main" id="{6A8F594C-0824-42FE-91E7-A499A444B77C}"/>
              </a:ext>
            </a:extLst>
          </p:cNvPr>
          <p:cNvSpPr/>
          <p:nvPr/>
        </p:nvSpPr>
        <p:spPr>
          <a:xfrm>
            <a:off x="400692" y="859854"/>
            <a:ext cx="9006502" cy="263855"/>
          </a:xfrm>
          <a:prstGeom prst="rect">
            <a:avLst/>
          </a:prstGeom>
        </p:spPr>
        <p:txBody>
          <a:bodyPr wrap="square">
            <a:spAutoFit/>
          </a:bodyPr>
          <a:lstStyle/>
          <a:p>
            <a:pPr lvl="0">
              <a:lnSpc>
                <a:spcPct val="110000"/>
              </a:lnSpc>
              <a:defRPr/>
            </a:pPr>
            <a:r>
              <a:rPr lang="en-US" altLang="ko-KR" sz="1100" dirty="0">
                <a:latin typeface="Arial" panose="020B0604020202020204" pitchFamily="34" charset="0"/>
                <a:ea typeface="맑은 고딕" panose="020B0503020000020004" pitchFamily="50" charset="-127"/>
              </a:rPr>
              <a:t>2020</a:t>
            </a:r>
            <a:r>
              <a:rPr lang="ko-KR" altLang="en-US" sz="1100" dirty="0">
                <a:latin typeface="Arial" panose="020B0604020202020204" pitchFamily="34" charset="0"/>
                <a:ea typeface="맑은 고딕" panose="020B0503020000020004" pitchFamily="50" charset="-127"/>
              </a:rPr>
              <a:t>년 </a:t>
            </a:r>
            <a:r>
              <a:rPr lang="en-US" altLang="ko-KR" sz="1100" dirty="0">
                <a:latin typeface="Arial" panose="020B0604020202020204" pitchFamily="34" charset="0"/>
                <a:ea typeface="맑은 고딕" panose="020B0503020000020004" pitchFamily="50" charset="-127"/>
              </a:rPr>
              <a:t>12</a:t>
            </a:r>
            <a:r>
              <a:rPr lang="ko-KR" altLang="en-US" sz="1100" dirty="0">
                <a:latin typeface="Arial" panose="020B0604020202020204" pitchFamily="34" charset="0"/>
                <a:ea typeface="맑은 고딕" panose="020B0503020000020004" pitchFamily="50" charset="-127"/>
              </a:rPr>
              <a:t>월 </a:t>
            </a:r>
            <a:r>
              <a:rPr lang="en-US" altLang="ko-KR" sz="1100" dirty="0">
                <a:latin typeface="Arial" panose="020B0604020202020204" pitchFamily="34" charset="0"/>
                <a:ea typeface="맑은 고딕" panose="020B0503020000020004" pitchFamily="50" charset="-127"/>
              </a:rPr>
              <a:t>31</a:t>
            </a:r>
            <a:r>
              <a:rPr lang="ko-KR" altLang="en-US" sz="1100" dirty="0">
                <a:latin typeface="Arial" panose="020B0604020202020204" pitchFamily="34" charset="0"/>
                <a:ea typeface="맑은 고딕" panose="020B0503020000020004" pitchFamily="50" charset="-127"/>
              </a:rPr>
              <a:t>일 기준 대상회사 및 주요 계열사의 상증세법상 평가액은 다음과 같습니다</a:t>
            </a:r>
            <a:r>
              <a:rPr lang="en-US" altLang="ko-KR" sz="1100" dirty="0">
                <a:latin typeface="Arial" panose="020B0604020202020204" pitchFamily="34" charset="0"/>
                <a:ea typeface="맑은 고딕" panose="020B0503020000020004" pitchFamily="50" charset="-127"/>
              </a:rPr>
              <a:t>.</a:t>
            </a:r>
            <a:endParaRPr lang="ko-KR" altLang="en-US" sz="1100" dirty="0">
              <a:latin typeface="Arial" panose="020B0604020202020204" pitchFamily="34" charset="0"/>
              <a:ea typeface="맑은 고딕" panose="020B0503020000020004" pitchFamily="50" charset="-127"/>
            </a:endParaRPr>
          </a:p>
        </p:txBody>
      </p:sp>
    </p:spTree>
    <p:extLst>
      <p:ext uri="{BB962C8B-B14F-4D97-AF65-F5344CB8AC3E}">
        <p14:creationId xmlns:p14="http://schemas.microsoft.com/office/powerpoint/2010/main" val="771780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그림 36">
            <a:extLst>
              <a:ext uri="{FF2B5EF4-FFF2-40B4-BE49-F238E27FC236}">
                <a16:creationId xmlns:a16="http://schemas.microsoft.com/office/drawing/2014/main" id="{631365DF-6B70-4C26-B181-32E2A767C7BF}"/>
              </a:ext>
            </a:extLst>
          </p:cNvPr>
          <p:cNvPicPr>
            <a:picLocks noChangeAspect="1"/>
          </p:cNvPicPr>
          <p:nvPr/>
        </p:nvPicPr>
        <p:blipFill>
          <a:blip r:embed="rId3"/>
          <a:stretch>
            <a:fillRect/>
          </a:stretch>
        </p:blipFill>
        <p:spPr>
          <a:xfrm>
            <a:off x="488950" y="856370"/>
            <a:ext cx="3989206" cy="5214951"/>
          </a:xfrm>
          <a:prstGeom prst="rect">
            <a:avLst/>
          </a:prstGeom>
        </p:spPr>
      </p:pic>
      <p:sp>
        <p:nvSpPr>
          <p:cNvPr id="6" name="텍스트 개체 틀 1"/>
          <p:cNvSpPr>
            <a:spLocks noGrp="1"/>
          </p:cNvSpPr>
          <p:nvPr>
            <p:ph type="body" sz="quarter" idx="14"/>
          </p:nvPr>
        </p:nvSpPr>
        <p:spPr>
          <a:xfrm>
            <a:off x="4625049" y="856372"/>
            <a:ext cx="4635252" cy="5214950"/>
          </a:xfrm>
          <a:solidFill>
            <a:schemeClr val="bg2">
              <a:alpha val="40000"/>
            </a:schemeClr>
          </a:solidFill>
        </p:spPr>
        <p:txBody>
          <a:bodyPr lIns="36000" tIns="36000" rIns="36000" bIns="36000"/>
          <a:lstStyle/>
          <a:p>
            <a:pPr marL="85725">
              <a:lnSpc>
                <a:spcPct val="120000"/>
              </a:lnSpc>
            </a:pPr>
            <a:r>
              <a:rPr lang="ko-KR" altLang="en-US" sz="850" dirty="0">
                <a:ea typeface="맑은 고딕" panose="020B0503020000020004" pitchFamily="50" charset="-127"/>
              </a:rPr>
              <a:t>평가 요약</a:t>
            </a:r>
            <a:endParaRPr lang="en-US" altLang="ko-KR" sz="850" dirty="0">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관계기업에 대한 별도 주식평가 수행</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부동산의 경우 감정평가액</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탁상감정</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으로 평가</a:t>
            </a:r>
          </a:p>
          <a:p>
            <a:pPr marL="85725">
              <a:lnSpc>
                <a:spcPct val="120000"/>
              </a:lnSpc>
              <a:tabLst>
                <a:tab pos="4037013" algn="l"/>
              </a:tabLst>
            </a:pPr>
            <a:r>
              <a:rPr lang="ko-KR" altLang="en-US" sz="850" dirty="0">
                <a:ea typeface="맑은 고딕" panose="020B0503020000020004" pitchFamily="50" charset="-127"/>
              </a:rPr>
              <a:t>평가차액 세부내용</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*1) </a:t>
            </a:r>
            <a:r>
              <a:rPr lang="ko-KR" altLang="en-US" sz="850" b="0" dirty="0">
                <a:solidFill>
                  <a:schemeClr val="tx1"/>
                </a:solidFill>
                <a:ea typeface="맑은 고딕" panose="020B0503020000020004" pitchFamily="50" charset="-127"/>
              </a:rPr>
              <a:t>대손충당금 등 세법상 인정되지 않는 평가충당금을 자산에 가산하고</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부채에서 차감함</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*2) </a:t>
            </a:r>
            <a:r>
              <a:rPr lang="ko-KR" altLang="en-US" sz="850" b="0" dirty="0">
                <a:solidFill>
                  <a:schemeClr val="tx1"/>
                </a:solidFill>
                <a:ea typeface="맑은 고딕" panose="020B0503020000020004" pitchFamily="50" charset="-127"/>
              </a:rPr>
              <a:t>파생상품자산 및 부채</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옵션</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의 평가손익은 순자산가액에 포함하지 아니함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-14, 2012.01.13.).</a:t>
            </a:r>
          </a:p>
          <a:p>
            <a:pPr marL="85725">
              <a:tabLst>
                <a:tab pos="4037013" algn="l"/>
              </a:tabLst>
            </a:pPr>
            <a:r>
              <a:rPr lang="en-US" altLang="ko-KR" sz="850" b="0" dirty="0">
                <a:solidFill>
                  <a:schemeClr val="tx1"/>
                </a:solidFill>
                <a:ea typeface="맑은 고딕" panose="020B0503020000020004" pitchFamily="50" charset="-127"/>
              </a:rPr>
              <a:t>*3) </a:t>
            </a:r>
            <a:r>
              <a:rPr lang="ko-KR" altLang="en-US" sz="850" b="0" dirty="0">
                <a:solidFill>
                  <a:schemeClr val="tx1"/>
                </a:solidFill>
                <a:ea typeface="맑은 고딕" panose="020B0503020000020004" pitchFamily="50" charset="-127"/>
              </a:rPr>
              <a:t>관계기업투자주식 평가 세부내역</a:t>
            </a: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*4) </a:t>
            </a:r>
            <a:r>
              <a:rPr lang="ko-KR" altLang="en-US" sz="850" b="0" dirty="0" err="1">
                <a:solidFill>
                  <a:schemeClr val="tx1"/>
                </a:solidFill>
                <a:ea typeface="맑은 고딕" panose="020B0503020000020004" pitchFamily="50" charset="-127"/>
              </a:rPr>
              <a:t>감평받지</a:t>
            </a:r>
            <a:r>
              <a:rPr lang="ko-KR" altLang="en-US" sz="850" b="0" dirty="0">
                <a:solidFill>
                  <a:schemeClr val="tx1"/>
                </a:solidFill>
                <a:ea typeface="맑은 고딕" panose="020B0503020000020004" pitchFamily="50" charset="-127"/>
              </a:rPr>
              <a:t> 아니한 유형자산 및 무형자산은 회사가 관할세무서장에게 신고한 상각방법과 법인세법 시행령 제</a:t>
            </a:r>
            <a:r>
              <a:rPr lang="en-US" altLang="ko-KR" sz="850" b="0" dirty="0">
                <a:solidFill>
                  <a:schemeClr val="tx1"/>
                </a:solidFill>
                <a:ea typeface="맑은 고딕" panose="020B0503020000020004" pitchFamily="50" charset="-127"/>
              </a:rPr>
              <a:t>28</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항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호 규정에 의한 기준내용연수에 따라 계산된 감가상각비를 차감하여 계산함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-260, 2009.09.21., </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-773, 2009.03.05)</a:t>
            </a:r>
          </a:p>
          <a:p>
            <a:pPr marL="85725">
              <a:tabLst>
                <a:tab pos="4037013" algn="l"/>
              </a:tabLst>
            </a:pPr>
            <a:r>
              <a:rPr lang="en-US" altLang="ko-KR" sz="850" b="0" dirty="0">
                <a:solidFill>
                  <a:schemeClr val="tx1"/>
                </a:solidFill>
                <a:ea typeface="맑은 고딕" panose="020B0503020000020004" pitchFamily="50" charset="-127"/>
              </a:rPr>
              <a:t>*5) </a:t>
            </a:r>
            <a:r>
              <a:rPr lang="ko-KR" altLang="en-US" sz="850" b="0" dirty="0">
                <a:solidFill>
                  <a:schemeClr val="tx1"/>
                </a:solidFill>
                <a:ea typeface="맑은 고딕" panose="020B0503020000020004" pitchFamily="50" charset="-127"/>
              </a:rPr>
              <a:t>개발비는 </a:t>
            </a:r>
            <a:r>
              <a:rPr lang="ko-KR" altLang="en-US" sz="850" b="0" dirty="0" err="1">
                <a:solidFill>
                  <a:schemeClr val="tx1"/>
                </a:solidFill>
                <a:ea typeface="맑은 고딕" panose="020B0503020000020004" pitchFamily="50" charset="-127"/>
              </a:rPr>
              <a:t>상증법</a:t>
            </a:r>
            <a:r>
              <a:rPr lang="ko-KR" altLang="en-US" sz="850" b="0" dirty="0">
                <a:solidFill>
                  <a:schemeClr val="tx1"/>
                </a:solidFill>
                <a:ea typeface="맑은 고딕" panose="020B0503020000020004" pitchFamily="50" charset="-127"/>
              </a:rPr>
              <a:t> 시행령 제</a:t>
            </a:r>
            <a:r>
              <a:rPr lang="en-US" altLang="ko-KR" sz="850" b="0" dirty="0">
                <a:solidFill>
                  <a:schemeClr val="tx1"/>
                </a:solidFill>
                <a:ea typeface="맑은 고딕" panose="020B0503020000020004" pitchFamily="50" charset="-127"/>
              </a:rPr>
              <a:t>55</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2</a:t>
            </a:r>
            <a:r>
              <a:rPr lang="ko-KR" altLang="en-US" sz="850" b="0" dirty="0">
                <a:solidFill>
                  <a:schemeClr val="tx1"/>
                </a:solidFill>
                <a:ea typeface="맑은 고딕" panose="020B0503020000020004" pitchFamily="50" charset="-127"/>
              </a:rPr>
              <a:t>항에 따라 자산가액에서 차감함</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*6) </a:t>
            </a:r>
            <a:r>
              <a:rPr lang="ko-KR" altLang="en-US" sz="850" b="0" dirty="0">
                <a:solidFill>
                  <a:schemeClr val="tx1"/>
                </a:solidFill>
                <a:ea typeface="맑은 고딕" panose="020B0503020000020004" pitchFamily="50" charset="-127"/>
              </a:rPr>
              <a:t>비상장법인의 순자산가액을 계산할 때 기업회계기준에 따라 계상된 </a:t>
            </a:r>
            <a:r>
              <a:rPr lang="ko-KR" altLang="en-US" sz="850" b="0" dirty="0" err="1">
                <a:solidFill>
                  <a:schemeClr val="tx1"/>
                </a:solidFill>
                <a:ea typeface="맑은 고딕" panose="020B0503020000020004" pitchFamily="50" charset="-127"/>
              </a:rPr>
              <a:t>이연법인세차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대</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는 당해 법인의 자산 및 부채에서 차감함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재산상속</a:t>
            </a:r>
            <a:r>
              <a:rPr lang="en-US" altLang="ko-KR" sz="850" b="0" dirty="0">
                <a:solidFill>
                  <a:schemeClr val="tx1"/>
                </a:solidFill>
                <a:ea typeface="맑은 고딕" panose="020B0503020000020004" pitchFamily="50" charset="-127"/>
              </a:rPr>
              <a:t>46014-1667, 1999.09.13)</a:t>
            </a:r>
          </a:p>
          <a:p>
            <a:pPr marL="85725">
              <a:tabLst>
                <a:tab pos="4037013" algn="l"/>
              </a:tabLst>
            </a:pPr>
            <a:r>
              <a:rPr lang="en-US" altLang="ko-KR" sz="850" b="0" dirty="0">
                <a:solidFill>
                  <a:schemeClr val="tx1"/>
                </a:solidFill>
                <a:ea typeface="맑은 고딕" panose="020B0503020000020004" pitchFamily="50" charset="-127"/>
              </a:rPr>
              <a:t>*6) </a:t>
            </a:r>
            <a:r>
              <a:rPr lang="ko-KR" altLang="en-US" sz="850" b="0" dirty="0">
                <a:solidFill>
                  <a:schemeClr val="tx1"/>
                </a:solidFill>
                <a:ea typeface="맑은 고딕" panose="020B0503020000020004" pitchFamily="50" charset="-127"/>
              </a:rPr>
              <a:t>평가기준일의 대상사업부문에 대한 법인세 등 납부예상금액을 산출할 수 없어 반영하지 아니함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en-US" altLang="ko-KR" sz="850" b="0" dirty="0">
                <a:solidFill>
                  <a:schemeClr val="tx1"/>
                </a:solidFill>
                <a:ea typeface="맑은 고딕" panose="020B0503020000020004" pitchFamily="50" charset="-127"/>
              </a:rPr>
              <a:t>*7) </a:t>
            </a:r>
            <a:r>
              <a:rPr lang="ko-KR" altLang="en-US" sz="850" b="0" dirty="0">
                <a:solidFill>
                  <a:schemeClr val="tx1"/>
                </a:solidFill>
                <a:ea typeface="맑은 고딕" panose="020B0503020000020004" pitchFamily="50" charset="-127"/>
              </a:rPr>
              <a:t>평가기준일 현재 재직하는 임직원이 모두 퇴직할 경우 퇴직급여로 지급하여야 할 금액을 부채에 가산함</a:t>
            </a:r>
            <a:r>
              <a:rPr lang="en-US" altLang="ko-KR" sz="850" b="0" dirty="0">
                <a:solidFill>
                  <a:schemeClr val="tx1"/>
                </a:solidFill>
                <a:ea typeface="맑은 고딕" panose="020B0503020000020004" pitchFamily="50" charset="-127"/>
              </a:rPr>
              <a:t>.</a:t>
            </a:r>
          </a:p>
        </p:txBody>
      </p:sp>
      <p:sp>
        <p:nvSpPr>
          <p:cNvPr id="9" name="Text Box 51">
            <a:extLst>
              <a:ext uri="{FF2B5EF4-FFF2-40B4-BE49-F238E27FC236}">
                <a16:creationId xmlns:a16="http://schemas.microsoft.com/office/drawing/2014/main" id="{C3F53E1E-10A8-4685-8C59-E835418BD416}"/>
              </a:ext>
            </a:extLst>
          </p:cNvPr>
          <p:cNvSpPr txBox="1">
            <a:spLocks noChangeArrowheads="1"/>
          </p:cNvSpPr>
          <p:nvPr/>
        </p:nvSpPr>
        <p:spPr bwMode="auto">
          <a:xfrm>
            <a:off x="488950" y="6071322"/>
            <a:ext cx="3304760" cy="115017"/>
          </a:xfrm>
          <a:prstGeom prst="rect">
            <a:avLst/>
          </a:prstGeom>
          <a:noFill/>
          <a:ln w="6350">
            <a:noFill/>
            <a:miter lim="800000"/>
            <a:headEnd/>
            <a:tailEnd/>
          </a:ln>
        </p:spPr>
        <p:txBody>
          <a:bodyPr wrap="square" lIns="7200" tIns="7200" rIns="7200" bIns="7200" anchor="ctr" anchorCtr="0">
            <a:spAutoFit/>
          </a:bodyPr>
          <a:lstStyle/>
          <a:p>
            <a:pPr marL="476250" marR="0" lvl="0" indent="-476250" algn="l" defTabSz="762000" rtl="0" eaLnBrk="1" fontAlgn="auto" latinLnBrk="0" hangingPunct="1">
              <a:lnSpc>
                <a:spcPct val="120000"/>
              </a:lnSpc>
              <a:spcBef>
                <a:spcPts val="0"/>
              </a:spcBef>
              <a:spcAft>
                <a:spcPts val="0"/>
              </a:spcAft>
              <a:buClrTx/>
              <a:buSzTx/>
              <a:buFontTx/>
              <a:buNone/>
              <a:tabLst>
                <a:tab pos="676275" algn="l"/>
              </a:tabLst>
              <a:defRPr/>
            </a:pPr>
            <a:r>
              <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Source: </a:t>
            </a:r>
            <a:r>
              <a:rPr kumimoji="0" lang="ko-KR" altLang="en-US"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회사제공자료</a:t>
            </a:r>
            <a:endPar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endParaRPr>
          </a:p>
        </p:txBody>
      </p:sp>
      <p:sp>
        <p:nvSpPr>
          <p:cNvPr id="7" name="Title 1">
            <a:extLst>
              <a:ext uri="{FF2B5EF4-FFF2-40B4-BE49-F238E27FC236}">
                <a16:creationId xmlns:a16="http://schemas.microsoft.com/office/drawing/2014/main" id="{324CC416-7F18-4DA1-9FA6-17EEB90A51C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8" name="제목 3">
            <a:extLst>
              <a:ext uri="{FF2B5EF4-FFF2-40B4-BE49-F238E27FC236}">
                <a16:creationId xmlns:a16="http://schemas.microsoft.com/office/drawing/2014/main" id="{574ADF15-235A-4003-B3A3-17935363D9FD}"/>
              </a:ext>
            </a:extLst>
          </p:cNvPr>
          <p:cNvSpPr>
            <a:spLocks noGrp="1"/>
          </p:cNvSpPr>
          <p:nvPr>
            <p:ph type="title"/>
          </p:nvPr>
        </p:nvSpPr>
        <p:spPr>
          <a:xfrm>
            <a:off x="488950" y="444975"/>
            <a:ext cx="8918244" cy="469453"/>
          </a:xfrm>
        </p:spPr>
        <p:txBody>
          <a:bodyPr/>
          <a:lstStyle/>
          <a:p>
            <a:pPr>
              <a:lnSpc>
                <a:spcPct val="80000"/>
              </a:lnSpc>
            </a:pPr>
            <a:r>
              <a:rPr lang="en-US" altLang="ko-KR" sz="2400" dirty="0">
                <a:solidFill>
                  <a:srgbClr val="00338D"/>
                </a:solidFill>
                <a:latin typeface="KPMG Extralight"/>
              </a:rPr>
              <a:t>2. </a:t>
            </a:r>
            <a:r>
              <a:rPr lang="en-US" altLang="ko-KR" sz="2400" dirty="0">
                <a:solidFill>
                  <a:srgbClr val="00338D"/>
                </a:solidFill>
              </a:rPr>
              <a:t>Assessment of shares of stock &amp; net assets – </a:t>
            </a:r>
            <a:r>
              <a:rPr lang="en-US" altLang="ko-KR" sz="2400" dirty="0">
                <a:solidFill>
                  <a:srgbClr val="00338D"/>
                </a:solidFill>
                <a:latin typeface="KPMG Extralight"/>
              </a:rPr>
              <a:t>Step 1 </a:t>
            </a:r>
            <a:r>
              <a:rPr lang="en-US" altLang="ko-KR" sz="2400" b="1" dirty="0">
                <a:solidFill>
                  <a:srgbClr val="00338D"/>
                </a:solidFill>
                <a:latin typeface="KPMG Extralight"/>
              </a:rPr>
              <a:t>:</a:t>
            </a:r>
            <a:r>
              <a:rPr lang="en-US" altLang="ko-KR" sz="2400" dirty="0">
                <a:solidFill>
                  <a:srgbClr val="00338D"/>
                </a:solidFill>
                <a:latin typeface="KPMG Extralight"/>
              </a:rPr>
              <a:t> Falcon</a:t>
            </a:r>
            <a:br>
              <a:rPr lang="en-US" altLang="ko-KR" sz="2400" dirty="0">
                <a:solidFill>
                  <a:srgbClr val="00338D"/>
                </a:solidFill>
                <a:latin typeface="KPMG Extralight"/>
              </a:rPr>
            </a:br>
            <a:endParaRPr lang="en-US" altLang="ko-KR" sz="2400" dirty="0">
              <a:solidFill>
                <a:srgbClr val="00338D"/>
              </a:solidFill>
              <a:latin typeface="KPMG Extralight"/>
            </a:endParaRPr>
          </a:p>
        </p:txBody>
      </p:sp>
      <p:pic>
        <p:nvPicPr>
          <p:cNvPr id="42" name="그림 41">
            <a:extLst>
              <a:ext uri="{FF2B5EF4-FFF2-40B4-BE49-F238E27FC236}">
                <a16:creationId xmlns:a16="http://schemas.microsoft.com/office/drawing/2014/main" id="{C54B4A5E-242D-4946-9F62-AAE05F3327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73043" y="2537936"/>
            <a:ext cx="3888105" cy="1821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0831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그림 21">
            <a:extLst>
              <a:ext uri="{FF2B5EF4-FFF2-40B4-BE49-F238E27FC236}">
                <a16:creationId xmlns:a16="http://schemas.microsoft.com/office/drawing/2014/main" id="{974812FD-71B0-4924-AA36-2B9DD093A624}"/>
              </a:ext>
            </a:extLst>
          </p:cNvPr>
          <p:cNvPicPr>
            <a:picLocks noChangeAspect="1"/>
          </p:cNvPicPr>
          <p:nvPr/>
        </p:nvPicPr>
        <p:blipFill>
          <a:blip r:embed="rId3"/>
          <a:stretch>
            <a:fillRect/>
          </a:stretch>
        </p:blipFill>
        <p:spPr>
          <a:xfrm>
            <a:off x="488948" y="856371"/>
            <a:ext cx="3989208" cy="5093676"/>
          </a:xfrm>
          <a:prstGeom prst="rect">
            <a:avLst/>
          </a:prstGeom>
        </p:spPr>
      </p:pic>
      <p:sp>
        <p:nvSpPr>
          <p:cNvPr id="6" name="텍스트 개체 틀 1"/>
          <p:cNvSpPr>
            <a:spLocks noGrp="1"/>
          </p:cNvSpPr>
          <p:nvPr>
            <p:ph type="body" sz="quarter" idx="14"/>
          </p:nvPr>
        </p:nvSpPr>
        <p:spPr>
          <a:xfrm>
            <a:off x="4625049" y="856371"/>
            <a:ext cx="4635252" cy="5093675"/>
          </a:xfrm>
          <a:solidFill>
            <a:schemeClr val="bg2">
              <a:alpha val="40000"/>
            </a:schemeClr>
          </a:solidFill>
        </p:spPr>
        <p:txBody>
          <a:bodyPr lIns="36000" tIns="36000" rIns="36000" bIns="36000"/>
          <a:lstStyle/>
          <a:p>
            <a:pPr marL="85725">
              <a:lnSpc>
                <a:spcPct val="120000"/>
              </a:lnSpc>
            </a:pPr>
            <a:r>
              <a:rPr lang="ko-KR" altLang="en-US" sz="850" dirty="0">
                <a:ea typeface="맑은 고딕" panose="020B0503020000020004" pitchFamily="50" charset="-127"/>
              </a:rPr>
              <a:t>평가 결과 요약</a:t>
            </a:r>
            <a:endParaRPr lang="en-US" altLang="ko-KR" sz="850" dirty="0">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순자산가치와 </a:t>
            </a:r>
            <a:r>
              <a:rPr lang="ko-KR" altLang="en-US" sz="850" b="0" dirty="0" err="1">
                <a:solidFill>
                  <a:schemeClr val="tx1"/>
                </a:solidFill>
                <a:ea typeface="맑은 고딕" panose="020B0503020000020004" pitchFamily="50" charset="-127"/>
              </a:rPr>
              <a:t>순손익가치의</a:t>
            </a:r>
            <a:r>
              <a:rPr lang="ko-KR" altLang="en-US" sz="850" b="0" dirty="0">
                <a:solidFill>
                  <a:schemeClr val="tx1"/>
                </a:solidFill>
                <a:ea typeface="맑은 고딕" panose="020B0503020000020004" pitchFamily="50" charset="-127"/>
              </a:rPr>
              <a:t> 가중평균으로 평가됨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err="1">
                <a:solidFill>
                  <a:schemeClr val="tx1"/>
                </a:solidFill>
                <a:ea typeface="맑은 고딕" panose="020B0503020000020004" pitchFamily="50" charset="-127"/>
              </a:rPr>
              <a:t>순손익가치는</a:t>
            </a:r>
            <a:r>
              <a:rPr lang="ko-KR" altLang="en-US" sz="850" b="0" dirty="0">
                <a:solidFill>
                  <a:schemeClr val="tx1"/>
                </a:solidFill>
                <a:ea typeface="맑은 고딕" panose="020B0503020000020004" pitchFamily="50" charset="-127"/>
              </a:rPr>
              <a:t> 별도 평가자료를 수취하지 못하여 당기순이익을 기준으로 계산함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외국법인으로 중소기업에 해당하지 않음</a:t>
            </a:r>
          </a:p>
          <a:p>
            <a:pPr marL="85725">
              <a:lnSpc>
                <a:spcPct val="120000"/>
              </a:lnSpc>
              <a:tabLst>
                <a:tab pos="4037013" algn="l"/>
              </a:tabLst>
            </a:pPr>
            <a:r>
              <a:rPr lang="ko-KR" altLang="en-US" sz="850" dirty="0">
                <a:ea typeface="맑은 고딕" panose="020B0503020000020004" pitchFamily="50" charset="-127"/>
              </a:rPr>
              <a:t>평가차액 세부내용</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*1) </a:t>
            </a:r>
            <a:r>
              <a:rPr lang="ko-KR" altLang="en-US" sz="850" b="0" dirty="0">
                <a:solidFill>
                  <a:schemeClr val="tx1"/>
                </a:solidFill>
                <a:ea typeface="맑은 고딕" panose="020B0503020000020004" pitchFamily="50" charset="-127"/>
              </a:rPr>
              <a:t>대손충당금 등 세법상 인정되지 않는 평가충당금을 자산에 가산하고</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부채에서 차감함</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*2) </a:t>
            </a:r>
            <a:r>
              <a:rPr lang="ko-KR" altLang="en-US" sz="850" b="0" dirty="0">
                <a:solidFill>
                  <a:schemeClr val="tx1"/>
                </a:solidFill>
                <a:ea typeface="맑은 고딕" panose="020B0503020000020004" pitchFamily="50" charset="-127"/>
              </a:rPr>
              <a:t>관계기업투자주식 평가 명세</a:t>
            </a: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*3) </a:t>
            </a:r>
            <a:r>
              <a:rPr lang="ko-KR" altLang="en-US" sz="850" b="0" dirty="0">
                <a:solidFill>
                  <a:schemeClr val="tx1"/>
                </a:solidFill>
                <a:ea typeface="맑은 고딕" panose="020B0503020000020004" pitchFamily="50" charset="-127"/>
              </a:rPr>
              <a:t>유형자산 및 무형자산은 회사가 관할세무서장에게 신고한 상각방법과 법인세법 시행령 제</a:t>
            </a:r>
            <a:r>
              <a:rPr lang="en-US" altLang="ko-KR" sz="850" b="0" dirty="0">
                <a:solidFill>
                  <a:schemeClr val="tx1"/>
                </a:solidFill>
                <a:ea typeface="맑은 고딕" panose="020B0503020000020004" pitchFamily="50" charset="-127"/>
              </a:rPr>
              <a:t>28</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항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호 규정에 의한 기준내용연수에 따라 계산된 감가상각비를 차감하여 계산함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-260, 2009.09.21., </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-773, 2009.03.05)</a:t>
            </a:r>
          </a:p>
          <a:p>
            <a:pPr marL="85725">
              <a:tabLst>
                <a:tab pos="4037013" algn="l"/>
              </a:tabLst>
            </a:pPr>
            <a:r>
              <a:rPr lang="en-US" altLang="ko-KR" sz="850" b="0" dirty="0">
                <a:solidFill>
                  <a:schemeClr val="tx1"/>
                </a:solidFill>
                <a:ea typeface="맑은 고딕" panose="020B0503020000020004" pitchFamily="50" charset="-127"/>
              </a:rPr>
              <a:t>*4) </a:t>
            </a:r>
            <a:r>
              <a:rPr lang="ko-KR" altLang="en-US" sz="850" b="0" dirty="0">
                <a:solidFill>
                  <a:schemeClr val="tx1"/>
                </a:solidFill>
                <a:ea typeface="맑은 고딕" panose="020B0503020000020004" pitchFamily="50" charset="-127"/>
              </a:rPr>
              <a:t>비상장법인의 순자산가액을 계산할 때 기업회계기준에 따라 계상된 </a:t>
            </a:r>
            <a:r>
              <a:rPr lang="ko-KR" altLang="en-US" sz="850" b="0" dirty="0" err="1">
                <a:solidFill>
                  <a:schemeClr val="tx1"/>
                </a:solidFill>
                <a:ea typeface="맑은 고딕" panose="020B0503020000020004" pitchFamily="50" charset="-127"/>
              </a:rPr>
              <a:t>이연법인세차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대</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는 당해 법인의 자산 및 부채에서 차감함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재산상속</a:t>
            </a:r>
            <a:r>
              <a:rPr lang="en-US" altLang="ko-KR" sz="850" b="0" dirty="0">
                <a:solidFill>
                  <a:schemeClr val="tx1"/>
                </a:solidFill>
                <a:ea typeface="맑은 고딕" panose="020B0503020000020004" pitchFamily="50" charset="-127"/>
              </a:rPr>
              <a:t>46014-1667, 1999.09.13)</a:t>
            </a:r>
          </a:p>
          <a:p>
            <a:pPr marL="85725">
              <a:tabLst>
                <a:tab pos="4037013" algn="l"/>
              </a:tabLst>
            </a:pPr>
            <a:r>
              <a:rPr lang="en-US" altLang="ko-KR" sz="850" b="0" dirty="0">
                <a:solidFill>
                  <a:schemeClr val="tx1"/>
                </a:solidFill>
                <a:ea typeface="맑은 고딕" panose="020B0503020000020004" pitchFamily="50" charset="-127"/>
              </a:rPr>
              <a:t>*5) </a:t>
            </a:r>
            <a:r>
              <a:rPr lang="ko-KR" altLang="en-US" sz="850" b="0" dirty="0">
                <a:solidFill>
                  <a:schemeClr val="tx1"/>
                </a:solidFill>
                <a:ea typeface="맑은 고딕" panose="020B0503020000020004" pitchFamily="50" charset="-127"/>
              </a:rPr>
              <a:t>비상장외국법인의 주식은 </a:t>
            </a:r>
            <a:r>
              <a:rPr lang="ko-KR" altLang="en-US" sz="850" b="0" dirty="0" err="1">
                <a:solidFill>
                  <a:schemeClr val="tx1"/>
                </a:solidFill>
                <a:ea typeface="맑은 고딕" panose="020B0503020000020004" pitchFamily="50" charset="-127"/>
              </a:rPr>
              <a:t>상증법</a:t>
            </a:r>
            <a:r>
              <a:rPr lang="ko-KR" altLang="en-US" sz="850" b="0" dirty="0">
                <a:solidFill>
                  <a:schemeClr val="tx1"/>
                </a:solidFill>
                <a:ea typeface="맑은 고딕" panose="020B0503020000020004" pitchFamily="50" charset="-127"/>
              </a:rPr>
              <a:t> 제</a:t>
            </a:r>
            <a:r>
              <a:rPr lang="en-US" altLang="ko-KR" sz="850" b="0" dirty="0">
                <a:solidFill>
                  <a:schemeClr val="tx1"/>
                </a:solidFill>
                <a:ea typeface="맑은 고딕" panose="020B0503020000020004" pitchFamily="50" charset="-127"/>
              </a:rPr>
              <a:t>63</a:t>
            </a:r>
            <a:r>
              <a:rPr lang="ko-KR" altLang="en-US" sz="850" b="0" dirty="0">
                <a:solidFill>
                  <a:schemeClr val="tx1"/>
                </a:solidFill>
                <a:ea typeface="맑은 고딕" panose="020B0503020000020004" pitchFamily="50" charset="-127"/>
              </a:rPr>
              <a:t>조 및 동법 시행령 제</a:t>
            </a:r>
            <a:r>
              <a:rPr lang="en-US" altLang="ko-KR" sz="850" b="0" dirty="0">
                <a:solidFill>
                  <a:schemeClr val="tx1"/>
                </a:solidFill>
                <a:ea typeface="맑은 고딕" panose="020B0503020000020004" pitchFamily="50" charset="-127"/>
              </a:rPr>
              <a:t>54</a:t>
            </a:r>
            <a:r>
              <a:rPr lang="ko-KR" altLang="en-US" sz="850" b="0" dirty="0">
                <a:solidFill>
                  <a:schemeClr val="tx1"/>
                </a:solidFill>
                <a:ea typeface="맑은 고딕" panose="020B0503020000020004" pitchFamily="50" charset="-127"/>
              </a:rPr>
              <a:t>조 내지 제</a:t>
            </a:r>
            <a:r>
              <a:rPr lang="en-US" altLang="ko-KR" sz="850" b="0" dirty="0">
                <a:solidFill>
                  <a:schemeClr val="tx1"/>
                </a:solidFill>
                <a:ea typeface="맑은 고딕" panose="020B0503020000020004" pitchFamily="50" charset="-127"/>
              </a:rPr>
              <a:t>56</a:t>
            </a:r>
            <a:r>
              <a:rPr lang="ko-KR" altLang="en-US" sz="850" b="0" dirty="0">
                <a:solidFill>
                  <a:schemeClr val="tx1"/>
                </a:solidFill>
                <a:ea typeface="맑은 고딕" panose="020B0503020000020004" pitchFamily="50" charset="-127"/>
              </a:rPr>
              <a:t>조의 규정에 의하여 평가한 후 평가기준일 현재의 외국환거래법에 의한 기준환율에 의하여 환산한 가액으로 평가함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서면</a:t>
            </a:r>
            <a:r>
              <a:rPr lang="en-US" altLang="ko-KR" sz="850" b="0" dirty="0">
                <a:solidFill>
                  <a:schemeClr val="tx1"/>
                </a:solidFill>
                <a:ea typeface="맑은 고딕" panose="020B0503020000020004" pitchFamily="50" charset="-127"/>
              </a:rPr>
              <a:t>4</a:t>
            </a:r>
            <a:r>
              <a:rPr lang="ko-KR" altLang="en-US" sz="850" b="0" dirty="0">
                <a:solidFill>
                  <a:schemeClr val="tx1"/>
                </a:solidFill>
                <a:ea typeface="맑은 고딕" panose="020B0503020000020004" pitchFamily="50" charset="-127"/>
              </a:rPr>
              <a:t>팀</a:t>
            </a:r>
            <a:r>
              <a:rPr lang="en-US" altLang="ko-KR" sz="850" b="0" dirty="0">
                <a:solidFill>
                  <a:schemeClr val="tx1"/>
                </a:solidFill>
                <a:ea typeface="맑은 고딕" panose="020B0503020000020004" pitchFamily="50" charset="-127"/>
              </a:rPr>
              <a:t>-2557, 2007.08.31).</a:t>
            </a:r>
          </a:p>
          <a:p>
            <a:pPr marL="85725">
              <a:lnSpc>
                <a:spcPct val="120000"/>
              </a:lnSpc>
              <a:tabLst>
                <a:tab pos="4037013" algn="l"/>
              </a:tabLst>
            </a:pPr>
            <a:r>
              <a:rPr lang="en-US" altLang="ko-KR" sz="850" b="0" dirty="0">
                <a:solidFill>
                  <a:schemeClr val="tx1"/>
                </a:solidFill>
                <a:ea typeface="맑은 고딕" panose="020B0503020000020004" pitchFamily="50" charset="-127"/>
              </a:rPr>
              <a:t>*6) </a:t>
            </a:r>
            <a:r>
              <a:rPr lang="ko-KR" altLang="en-US" sz="850" b="0" dirty="0">
                <a:solidFill>
                  <a:schemeClr val="tx1"/>
                </a:solidFill>
                <a:ea typeface="맑은 고딕" panose="020B0503020000020004" pitchFamily="50" charset="-127"/>
              </a:rPr>
              <a:t>세무조정계산서 등의 자료를 수취하지 못하여 당기순이익에 따라 </a:t>
            </a:r>
            <a:r>
              <a:rPr lang="ko-KR" altLang="en-US" sz="850" b="0" dirty="0" err="1">
                <a:solidFill>
                  <a:schemeClr val="tx1"/>
                </a:solidFill>
                <a:ea typeface="맑은 고딕" panose="020B0503020000020004" pitchFamily="50" charset="-127"/>
              </a:rPr>
              <a:t>순손익가치</a:t>
            </a:r>
            <a:r>
              <a:rPr lang="ko-KR" altLang="en-US" sz="850" b="0" dirty="0">
                <a:solidFill>
                  <a:schemeClr val="tx1"/>
                </a:solidFill>
                <a:ea typeface="맑은 고딕" panose="020B0503020000020004" pitchFamily="50" charset="-127"/>
              </a:rPr>
              <a:t> 계산함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en-US" altLang="ko-KR" sz="850" b="0" dirty="0">
                <a:solidFill>
                  <a:schemeClr val="tx1"/>
                </a:solidFill>
                <a:ea typeface="맑은 고딕" panose="020B0503020000020004" pitchFamily="50" charset="-127"/>
              </a:rPr>
              <a:t>*7) </a:t>
            </a:r>
            <a:r>
              <a:rPr lang="ko-KR" altLang="en-US" sz="850" b="0" dirty="0">
                <a:solidFill>
                  <a:schemeClr val="tx1"/>
                </a:solidFill>
                <a:ea typeface="맑은 고딕" panose="020B0503020000020004" pitchFamily="50" charset="-127"/>
              </a:rPr>
              <a:t>순자산가치 </a:t>
            </a:r>
            <a:r>
              <a:rPr lang="en-US" altLang="ko-KR" sz="850" b="0" dirty="0">
                <a:solidFill>
                  <a:schemeClr val="tx1"/>
                </a:solidFill>
                <a:ea typeface="맑은 고딕" panose="020B0503020000020004" pitchFamily="50" charset="-127"/>
              </a:rPr>
              <a:t>2, </a:t>
            </a:r>
            <a:r>
              <a:rPr lang="ko-KR" altLang="en-US" sz="850" b="0" dirty="0" err="1">
                <a:solidFill>
                  <a:schemeClr val="tx1"/>
                </a:solidFill>
                <a:ea typeface="맑은 고딕" panose="020B0503020000020004" pitchFamily="50" charset="-127"/>
              </a:rPr>
              <a:t>순손익가치</a:t>
            </a:r>
            <a:r>
              <a:rPr lang="ko-KR" altLang="en-US" sz="850" b="0" dirty="0">
                <a:solidFill>
                  <a:schemeClr val="tx1"/>
                </a:solidFill>
                <a:ea typeface="맑은 고딕" panose="020B0503020000020004" pitchFamily="50" charset="-127"/>
              </a:rPr>
              <a:t> </a:t>
            </a:r>
            <a:r>
              <a:rPr lang="en-US" altLang="ko-KR" sz="850" b="0" dirty="0">
                <a:solidFill>
                  <a:schemeClr val="tx1"/>
                </a:solidFill>
                <a:ea typeface="맑은 고딕" panose="020B0503020000020004" pitchFamily="50" charset="-127"/>
              </a:rPr>
              <a:t>3</a:t>
            </a:r>
            <a:r>
              <a:rPr lang="ko-KR" altLang="en-US" sz="850" b="0" dirty="0">
                <a:solidFill>
                  <a:schemeClr val="tx1"/>
                </a:solidFill>
                <a:ea typeface="맑은 고딕" panose="020B0503020000020004" pitchFamily="50" charset="-127"/>
              </a:rPr>
              <a:t>의 비율로 가중평균</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en-US" altLang="ko-KR" sz="850" b="0" dirty="0">
                <a:solidFill>
                  <a:schemeClr val="tx1"/>
                </a:solidFill>
                <a:ea typeface="맑은 고딕" panose="020B0503020000020004" pitchFamily="50" charset="-127"/>
              </a:rPr>
              <a:t>*8) Step1 </a:t>
            </a:r>
            <a:r>
              <a:rPr lang="ko-KR" altLang="en-US" sz="850" b="0" dirty="0">
                <a:solidFill>
                  <a:schemeClr val="tx1"/>
                </a:solidFill>
                <a:ea typeface="맑은 고딕" panose="020B0503020000020004" pitchFamily="50" charset="-127"/>
              </a:rPr>
              <a:t>에 따른 양도차익 </a:t>
            </a:r>
            <a:r>
              <a:rPr lang="ko-KR" altLang="en-US" sz="850" b="0" dirty="0" err="1">
                <a:solidFill>
                  <a:schemeClr val="tx1"/>
                </a:solidFill>
                <a:ea typeface="맑은 고딕" panose="020B0503020000020004" pitchFamily="50" charset="-127"/>
              </a:rPr>
              <a:t>계산시</a:t>
            </a:r>
            <a:r>
              <a:rPr lang="ko-KR" altLang="en-US" sz="850" b="0" dirty="0">
                <a:solidFill>
                  <a:schemeClr val="tx1"/>
                </a:solidFill>
                <a:ea typeface="맑은 고딕" panose="020B0503020000020004" pitchFamily="50" charset="-127"/>
              </a:rPr>
              <a:t> 평가대상법인 발행주식 보유자</a:t>
            </a:r>
            <a:r>
              <a:rPr lang="en-US" altLang="ko-KR" sz="850" b="0" dirty="0">
                <a:solidFill>
                  <a:schemeClr val="tx1"/>
                </a:solidFill>
                <a:ea typeface="맑은 고딕" panose="020B0503020000020004" pitchFamily="50" charset="-127"/>
              </a:rPr>
              <a:t>(D</a:t>
            </a:r>
            <a:r>
              <a:rPr lang="ko-KR" altLang="en-US" sz="850" b="0" dirty="0">
                <a:solidFill>
                  <a:schemeClr val="tx1"/>
                </a:solidFill>
                <a:ea typeface="맑은 고딕" panose="020B0503020000020004" pitchFamily="50" charset="-127"/>
              </a:rPr>
              <a:t>사</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를 기준으로 최대주주이므로 할증평가됨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endParaRPr lang="en-US" altLang="ko-KR" sz="850" b="0" dirty="0">
              <a:solidFill>
                <a:schemeClr val="tx1"/>
              </a:solidFill>
              <a:ea typeface="맑은 고딕" panose="020B0503020000020004" pitchFamily="50" charset="-127"/>
            </a:endParaRPr>
          </a:p>
          <a:p>
            <a:pPr marL="85725">
              <a:lnSpc>
                <a:spcPct val="120000"/>
              </a:lnSpc>
              <a:tabLst>
                <a:tab pos="4037013" algn="l"/>
              </a:tabLst>
            </a:pPr>
            <a:endParaRPr lang="en-US" altLang="ko-KR" sz="850" b="0" dirty="0">
              <a:solidFill>
                <a:schemeClr val="tx1"/>
              </a:solidFill>
              <a:ea typeface="맑은 고딕" panose="020B0503020000020004" pitchFamily="50" charset="-127"/>
            </a:endParaRPr>
          </a:p>
        </p:txBody>
      </p:sp>
      <p:sp>
        <p:nvSpPr>
          <p:cNvPr id="9" name="Text Box 51">
            <a:extLst>
              <a:ext uri="{FF2B5EF4-FFF2-40B4-BE49-F238E27FC236}">
                <a16:creationId xmlns:a16="http://schemas.microsoft.com/office/drawing/2014/main" id="{C3F53E1E-10A8-4685-8C59-E835418BD416}"/>
              </a:ext>
            </a:extLst>
          </p:cNvPr>
          <p:cNvSpPr txBox="1">
            <a:spLocks noChangeArrowheads="1"/>
          </p:cNvSpPr>
          <p:nvPr/>
        </p:nvSpPr>
        <p:spPr bwMode="auto">
          <a:xfrm>
            <a:off x="488950" y="6001628"/>
            <a:ext cx="3304760" cy="115017"/>
          </a:xfrm>
          <a:prstGeom prst="rect">
            <a:avLst/>
          </a:prstGeom>
          <a:noFill/>
          <a:ln w="6350">
            <a:noFill/>
            <a:miter lim="800000"/>
            <a:headEnd/>
            <a:tailEnd/>
          </a:ln>
        </p:spPr>
        <p:txBody>
          <a:bodyPr wrap="square" lIns="7200" tIns="7200" rIns="7200" bIns="7200" anchor="ctr" anchorCtr="0">
            <a:spAutoFit/>
          </a:bodyPr>
          <a:lstStyle/>
          <a:p>
            <a:pPr marL="476250" marR="0" lvl="0" indent="-476250" algn="l" defTabSz="762000" rtl="0" eaLnBrk="1" fontAlgn="auto" latinLnBrk="0" hangingPunct="1">
              <a:lnSpc>
                <a:spcPct val="120000"/>
              </a:lnSpc>
              <a:spcBef>
                <a:spcPts val="0"/>
              </a:spcBef>
              <a:spcAft>
                <a:spcPts val="0"/>
              </a:spcAft>
              <a:buClrTx/>
              <a:buSzTx/>
              <a:buFontTx/>
              <a:buNone/>
              <a:tabLst>
                <a:tab pos="676275" algn="l"/>
              </a:tabLst>
              <a:defRPr/>
            </a:pPr>
            <a:r>
              <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Source: </a:t>
            </a:r>
            <a:r>
              <a:rPr kumimoji="0" lang="ko-KR" altLang="en-US"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회사제공자료</a:t>
            </a:r>
            <a:endPar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endParaRPr>
          </a:p>
        </p:txBody>
      </p:sp>
      <p:sp>
        <p:nvSpPr>
          <p:cNvPr id="7" name="Title 1">
            <a:extLst>
              <a:ext uri="{FF2B5EF4-FFF2-40B4-BE49-F238E27FC236}">
                <a16:creationId xmlns:a16="http://schemas.microsoft.com/office/drawing/2014/main" id="{324CC416-7F18-4DA1-9FA6-17EEB90A51C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8" name="제목 3">
            <a:extLst>
              <a:ext uri="{FF2B5EF4-FFF2-40B4-BE49-F238E27FC236}">
                <a16:creationId xmlns:a16="http://schemas.microsoft.com/office/drawing/2014/main" id="{574ADF15-235A-4003-B3A3-17935363D9FD}"/>
              </a:ext>
            </a:extLst>
          </p:cNvPr>
          <p:cNvSpPr>
            <a:spLocks noGrp="1"/>
          </p:cNvSpPr>
          <p:nvPr>
            <p:ph type="title"/>
          </p:nvPr>
        </p:nvSpPr>
        <p:spPr>
          <a:xfrm>
            <a:off x="488950" y="444975"/>
            <a:ext cx="8918244" cy="469453"/>
          </a:xfrm>
        </p:spPr>
        <p:txBody>
          <a:bodyPr/>
          <a:lstStyle/>
          <a:p>
            <a:pPr>
              <a:lnSpc>
                <a:spcPct val="80000"/>
              </a:lnSpc>
            </a:pPr>
            <a:r>
              <a:rPr lang="en-US" altLang="ko-KR" sz="2400" dirty="0">
                <a:solidFill>
                  <a:srgbClr val="00338D"/>
                </a:solidFill>
                <a:latin typeface="KPMG Extralight"/>
              </a:rPr>
              <a:t>2. </a:t>
            </a:r>
            <a:r>
              <a:rPr lang="en-US" altLang="ko-KR" sz="2400" dirty="0">
                <a:solidFill>
                  <a:srgbClr val="00338D"/>
                </a:solidFill>
              </a:rPr>
              <a:t>Assessment of shares of stock &amp; net assets – Step 1 </a:t>
            </a:r>
            <a:r>
              <a:rPr lang="en-US" altLang="ko-KR" sz="2400" b="1" dirty="0">
                <a:solidFill>
                  <a:srgbClr val="00338D"/>
                </a:solidFill>
              </a:rPr>
              <a:t>:</a:t>
            </a:r>
            <a:r>
              <a:rPr lang="en-US" altLang="ko-KR" sz="2400" dirty="0">
                <a:solidFill>
                  <a:srgbClr val="00338D"/>
                </a:solidFill>
              </a:rPr>
              <a:t>  </a:t>
            </a:r>
            <a:r>
              <a:rPr lang="en-US" altLang="ko-KR" sz="2400" dirty="0">
                <a:solidFill>
                  <a:srgbClr val="00338D"/>
                </a:solidFill>
                <a:latin typeface="KPMG Extralight"/>
              </a:rPr>
              <a:t>DIVAC</a:t>
            </a:r>
            <a:br>
              <a:rPr lang="en-US" altLang="ko-KR" sz="2400" dirty="0">
                <a:solidFill>
                  <a:srgbClr val="00338D"/>
                </a:solidFill>
                <a:latin typeface="KPMG Extralight"/>
              </a:rPr>
            </a:br>
            <a:endParaRPr lang="en-US" altLang="ko-KR" sz="2400" dirty="0">
              <a:solidFill>
                <a:srgbClr val="00338D"/>
              </a:solidFill>
              <a:latin typeface="KPMG Extralight"/>
            </a:endParaRPr>
          </a:p>
        </p:txBody>
      </p:sp>
      <p:pic>
        <p:nvPicPr>
          <p:cNvPr id="16" name="그림 15">
            <a:extLst>
              <a:ext uri="{FF2B5EF4-FFF2-40B4-BE49-F238E27FC236}">
                <a16:creationId xmlns:a16="http://schemas.microsoft.com/office/drawing/2014/main" id="{E97C74F0-E68C-437E-BD85-4A126031A03C}"/>
              </a:ext>
            </a:extLst>
          </p:cNvPr>
          <p:cNvPicPr>
            <a:picLocks noChangeAspect="1"/>
          </p:cNvPicPr>
          <p:nvPr/>
        </p:nvPicPr>
        <p:blipFill>
          <a:blip r:embed="rId4"/>
          <a:stretch>
            <a:fillRect/>
          </a:stretch>
        </p:blipFill>
        <p:spPr>
          <a:xfrm>
            <a:off x="4851458" y="2451357"/>
            <a:ext cx="4241913" cy="758567"/>
          </a:xfrm>
          <a:prstGeom prst="rect">
            <a:avLst/>
          </a:prstGeom>
        </p:spPr>
      </p:pic>
    </p:spTree>
    <p:extLst>
      <p:ext uri="{BB962C8B-B14F-4D97-AF65-F5344CB8AC3E}">
        <p14:creationId xmlns:p14="http://schemas.microsoft.com/office/powerpoint/2010/main" val="3880820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그림 10">
            <a:extLst>
              <a:ext uri="{FF2B5EF4-FFF2-40B4-BE49-F238E27FC236}">
                <a16:creationId xmlns:a16="http://schemas.microsoft.com/office/drawing/2014/main" id="{47669B5F-25E3-4047-A6E9-34654EB707E4}"/>
              </a:ext>
            </a:extLst>
          </p:cNvPr>
          <p:cNvPicPr>
            <a:picLocks noChangeAspect="1"/>
          </p:cNvPicPr>
          <p:nvPr/>
        </p:nvPicPr>
        <p:blipFill>
          <a:blip r:embed="rId3"/>
          <a:stretch>
            <a:fillRect/>
          </a:stretch>
        </p:blipFill>
        <p:spPr>
          <a:xfrm>
            <a:off x="491601" y="856371"/>
            <a:ext cx="3986555" cy="4969091"/>
          </a:xfrm>
          <a:prstGeom prst="rect">
            <a:avLst/>
          </a:prstGeom>
        </p:spPr>
      </p:pic>
      <p:sp>
        <p:nvSpPr>
          <p:cNvPr id="6" name="텍스트 개체 틀 1"/>
          <p:cNvSpPr>
            <a:spLocks noGrp="1"/>
          </p:cNvSpPr>
          <p:nvPr>
            <p:ph type="body" sz="quarter" idx="14"/>
          </p:nvPr>
        </p:nvSpPr>
        <p:spPr>
          <a:xfrm>
            <a:off x="4625049" y="856372"/>
            <a:ext cx="4635252" cy="4972398"/>
          </a:xfrm>
          <a:solidFill>
            <a:schemeClr val="bg2">
              <a:alpha val="40000"/>
            </a:schemeClr>
          </a:solidFill>
        </p:spPr>
        <p:txBody>
          <a:bodyPr lIns="36000" tIns="36000" rIns="36000" bIns="36000"/>
          <a:lstStyle/>
          <a:p>
            <a:pPr marL="85725">
              <a:lnSpc>
                <a:spcPct val="120000"/>
              </a:lnSpc>
            </a:pPr>
            <a:r>
              <a:rPr lang="ko-KR" altLang="en-US" sz="850" dirty="0">
                <a:ea typeface="맑은 고딕" panose="020B0503020000020004" pitchFamily="50" charset="-127"/>
              </a:rPr>
              <a:t>평가 결과 요약</a:t>
            </a:r>
            <a:endParaRPr lang="en-US" altLang="ko-KR" sz="850" dirty="0">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순자산가치의 </a:t>
            </a:r>
            <a:r>
              <a:rPr lang="en-US" altLang="ko-KR" sz="850" b="0" dirty="0">
                <a:solidFill>
                  <a:schemeClr val="tx1"/>
                </a:solidFill>
                <a:ea typeface="맑은 고딕" panose="020B0503020000020004" pitchFamily="50" charset="-127"/>
              </a:rPr>
              <a:t>80%</a:t>
            </a:r>
            <a:r>
              <a:rPr lang="ko-KR" altLang="en-US" sz="850" b="0" dirty="0">
                <a:solidFill>
                  <a:schemeClr val="tx1"/>
                </a:solidFill>
                <a:ea typeface="맑은 고딕" panose="020B0503020000020004" pitchFamily="50" charset="-127"/>
              </a:rPr>
              <a:t>로 평가됨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err="1">
                <a:solidFill>
                  <a:schemeClr val="tx1"/>
                </a:solidFill>
                <a:ea typeface="맑은 고딕" panose="020B0503020000020004" pitchFamily="50" charset="-127"/>
              </a:rPr>
              <a:t>순손익가치는</a:t>
            </a:r>
            <a:r>
              <a:rPr lang="ko-KR" altLang="en-US" sz="850" b="0" dirty="0">
                <a:solidFill>
                  <a:schemeClr val="tx1"/>
                </a:solidFill>
                <a:ea typeface="맑은 고딕" panose="020B0503020000020004" pitchFamily="50" charset="-127"/>
              </a:rPr>
              <a:t> 별도 평가자료를 수취하지 못하여 당기순이익을 기준으로 계산함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외국법인으로 중소기업에 해당하지 않음</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ko-KR" altLang="en-US" sz="850" dirty="0">
                <a:ea typeface="맑은 고딕" panose="020B0503020000020004" pitchFamily="50" charset="-127"/>
              </a:rPr>
              <a:t>평가차액 세부내용</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*1) </a:t>
            </a:r>
            <a:r>
              <a:rPr lang="ko-KR" altLang="en-US" sz="850" b="0" dirty="0">
                <a:solidFill>
                  <a:schemeClr val="tx1"/>
                </a:solidFill>
                <a:ea typeface="맑은 고딕" panose="020B0503020000020004" pitchFamily="50" charset="-127"/>
              </a:rPr>
              <a:t>대손충당금 등 세법상 인정되지 않는 평가충당금을 자산에 가산하고</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부채에서 차감함</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*2) </a:t>
            </a:r>
            <a:r>
              <a:rPr lang="ko-KR" altLang="en-US" sz="850" b="0" dirty="0">
                <a:solidFill>
                  <a:schemeClr val="tx1"/>
                </a:solidFill>
                <a:ea typeface="맑은 고딕" panose="020B0503020000020004" pitchFamily="50" charset="-127"/>
              </a:rPr>
              <a:t>유형자산 및 무형자산은 회사가 관할세무서장에게 신고한 상각방법과 법인세법 시행령 제</a:t>
            </a:r>
            <a:r>
              <a:rPr lang="en-US" altLang="ko-KR" sz="850" b="0" dirty="0">
                <a:solidFill>
                  <a:schemeClr val="tx1"/>
                </a:solidFill>
                <a:ea typeface="맑은 고딕" panose="020B0503020000020004" pitchFamily="50" charset="-127"/>
              </a:rPr>
              <a:t>28</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항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호 규정에 의한 기준내용연수에 따라 계산된 감가상각비를 차감하여 계산함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-260, 2009.09.21., </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-773, 2009.03.05)</a:t>
            </a:r>
          </a:p>
          <a:p>
            <a:pPr marL="85725">
              <a:tabLst>
                <a:tab pos="4037013" algn="l"/>
              </a:tabLst>
            </a:pPr>
            <a:r>
              <a:rPr lang="en-US" altLang="ko-KR" sz="850" b="0" dirty="0">
                <a:solidFill>
                  <a:schemeClr val="tx1"/>
                </a:solidFill>
                <a:ea typeface="맑은 고딕" panose="020B0503020000020004" pitchFamily="50" charset="-127"/>
              </a:rPr>
              <a:t>*3) </a:t>
            </a:r>
            <a:r>
              <a:rPr lang="ko-KR" altLang="en-US" sz="850" b="0" dirty="0">
                <a:solidFill>
                  <a:schemeClr val="tx1"/>
                </a:solidFill>
                <a:ea typeface="맑은 고딕" panose="020B0503020000020004" pitchFamily="50" charset="-127"/>
              </a:rPr>
              <a:t>비상장외국법인의 주식은 </a:t>
            </a:r>
            <a:r>
              <a:rPr lang="ko-KR" altLang="en-US" sz="850" b="0" dirty="0" err="1">
                <a:solidFill>
                  <a:schemeClr val="tx1"/>
                </a:solidFill>
                <a:ea typeface="맑은 고딕" panose="020B0503020000020004" pitchFamily="50" charset="-127"/>
              </a:rPr>
              <a:t>상증법</a:t>
            </a:r>
            <a:r>
              <a:rPr lang="ko-KR" altLang="en-US" sz="850" b="0" dirty="0">
                <a:solidFill>
                  <a:schemeClr val="tx1"/>
                </a:solidFill>
                <a:ea typeface="맑은 고딕" panose="020B0503020000020004" pitchFamily="50" charset="-127"/>
              </a:rPr>
              <a:t> 제</a:t>
            </a:r>
            <a:r>
              <a:rPr lang="en-US" altLang="ko-KR" sz="850" b="0" dirty="0">
                <a:solidFill>
                  <a:schemeClr val="tx1"/>
                </a:solidFill>
                <a:ea typeface="맑은 고딕" panose="020B0503020000020004" pitchFamily="50" charset="-127"/>
              </a:rPr>
              <a:t>63</a:t>
            </a:r>
            <a:r>
              <a:rPr lang="ko-KR" altLang="en-US" sz="850" b="0" dirty="0">
                <a:solidFill>
                  <a:schemeClr val="tx1"/>
                </a:solidFill>
                <a:ea typeface="맑은 고딕" panose="020B0503020000020004" pitchFamily="50" charset="-127"/>
              </a:rPr>
              <a:t>조 및 동법 시행령 제</a:t>
            </a:r>
            <a:r>
              <a:rPr lang="en-US" altLang="ko-KR" sz="850" b="0" dirty="0">
                <a:solidFill>
                  <a:schemeClr val="tx1"/>
                </a:solidFill>
                <a:ea typeface="맑은 고딕" panose="020B0503020000020004" pitchFamily="50" charset="-127"/>
              </a:rPr>
              <a:t>54</a:t>
            </a:r>
            <a:r>
              <a:rPr lang="ko-KR" altLang="en-US" sz="850" b="0" dirty="0">
                <a:solidFill>
                  <a:schemeClr val="tx1"/>
                </a:solidFill>
                <a:ea typeface="맑은 고딕" panose="020B0503020000020004" pitchFamily="50" charset="-127"/>
              </a:rPr>
              <a:t>조 내지 제</a:t>
            </a:r>
            <a:r>
              <a:rPr lang="en-US" altLang="ko-KR" sz="850" b="0" dirty="0">
                <a:solidFill>
                  <a:schemeClr val="tx1"/>
                </a:solidFill>
                <a:ea typeface="맑은 고딕" panose="020B0503020000020004" pitchFamily="50" charset="-127"/>
              </a:rPr>
              <a:t>56</a:t>
            </a:r>
            <a:r>
              <a:rPr lang="ko-KR" altLang="en-US" sz="850" b="0" dirty="0">
                <a:solidFill>
                  <a:schemeClr val="tx1"/>
                </a:solidFill>
                <a:ea typeface="맑은 고딕" panose="020B0503020000020004" pitchFamily="50" charset="-127"/>
              </a:rPr>
              <a:t>조의 규정에 의하여 평가한 후 평가기준일 현재의 외국환거래법에 의한 기준환율에 의하여 환산한 가액으로 평가함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서면</a:t>
            </a:r>
            <a:r>
              <a:rPr lang="en-US" altLang="ko-KR" sz="850" b="0" dirty="0">
                <a:solidFill>
                  <a:schemeClr val="tx1"/>
                </a:solidFill>
                <a:ea typeface="맑은 고딕" panose="020B0503020000020004" pitchFamily="50" charset="-127"/>
              </a:rPr>
              <a:t>4</a:t>
            </a:r>
            <a:r>
              <a:rPr lang="ko-KR" altLang="en-US" sz="850" b="0" dirty="0">
                <a:solidFill>
                  <a:schemeClr val="tx1"/>
                </a:solidFill>
                <a:ea typeface="맑은 고딕" panose="020B0503020000020004" pitchFamily="50" charset="-127"/>
              </a:rPr>
              <a:t>팀</a:t>
            </a:r>
            <a:r>
              <a:rPr lang="en-US" altLang="ko-KR" sz="850" b="0" dirty="0">
                <a:solidFill>
                  <a:schemeClr val="tx1"/>
                </a:solidFill>
                <a:ea typeface="맑은 고딕" panose="020B0503020000020004" pitchFamily="50" charset="-127"/>
              </a:rPr>
              <a:t>-2557, 2007.08.31).</a:t>
            </a:r>
          </a:p>
          <a:p>
            <a:pPr marL="85725">
              <a:lnSpc>
                <a:spcPct val="120000"/>
              </a:lnSpc>
              <a:tabLst>
                <a:tab pos="4037013" algn="l"/>
              </a:tabLst>
            </a:pPr>
            <a:r>
              <a:rPr lang="en-US" altLang="ko-KR" sz="850" b="0" dirty="0">
                <a:solidFill>
                  <a:schemeClr val="tx1"/>
                </a:solidFill>
                <a:ea typeface="맑은 고딕" panose="020B0503020000020004" pitchFamily="50" charset="-127"/>
              </a:rPr>
              <a:t>*4) </a:t>
            </a:r>
            <a:r>
              <a:rPr lang="ko-KR" altLang="en-US" sz="850" b="0" dirty="0">
                <a:solidFill>
                  <a:schemeClr val="tx1"/>
                </a:solidFill>
                <a:ea typeface="맑은 고딕" panose="020B0503020000020004" pitchFamily="50" charset="-127"/>
              </a:rPr>
              <a:t>세무조정계산서 등의 자료를 수취하지 못하여 당기순이익에 따라 </a:t>
            </a:r>
            <a:r>
              <a:rPr lang="ko-KR" altLang="en-US" sz="850" b="0" dirty="0" err="1">
                <a:solidFill>
                  <a:schemeClr val="tx1"/>
                </a:solidFill>
                <a:ea typeface="맑은 고딕" panose="020B0503020000020004" pitchFamily="50" charset="-127"/>
              </a:rPr>
              <a:t>순손익가치</a:t>
            </a:r>
            <a:r>
              <a:rPr lang="ko-KR" altLang="en-US" sz="850" b="0" dirty="0">
                <a:solidFill>
                  <a:schemeClr val="tx1"/>
                </a:solidFill>
                <a:ea typeface="맑은 고딕" panose="020B0503020000020004" pitchFamily="50" charset="-127"/>
              </a:rPr>
              <a:t> 계산함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en-US" altLang="ko-KR" sz="850" b="0" dirty="0">
                <a:solidFill>
                  <a:schemeClr val="tx1"/>
                </a:solidFill>
                <a:ea typeface="맑은 고딕" panose="020B0503020000020004" pitchFamily="50" charset="-127"/>
              </a:rPr>
              <a:t>*5) </a:t>
            </a:r>
            <a:r>
              <a:rPr lang="ko-KR" altLang="en-US" sz="850" b="0" dirty="0">
                <a:solidFill>
                  <a:schemeClr val="tx1"/>
                </a:solidFill>
                <a:ea typeface="맑은 고딕" panose="020B0503020000020004" pitchFamily="50" charset="-127"/>
              </a:rPr>
              <a:t>순자산가치 </a:t>
            </a:r>
            <a:r>
              <a:rPr lang="en-US" altLang="ko-KR" sz="850" b="0" dirty="0">
                <a:solidFill>
                  <a:schemeClr val="tx1"/>
                </a:solidFill>
                <a:ea typeface="맑은 고딕" panose="020B0503020000020004" pitchFamily="50" charset="-127"/>
              </a:rPr>
              <a:t>80%</a:t>
            </a:r>
            <a:r>
              <a:rPr lang="ko-KR" altLang="en-US" sz="850" b="0" dirty="0">
                <a:solidFill>
                  <a:schemeClr val="tx1"/>
                </a:solidFill>
                <a:ea typeface="맑은 고딕" panose="020B0503020000020004" pitchFamily="50" charset="-127"/>
              </a:rPr>
              <a:t>로</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평가됨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en-US" altLang="ko-KR" sz="850" b="0" dirty="0">
                <a:solidFill>
                  <a:schemeClr val="tx1"/>
                </a:solidFill>
                <a:ea typeface="맑은 고딕" panose="020B0503020000020004" pitchFamily="50" charset="-127"/>
              </a:rPr>
              <a:t>*6) Step1 </a:t>
            </a:r>
            <a:r>
              <a:rPr lang="ko-KR" altLang="en-US" sz="850" b="0" dirty="0">
                <a:solidFill>
                  <a:schemeClr val="tx1"/>
                </a:solidFill>
                <a:ea typeface="맑은 고딕" panose="020B0503020000020004" pitchFamily="50" charset="-127"/>
              </a:rPr>
              <a:t>에 따른 양도차익 </a:t>
            </a:r>
            <a:r>
              <a:rPr lang="ko-KR" altLang="en-US" sz="850" b="0" dirty="0" err="1">
                <a:solidFill>
                  <a:schemeClr val="tx1"/>
                </a:solidFill>
                <a:ea typeface="맑은 고딕" panose="020B0503020000020004" pitchFamily="50" charset="-127"/>
              </a:rPr>
              <a:t>계산시</a:t>
            </a:r>
            <a:r>
              <a:rPr lang="ko-KR" altLang="en-US" sz="850" b="0" dirty="0">
                <a:solidFill>
                  <a:schemeClr val="tx1"/>
                </a:solidFill>
                <a:ea typeface="맑은 고딕" panose="020B0503020000020004" pitchFamily="50" charset="-127"/>
              </a:rPr>
              <a:t> 평가대상법인 발행주식 보유자</a:t>
            </a:r>
            <a:r>
              <a:rPr lang="en-US" altLang="ko-KR" sz="850" b="0" dirty="0">
                <a:solidFill>
                  <a:schemeClr val="tx1"/>
                </a:solidFill>
                <a:ea typeface="맑은 고딕" panose="020B0503020000020004" pitchFamily="50" charset="-127"/>
              </a:rPr>
              <a:t>(D</a:t>
            </a:r>
            <a:r>
              <a:rPr lang="ko-KR" altLang="en-US" sz="850" b="0" dirty="0">
                <a:solidFill>
                  <a:schemeClr val="tx1"/>
                </a:solidFill>
                <a:ea typeface="맑은 고딕" panose="020B0503020000020004" pitchFamily="50" charset="-127"/>
              </a:rPr>
              <a:t>사</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를 기준으로 최대주주이므로 할증평가됨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endParaRPr lang="en-US" altLang="ko-KR" sz="850" b="0" dirty="0">
              <a:solidFill>
                <a:schemeClr val="tx1"/>
              </a:solidFill>
              <a:ea typeface="맑은 고딕" panose="020B0503020000020004" pitchFamily="50" charset="-127"/>
            </a:endParaRPr>
          </a:p>
        </p:txBody>
      </p:sp>
      <p:sp>
        <p:nvSpPr>
          <p:cNvPr id="9" name="Text Box 51">
            <a:extLst>
              <a:ext uri="{FF2B5EF4-FFF2-40B4-BE49-F238E27FC236}">
                <a16:creationId xmlns:a16="http://schemas.microsoft.com/office/drawing/2014/main" id="{C3F53E1E-10A8-4685-8C59-E835418BD416}"/>
              </a:ext>
            </a:extLst>
          </p:cNvPr>
          <p:cNvSpPr txBox="1">
            <a:spLocks noChangeArrowheads="1"/>
          </p:cNvSpPr>
          <p:nvPr/>
        </p:nvSpPr>
        <p:spPr bwMode="auto">
          <a:xfrm>
            <a:off x="488950" y="5861906"/>
            <a:ext cx="3304760" cy="115017"/>
          </a:xfrm>
          <a:prstGeom prst="rect">
            <a:avLst/>
          </a:prstGeom>
          <a:noFill/>
          <a:ln w="6350">
            <a:noFill/>
            <a:miter lim="800000"/>
            <a:headEnd/>
            <a:tailEnd/>
          </a:ln>
        </p:spPr>
        <p:txBody>
          <a:bodyPr wrap="square" lIns="7200" tIns="7200" rIns="7200" bIns="7200" anchor="ctr" anchorCtr="0">
            <a:spAutoFit/>
          </a:bodyPr>
          <a:lstStyle/>
          <a:p>
            <a:pPr marL="476250" marR="0" lvl="0" indent="-476250" algn="l" defTabSz="762000" rtl="0" eaLnBrk="1" fontAlgn="auto" latinLnBrk="0" hangingPunct="1">
              <a:lnSpc>
                <a:spcPct val="120000"/>
              </a:lnSpc>
              <a:spcBef>
                <a:spcPts val="0"/>
              </a:spcBef>
              <a:spcAft>
                <a:spcPts val="0"/>
              </a:spcAft>
              <a:buClrTx/>
              <a:buSzTx/>
              <a:buFontTx/>
              <a:buNone/>
              <a:tabLst>
                <a:tab pos="676275" algn="l"/>
              </a:tabLst>
              <a:defRPr/>
            </a:pPr>
            <a:r>
              <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Source: </a:t>
            </a:r>
            <a:r>
              <a:rPr kumimoji="0" lang="ko-KR" altLang="en-US"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회사제공자료</a:t>
            </a:r>
            <a:endPar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endParaRPr>
          </a:p>
        </p:txBody>
      </p:sp>
      <p:sp>
        <p:nvSpPr>
          <p:cNvPr id="7" name="Title 1">
            <a:extLst>
              <a:ext uri="{FF2B5EF4-FFF2-40B4-BE49-F238E27FC236}">
                <a16:creationId xmlns:a16="http://schemas.microsoft.com/office/drawing/2014/main" id="{324CC416-7F18-4DA1-9FA6-17EEB90A51C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8" name="제목 3">
            <a:extLst>
              <a:ext uri="{FF2B5EF4-FFF2-40B4-BE49-F238E27FC236}">
                <a16:creationId xmlns:a16="http://schemas.microsoft.com/office/drawing/2014/main" id="{574ADF15-235A-4003-B3A3-17935363D9FD}"/>
              </a:ext>
            </a:extLst>
          </p:cNvPr>
          <p:cNvSpPr>
            <a:spLocks noGrp="1"/>
          </p:cNvSpPr>
          <p:nvPr>
            <p:ph type="title"/>
          </p:nvPr>
        </p:nvSpPr>
        <p:spPr>
          <a:xfrm>
            <a:off x="488950" y="444975"/>
            <a:ext cx="8918244" cy="469453"/>
          </a:xfrm>
        </p:spPr>
        <p:txBody>
          <a:bodyPr/>
          <a:lstStyle/>
          <a:p>
            <a:pPr>
              <a:lnSpc>
                <a:spcPct val="80000"/>
              </a:lnSpc>
            </a:pPr>
            <a:r>
              <a:rPr lang="en-US" altLang="ko-KR" sz="2400" dirty="0">
                <a:solidFill>
                  <a:srgbClr val="00338D"/>
                </a:solidFill>
                <a:latin typeface="KPMG Extralight"/>
              </a:rPr>
              <a:t>2. </a:t>
            </a:r>
            <a:r>
              <a:rPr lang="en-US" altLang="ko-KR" sz="2400" dirty="0">
                <a:solidFill>
                  <a:srgbClr val="00338D"/>
                </a:solidFill>
              </a:rPr>
              <a:t>Assessment of shares of stock &amp; net assets – Step 1 </a:t>
            </a:r>
            <a:r>
              <a:rPr lang="en-US" altLang="ko-KR" sz="2400" b="1" dirty="0">
                <a:solidFill>
                  <a:srgbClr val="00338D"/>
                </a:solidFill>
              </a:rPr>
              <a:t>:</a:t>
            </a:r>
            <a:r>
              <a:rPr lang="en-US" altLang="ko-KR" sz="2400" dirty="0">
                <a:solidFill>
                  <a:srgbClr val="00338D"/>
                </a:solidFill>
              </a:rPr>
              <a:t>  </a:t>
            </a:r>
            <a:r>
              <a:rPr lang="en-US" altLang="ko-KR" sz="2400" dirty="0">
                <a:solidFill>
                  <a:srgbClr val="00338D"/>
                </a:solidFill>
                <a:latin typeface="KPMG Extralight"/>
              </a:rPr>
              <a:t>DIVEU</a:t>
            </a:r>
            <a:br>
              <a:rPr lang="en-US" altLang="ko-KR" sz="2000" dirty="0">
                <a:solidFill>
                  <a:srgbClr val="00338D"/>
                </a:solidFill>
                <a:latin typeface="KPMG Extralight"/>
              </a:rPr>
            </a:br>
            <a:endParaRPr lang="en-US" altLang="ko-KR" sz="2000" dirty="0">
              <a:solidFill>
                <a:srgbClr val="00338D"/>
              </a:solidFill>
              <a:latin typeface="KPMG Extralight"/>
            </a:endParaRPr>
          </a:p>
        </p:txBody>
      </p:sp>
    </p:spTree>
    <p:extLst>
      <p:ext uri="{BB962C8B-B14F-4D97-AF65-F5344CB8AC3E}">
        <p14:creationId xmlns:p14="http://schemas.microsoft.com/office/powerpoint/2010/main" val="23520755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그림 18">
            <a:extLst>
              <a:ext uri="{FF2B5EF4-FFF2-40B4-BE49-F238E27FC236}">
                <a16:creationId xmlns:a16="http://schemas.microsoft.com/office/drawing/2014/main" id="{E78F8C4E-AB03-4A6A-B2A2-FEBD37C33D2A}"/>
              </a:ext>
            </a:extLst>
          </p:cNvPr>
          <p:cNvPicPr>
            <a:picLocks noChangeAspect="1"/>
          </p:cNvPicPr>
          <p:nvPr/>
        </p:nvPicPr>
        <p:blipFill>
          <a:blip r:embed="rId3"/>
          <a:stretch>
            <a:fillRect/>
          </a:stretch>
        </p:blipFill>
        <p:spPr>
          <a:xfrm>
            <a:off x="488948" y="856371"/>
            <a:ext cx="3969171" cy="5430098"/>
          </a:xfrm>
          <a:prstGeom prst="rect">
            <a:avLst/>
          </a:prstGeom>
        </p:spPr>
      </p:pic>
      <p:sp>
        <p:nvSpPr>
          <p:cNvPr id="6" name="텍스트 개체 틀 1"/>
          <p:cNvSpPr>
            <a:spLocks noGrp="1"/>
          </p:cNvSpPr>
          <p:nvPr>
            <p:ph type="body" sz="quarter" idx="14"/>
          </p:nvPr>
        </p:nvSpPr>
        <p:spPr>
          <a:xfrm>
            <a:off x="4625049" y="856371"/>
            <a:ext cx="4635252" cy="5430098"/>
          </a:xfrm>
          <a:solidFill>
            <a:schemeClr val="bg2">
              <a:alpha val="40000"/>
            </a:schemeClr>
          </a:solidFill>
        </p:spPr>
        <p:txBody>
          <a:bodyPr lIns="36000" tIns="36000" rIns="36000" bIns="36000"/>
          <a:lstStyle/>
          <a:p>
            <a:pPr marL="85725">
              <a:lnSpc>
                <a:spcPct val="120000"/>
              </a:lnSpc>
            </a:pPr>
            <a:r>
              <a:rPr lang="ko-KR" altLang="en-US" sz="850" dirty="0">
                <a:ea typeface="맑은 고딕" panose="020B0503020000020004" pitchFamily="50" charset="-127"/>
              </a:rPr>
              <a:t>평가 결과</a:t>
            </a:r>
            <a:r>
              <a:rPr lang="en-US" altLang="ko-KR" sz="850" dirty="0">
                <a:ea typeface="맑은 고딕" panose="020B0503020000020004" pitchFamily="50" charset="-127"/>
              </a:rPr>
              <a:t> </a:t>
            </a:r>
            <a:r>
              <a:rPr lang="ko-KR" altLang="en-US" sz="850" dirty="0">
                <a:ea typeface="맑은 고딕" panose="020B0503020000020004" pitchFamily="50" charset="-127"/>
              </a:rPr>
              <a:t>요약</a:t>
            </a:r>
            <a:endParaRPr lang="en-US" altLang="ko-KR" sz="850" dirty="0">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순자산가치와 </a:t>
            </a:r>
            <a:r>
              <a:rPr lang="ko-KR" altLang="en-US" sz="850" b="0" dirty="0" err="1">
                <a:solidFill>
                  <a:schemeClr val="tx1"/>
                </a:solidFill>
                <a:ea typeface="맑은 고딕" panose="020B0503020000020004" pitchFamily="50" charset="-127"/>
              </a:rPr>
              <a:t>순손익가치의</a:t>
            </a:r>
            <a:r>
              <a:rPr lang="ko-KR" altLang="en-US" sz="850" b="0" dirty="0">
                <a:solidFill>
                  <a:schemeClr val="tx1"/>
                </a:solidFill>
                <a:ea typeface="맑은 고딕" panose="020B0503020000020004" pitchFamily="50" charset="-127"/>
              </a:rPr>
              <a:t> 가중평균으로 평가됨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err="1">
                <a:solidFill>
                  <a:schemeClr val="tx1"/>
                </a:solidFill>
                <a:ea typeface="맑은 고딕" panose="020B0503020000020004" pitchFamily="50" charset="-127"/>
              </a:rPr>
              <a:t>순손익가치는</a:t>
            </a:r>
            <a:r>
              <a:rPr lang="ko-KR" altLang="en-US" sz="850" b="0" dirty="0">
                <a:solidFill>
                  <a:schemeClr val="tx1"/>
                </a:solidFill>
                <a:ea typeface="맑은 고딕" panose="020B0503020000020004" pitchFamily="50" charset="-127"/>
              </a:rPr>
              <a:t> 별도 평가자료를 수취하지 못하여 당기순이익을 기준으로 계산함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외국법인으로 중소기업에 해당하지 않음</a:t>
            </a:r>
          </a:p>
          <a:p>
            <a:pPr marL="85725">
              <a:lnSpc>
                <a:spcPct val="120000"/>
              </a:lnSpc>
              <a:tabLst>
                <a:tab pos="4037013" algn="l"/>
              </a:tabLst>
            </a:pPr>
            <a:r>
              <a:rPr lang="ko-KR" altLang="en-US" sz="850" dirty="0">
                <a:ea typeface="맑은 고딕" panose="020B0503020000020004" pitchFamily="50" charset="-127"/>
              </a:rPr>
              <a:t>평가차액 세부내용</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*1) </a:t>
            </a:r>
            <a:r>
              <a:rPr lang="ko-KR" altLang="en-US" sz="850" b="0" dirty="0">
                <a:solidFill>
                  <a:schemeClr val="tx1"/>
                </a:solidFill>
                <a:ea typeface="맑은 고딕" panose="020B0503020000020004" pitchFamily="50" charset="-127"/>
              </a:rPr>
              <a:t>대손충당금 등 세법상 인정되지 않는 평가충당금을 자산에 가산하고</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부채에서 차감함</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*2) </a:t>
            </a:r>
            <a:r>
              <a:rPr lang="ko-KR" altLang="en-US" sz="850" b="0" dirty="0">
                <a:solidFill>
                  <a:schemeClr val="tx1"/>
                </a:solidFill>
                <a:ea typeface="맑은 고딕" panose="020B0503020000020004" pitchFamily="50" charset="-127"/>
              </a:rPr>
              <a:t>관계기업투자주식 평가 명세</a:t>
            </a:r>
            <a:endParaRPr lang="en-US" altLang="ko-KR" sz="850" b="0" dirty="0">
              <a:solidFill>
                <a:schemeClr val="tx1"/>
              </a:solidFill>
              <a:ea typeface="맑은 고딕" panose="020B0503020000020004" pitchFamily="50" charset="-127"/>
            </a:endParaRPr>
          </a:p>
          <a:p>
            <a:pPr marL="85725">
              <a:tabLst>
                <a:tab pos="4037013" algn="l"/>
              </a:tabLst>
            </a:pPr>
            <a:r>
              <a:rPr lang="ko-KR" altLang="en-US" sz="850" b="0" dirty="0">
                <a:solidFill>
                  <a:schemeClr val="tx1"/>
                </a:solidFill>
                <a:ea typeface="맑은 고딕" panose="020B0503020000020004" pitchFamily="50" charset="-127"/>
              </a:rPr>
              <a:t>개별 관계기업 취득가액을 확인할 수 없어 전체 금액을 기준으로 비교함</a:t>
            </a: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*3) </a:t>
            </a:r>
            <a:r>
              <a:rPr lang="ko-KR" altLang="en-US" sz="850" b="0" dirty="0">
                <a:solidFill>
                  <a:schemeClr val="tx1"/>
                </a:solidFill>
                <a:ea typeface="맑은 고딕" panose="020B0503020000020004" pitchFamily="50" charset="-127"/>
              </a:rPr>
              <a:t>유형자산 및 무형자산은 회사가 관할세무서장에게 신고한 상각방법과 법인세법 시행령 제</a:t>
            </a:r>
            <a:r>
              <a:rPr lang="en-US" altLang="ko-KR" sz="850" b="0" dirty="0">
                <a:solidFill>
                  <a:schemeClr val="tx1"/>
                </a:solidFill>
                <a:ea typeface="맑은 고딕" panose="020B0503020000020004" pitchFamily="50" charset="-127"/>
              </a:rPr>
              <a:t>28</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항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호 규정에 의한 기준내용연수에 따라 계산된 감가상각비를 차감하여 계산함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-260, 2009.09.21., </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-773, 2009.03.05)</a:t>
            </a:r>
          </a:p>
          <a:p>
            <a:pPr marL="85725">
              <a:tabLst>
                <a:tab pos="4037013" algn="l"/>
              </a:tabLst>
            </a:pPr>
            <a:r>
              <a:rPr lang="en-US" altLang="ko-KR" sz="850" b="0" dirty="0">
                <a:solidFill>
                  <a:schemeClr val="tx1"/>
                </a:solidFill>
                <a:ea typeface="맑은 고딕" panose="020B0503020000020004" pitchFamily="50" charset="-127"/>
              </a:rPr>
              <a:t>*4) </a:t>
            </a:r>
            <a:r>
              <a:rPr lang="ko-KR" altLang="en-US" sz="850" b="0" dirty="0">
                <a:solidFill>
                  <a:schemeClr val="tx1"/>
                </a:solidFill>
                <a:ea typeface="맑은 고딕" panose="020B0503020000020004" pitchFamily="50" charset="-127"/>
              </a:rPr>
              <a:t>감사보고서상 사용권 자산</a:t>
            </a:r>
            <a:r>
              <a:rPr lang="en-US" altLang="ko-KR" sz="850" b="0" dirty="0">
                <a:solidFill>
                  <a:schemeClr val="tx1"/>
                </a:solidFill>
                <a:ea typeface="맑은 고딕" panose="020B0503020000020004" pitchFamily="50" charset="-127"/>
              </a:rPr>
              <a:t>(right of use asset)</a:t>
            </a:r>
            <a:r>
              <a:rPr lang="ko-KR" altLang="en-US" sz="850" b="0" dirty="0">
                <a:solidFill>
                  <a:schemeClr val="tx1"/>
                </a:solidFill>
                <a:ea typeface="맑은 고딕" panose="020B0503020000020004" pitchFamily="50" charset="-127"/>
              </a:rPr>
              <a:t> 및 이와 관련된 부채는</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회계상 평가에 따른 자산부채로 판단하여 자산가액과 </a:t>
            </a:r>
            <a:r>
              <a:rPr lang="ko-KR" altLang="en-US" sz="850" b="0" dirty="0" err="1">
                <a:solidFill>
                  <a:schemeClr val="tx1"/>
                </a:solidFill>
                <a:ea typeface="맑은 고딕" panose="020B0503020000020004" pitchFamily="50" charset="-127"/>
              </a:rPr>
              <a:t>부채가액에서</a:t>
            </a:r>
            <a:r>
              <a:rPr lang="ko-KR" altLang="en-US" sz="850" b="0" dirty="0">
                <a:solidFill>
                  <a:schemeClr val="tx1"/>
                </a:solidFill>
                <a:ea typeface="맑은 고딕" panose="020B0503020000020004" pitchFamily="50" charset="-127"/>
              </a:rPr>
              <a:t> 차감함</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*5) </a:t>
            </a:r>
            <a:r>
              <a:rPr lang="ko-KR" altLang="en-US" sz="850" b="0" dirty="0">
                <a:solidFill>
                  <a:schemeClr val="tx1"/>
                </a:solidFill>
                <a:ea typeface="맑은 고딕" panose="020B0503020000020004" pitchFamily="50" charset="-127"/>
              </a:rPr>
              <a:t>비상장외국법인의 주식은 </a:t>
            </a:r>
            <a:r>
              <a:rPr lang="ko-KR" altLang="en-US" sz="850" b="0" dirty="0" err="1">
                <a:solidFill>
                  <a:schemeClr val="tx1"/>
                </a:solidFill>
                <a:ea typeface="맑은 고딕" panose="020B0503020000020004" pitchFamily="50" charset="-127"/>
              </a:rPr>
              <a:t>상증법</a:t>
            </a:r>
            <a:r>
              <a:rPr lang="ko-KR" altLang="en-US" sz="850" b="0" dirty="0">
                <a:solidFill>
                  <a:schemeClr val="tx1"/>
                </a:solidFill>
                <a:ea typeface="맑은 고딕" panose="020B0503020000020004" pitchFamily="50" charset="-127"/>
              </a:rPr>
              <a:t> 제</a:t>
            </a:r>
            <a:r>
              <a:rPr lang="en-US" altLang="ko-KR" sz="850" b="0" dirty="0">
                <a:solidFill>
                  <a:schemeClr val="tx1"/>
                </a:solidFill>
                <a:ea typeface="맑은 고딕" panose="020B0503020000020004" pitchFamily="50" charset="-127"/>
              </a:rPr>
              <a:t>63</a:t>
            </a:r>
            <a:r>
              <a:rPr lang="ko-KR" altLang="en-US" sz="850" b="0" dirty="0">
                <a:solidFill>
                  <a:schemeClr val="tx1"/>
                </a:solidFill>
                <a:ea typeface="맑은 고딕" panose="020B0503020000020004" pitchFamily="50" charset="-127"/>
              </a:rPr>
              <a:t>조 및 동법 시행령 제</a:t>
            </a:r>
            <a:r>
              <a:rPr lang="en-US" altLang="ko-KR" sz="850" b="0" dirty="0">
                <a:solidFill>
                  <a:schemeClr val="tx1"/>
                </a:solidFill>
                <a:ea typeface="맑은 고딕" panose="020B0503020000020004" pitchFamily="50" charset="-127"/>
              </a:rPr>
              <a:t>54</a:t>
            </a:r>
            <a:r>
              <a:rPr lang="ko-KR" altLang="en-US" sz="850" b="0" dirty="0">
                <a:solidFill>
                  <a:schemeClr val="tx1"/>
                </a:solidFill>
                <a:ea typeface="맑은 고딕" panose="020B0503020000020004" pitchFamily="50" charset="-127"/>
              </a:rPr>
              <a:t>조 내지 제</a:t>
            </a:r>
            <a:r>
              <a:rPr lang="en-US" altLang="ko-KR" sz="850" b="0" dirty="0">
                <a:solidFill>
                  <a:schemeClr val="tx1"/>
                </a:solidFill>
                <a:ea typeface="맑은 고딕" panose="020B0503020000020004" pitchFamily="50" charset="-127"/>
              </a:rPr>
              <a:t>56</a:t>
            </a:r>
            <a:r>
              <a:rPr lang="ko-KR" altLang="en-US" sz="850" b="0" dirty="0">
                <a:solidFill>
                  <a:schemeClr val="tx1"/>
                </a:solidFill>
                <a:ea typeface="맑은 고딕" panose="020B0503020000020004" pitchFamily="50" charset="-127"/>
              </a:rPr>
              <a:t>조의 규정에 의하여 평가한 후 평가기준일 현재의 외국환거래법에 의한 기준환율에 의하여 환산한 가액으로 평가함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서면</a:t>
            </a:r>
            <a:r>
              <a:rPr lang="en-US" altLang="ko-KR" sz="850" b="0" dirty="0">
                <a:solidFill>
                  <a:schemeClr val="tx1"/>
                </a:solidFill>
                <a:ea typeface="맑은 고딕" panose="020B0503020000020004" pitchFamily="50" charset="-127"/>
              </a:rPr>
              <a:t>4</a:t>
            </a:r>
            <a:r>
              <a:rPr lang="ko-KR" altLang="en-US" sz="850" b="0" dirty="0">
                <a:solidFill>
                  <a:schemeClr val="tx1"/>
                </a:solidFill>
                <a:ea typeface="맑은 고딕" panose="020B0503020000020004" pitchFamily="50" charset="-127"/>
              </a:rPr>
              <a:t>팀</a:t>
            </a:r>
            <a:r>
              <a:rPr lang="en-US" altLang="ko-KR" sz="850" b="0" dirty="0">
                <a:solidFill>
                  <a:schemeClr val="tx1"/>
                </a:solidFill>
                <a:ea typeface="맑은 고딕" panose="020B0503020000020004" pitchFamily="50" charset="-127"/>
              </a:rPr>
              <a:t>-2557, 2007.08.31).</a:t>
            </a:r>
          </a:p>
          <a:p>
            <a:pPr marL="85725">
              <a:lnSpc>
                <a:spcPct val="120000"/>
              </a:lnSpc>
              <a:tabLst>
                <a:tab pos="4037013" algn="l"/>
              </a:tabLst>
            </a:pPr>
            <a:r>
              <a:rPr lang="en-US" altLang="ko-KR" sz="850" b="0" dirty="0">
                <a:solidFill>
                  <a:schemeClr val="tx1"/>
                </a:solidFill>
                <a:ea typeface="맑은 고딕" panose="020B0503020000020004" pitchFamily="50" charset="-127"/>
              </a:rPr>
              <a:t>*6) </a:t>
            </a:r>
            <a:r>
              <a:rPr lang="ko-KR" altLang="en-US" sz="850" b="0" dirty="0">
                <a:solidFill>
                  <a:schemeClr val="tx1"/>
                </a:solidFill>
                <a:ea typeface="맑은 고딕" panose="020B0503020000020004" pitchFamily="50" charset="-127"/>
              </a:rPr>
              <a:t>세무조정계산서 등의 자료를 수취하지 못하여 당기순이익에 따라 </a:t>
            </a:r>
            <a:r>
              <a:rPr lang="ko-KR" altLang="en-US" sz="850" b="0" dirty="0" err="1">
                <a:solidFill>
                  <a:schemeClr val="tx1"/>
                </a:solidFill>
                <a:ea typeface="맑은 고딕" panose="020B0503020000020004" pitchFamily="50" charset="-127"/>
              </a:rPr>
              <a:t>순손익가치</a:t>
            </a:r>
            <a:r>
              <a:rPr lang="ko-KR" altLang="en-US" sz="850" b="0" dirty="0">
                <a:solidFill>
                  <a:schemeClr val="tx1"/>
                </a:solidFill>
                <a:ea typeface="맑은 고딕" panose="020B0503020000020004" pitchFamily="50" charset="-127"/>
              </a:rPr>
              <a:t> 계산함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en-US" altLang="ko-KR" sz="850" b="0" dirty="0">
                <a:solidFill>
                  <a:schemeClr val="tx1"/>
                </a:solidFill>
                <a:ea typeface="맑은 고딕" panose="020B0503020000020004" pitchFamily="50" charset="-127"/>
              </a:rPr>
              <a:t>*7) </a:t>
            </a:r>
            <a:r>
              <a:rPr lang="ko-KR" altLang="en-US" sz="850" b="0" dirty="0">
                <a:solidFill>
                  <a:schemeClr val="tx1"/>
                </a:solidFill>
                <a:ea typeface="맑은 고딕" panose="020B0503020000020004" pitchFamily="50" charset="-127"/>
              </a:rPr>
              <a:t>순자산가치 </a:t>
            </a:r>
            <a:r>
              <a:rPr lang="en-US" altLang="ko-KR" sz="850" b="0" dirty="0">
                <a:solidFill>
                  <a:schemeClr val="tx1"/>
                </a:solidFill>
                <a:ea typeface="맑은 고딕" panose="020B0503020000020004" pitchFamily="50" charset="-127"/>
              </a:rPr>
              <a:t>2, </a:t>
            </a:r>
            <a:r>
              <a:rPr lang="ko-KR" altLang="en-US" sz="850" b="0" dirty="0" err="1">
                <a:solidFill>
                  <a:schemeClr val="tx1"/>
                </a:solidFill>
                <a:ea typeface="맑은 고딕" panose="020B0503020000020004" pitchFamily="50" charset="-127"/>
              </a:rPr>
              <a:t>순손익가치</a:t>
            </a:r>
            <a:r>
              <a:rPr lang="ko-KR" altLang="en-US" sz="850" b="0" dirty="0">
                <a:solidFill>
                  <a:schemeClr val="tx1"/>
                </a:solidFill>
                <a:ea typeface="맑은 고딕" panose="020B0503020000020004" pitchFamily="50" charset="-127"/>
              </a:rPr>
              <a:t> </a:t>
            </a:r>
            <a:r>
              <a:rPr lang="en-US" altLang="ko-KR" sz="850" b="0" dirty="0">
                <a:solidFill>
                  <a:schemeClr val="tx1"/>
                </a:solidFill>
                <a:ea typeface="맑은 고딕" panose="020B0503020000020004" pitchFamily="50" charset="-127"/>
              </a:rPr>
              <a:t>3</a:t>
            </a:r>
            <a:r>
              <a:rPr lang="ko-KR" altLang="en-US" sz="850" b="0" dirty="0">
                <a:solidFill>
                  <a:schemeClr val="tx1"/>
                </a:solidFill>
                <a:ea typeface="맑은 고딕" panose="020B0503020000020004" pitchFamily="50" charset="-127"/>
              </a:rPr>
              <a:t>의 비율로 가중평균</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en-US" altLang="ko-KR" sz="850" b="0" dirty="0">
                <a:solidFill>
                  <a:schemeClr val="tx1"/>
                </a:solidFill>
                <a:ea typeface="맑은 고딕" panose="020B0503020000020004" pitchFamily="50" charset="-127"/>
              </a:rPr>
              <a:t>*8) Step1 </a:t>
            </a:r>
            <a:r>
              <a:rPr lang="ko-KR" altLang="en-US" sz="850" b="0" dirty="0">
                <a:solidFill>
                  <a:schemeClr val="tx1"/>
                </a:solidFill>
                <a:ea typeface="맑은 고딕" panose="020B0503020000020004" pitchFamily="50" charset="-127"/>
              </a:rPr>
              <a:t>에 따른 양도차익 </a:t>
            </a:r>
            <a:r>
              <a:rPr lang="ko-KR" altLang="en-US" sz="850" b="0" dirty="0" err="1">
                <a:solidFill>
                  <a:schemeClr val="tx1"/>
                </a:solidFill>
                <a:ea typeface="맑은 고딕" panose="020B0503020000020004" pitchFamily="50" charset="-127"/>
              </a:rPr>
              <a:t>계산시</a:t>
            </a:r>
            <a:r>
              <a:rPr lang="ko-KR" altLang="en-US" sz="850" b="0" dirty="0">
                <a:solidFill>
                  <a:schemeClr val="tx1"/>
                </a:solidFill>
                <a:ea typeface="맑은 고딕" panose="020B0503020000020004" pitchFamily="50" charset="-127"/>
              </a:rPr>
              <a:t> 평가대상법인 발행주식 보유자</a:t>
            </a:r>
            <a:r>
              <a:rPr lang="en-US" altLang="ko-KR" sz="850" b="0" dirty="0">
                <a:solidFill>
                  <a:schemeClr val="tx1"/>
                </a:solidFill>
                <a:ea typeface="맑은 고딕" panose="020B0503020000020004" pitchFamily="50" charset="-127"/>
              </a:rPr>
              <a:t>(D</a:t>
            </a:r>
            <a:r>
              <a:rPr lang="ko-KR" altLang="en-US" sz="850" b="0" dirty="0">
                <a:solidFill>
                  <a:schemeClr val="tx1"/>
                </a:solidFill>
                <a:ea typeface="맑은 고딕" panose="020B0503020000020004" pitchFamily="50" charset="-127"/>
              </a:rPr>
              <a:t>사</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를 기준으로 최대주주이므로 할증평가됨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endParaRPr lang="en-US" altLang="ko-KR" sz="850" b="0" dirty="0">
              <a:solidFill>
                <a:schemeClr val="tx1"/>
              </a:solidFill>
              <a:ea typeface="맑은 고딕" panose="020B0503020000020004" pitchFamily="50" charset="-127"/>
            </a:endParaRPr>
          </a:p>
        </p:txBody>
      </p:sp>
      <p:sp>
        <p:nvSpPr>
          <p:cNvPr id="9" name="Text Box 51">
            <a:extLst>
              <a:ext uri="{FF2B5EF4-FFF2-40B4-BE49-F238E27FC236}">
                <a16:creationId xmlns:a16="http://schemas.microsoft.com/office/drawing/2014/main" id="{C3F53E1E-10A8-4685-8C59-E835418BD416}"/>
              </a:ext>
            </a:extLst>
          </p:cNvPr>
          <p:cNvSpPr txBox="1">
            <a:spLocks noChangeArrowheads="1"/>
          </p:cNvSpPr>
          <p:nvPr/>
        </p:nvSpPr>
        <p:spPr bwMode="auto">
          <a:xfrm>
            <a:off x="4458119" y="6171452"/>
            <a:ext cx="3304760" cy="115017"/>
          </a:xfrm>
          <a:prstGeom prst="rect">
            <a:avLst/>
          </a:prstGeom>
          <a:noFill/>
          <a:ln w="6350">
            <a:noFill/>
            <a:miter lim="800000"/>
            <a:headEnd/>
            <a:tailEnd/>
          </a:ln>
        </p:spPr>
        <p:txBody>
          <a:bodyPr wrap="square" lIns="7200" tIns="7200" rIns="7200" bIns="7200" anchor="ctr" anchorCtr="0">
            <a:spAutoFit/>
          </a:bodyPr>
          <a:lstStyle/>
          <a:p>
            <a:pPr marL="476250" marR="0" lvl="0" indent="-476250" algn="l" defTabSz="762000" rtl="0" eaLnBrk="1" fontAlgn="auto" latinLnBrk="0" hangingPunct="1">
              <a:lnSpc>
                <a:spcPct val="120000"/>
              </a:lnSpc>
              <a:spcBef>
                <a:spcPts val="0"/>
              </a:spcBef>
              <a:spcAft>
                <a:spcPts val="0"/>
              </a:spcAft>
              <a:buClrTx/>
              <a:buSzTx/>
              <a:buFontTx/>
              <a:buNone/>
              <a:tabLst>
                <a:tab pos="676275" algn="l"/>
              </a:tabLst>
              <a:defRPr/>
            </a:pPr>
            <a:r>
              <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Source: </a:t>
            </a:r>
            <a:r>
              <a:rPr kumimoji="0" lang="ko-KR" altLang="en-US"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회사제공자료</a:t>
            </a:r>
            <a:endPar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endParaRPr>
          </a:p>
        </p:txBody>
      </p:sp>
      <p:sp>
        <p:nvSpPr>
          <p:cNvPr id="7" name="Title 1">
            <a:extLst>
              <a:ext uri="{FF2B5EF4-FFF2-40B4-BE49-F238E27FC236}">
                <a16:creationId xmlns:a16="http://schemas.microsoft.com/office/drawing/2014/main" id="{324CC416-7F18-4DA1-9FA6-17EEB90A51C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8" name="제목 3">
            <a:extLst>
              <a:ext uri="{FF2B5EF4-FFF2-40B4-BE49-F238E27FC236}">
                <a16:creationId xmlns:a16="http://schemas.microsoft.com/office/drawing/2014/main" id="{574ADF15-235A-4003-B3A3-17935363D9FD}"/>
              </a:ext>
            </a:extLst>
          </p:cNvPr>
          <p:cNvSpPr>
            <a:spLocks noGrp="1"/>
          </p:cNvSpPr>
          <p:nvPr>
            <p:ph type="title"/>
          </p:nvPr>
        </p:nvSpPr>
        <p:spPr>
          <a:xfrm>
            <a:off x="488950" y="444975"/>
            <a:ext cx="8918244" cy="469453"/>
          </a:xfrm>
        </p:spPr>
        <p:txBody>
          <a:bodyPr/>
          <a:lstStyle/>
          <a:p>
            <a:pPr>
              <a:lnSpc>
                <a:spcPct val="80000"/>
              </a:lnSpc>
            </a:pPr>
            <a:r>
              <a:rPr lang="en-US" altLang="ko-KR" sz="2400" dirty="0">
                <a:solidFill>
                  <a:srgbClr val="00338D"/>
                </a:solidFill>
                <a:latin typeface="KPMG Extralight"/>
              </a:rPr>
              <a:t>2. </a:t>
            </a:r>
            <a:r>
              <a:rPr lang="en-US" altLang="ko-KR" sz="2400" dirty="0">
                <a:solidFill>
                  <a:srgbClr val="00338D"/>
                </a:solidFill>
              </a:rPr>
              <a:t>Assessment of shares of stock &amp; net assets – Step 1 </a:t>
            </a:r>
            <a:r>
              <a:rPr lang="en-US" altLang="ko-KR" sz="2400" b="1" dirty="0">
                <a:solidFill>
                  <a:srgbClr val="00338D"/>
                </a:solidFill>
              </a:rPr>
              <a:t>:</a:t>
            </a:r>
            <a:r>
              <a:rPr lang="en-US" altLang="ko-KR" sz="2400" dirty="0">
                <a:solidFill>
                  <a:srgbClr val="00338D"/>
                </a:solidFill>
              </a:rPr>
              <a:t>  </a:t>
            </a:r>
            <a:r>
              <a:rPr lang="en-US" altLang="ko-KR" sz="2400" dirty="0">
                <a:solidFill>
                  <a:srgbClr val="00338D"/>
                </a:solidFill>
                <a:latin typeface="KPMG Extralight"/>
              </a:rPr>
              <a:t>DIVUK</a:t>
            </a:r>
            <a:br>
              <a:rPr lang="en-US" altLang="ko-KR" sz="2400" dirty="0">
                <a:solidFill>
                  <a:srgbClr val="00338D"/>
                </a:solidFill>
                <a:latin typeface="KPMG Extralight"/>
              </a:rPr>
            </a:br>
            <a:endParaRPr lang="en-US" altLang="ko-KR" sz="2400" dirty="0">
              <a:solidFill>
                <a:srgbClr val="00338D"/>
              </a:solidFill>
              <a:latin typeface="KPMG Extralight"/>
            </a:endParaRPr>
          </a:p>
        </p:txBody>
      </p:sp>
      <p:pic>
        <p:nvPicPr>
          <p:cNvPr id="11" name="그림 10">
            <a:extLst>
              <a:ext uri="{FF2B5EF4-FFF2-40B4-BE49-F238E27FC236}">
                <a16:creationId xmlns:a16="http://schemas.microsoft.com/office/drawing/2014/main" id="{11C1D378-B578-4C59-A090-AAC5339E0C4B}"/>
              </a:ext>
            </a:extLst>
          </p:cNvPr>
          <p:cNvPicPr>
            <a:picLocks noChangeAspect="1"/>
          </p:cNvPicPr>
          <p:nvPr/>
        </p:nvPicPr>
        <p:blipFill>
          <a:blip r:embed="rId4"/>
          <a:stretch>
            <a:fillRect/>
          </a:stretch>
        </p:blipFill>
        <p:spPr>
          <a:xfrm>
            <a:off x="4822883" y="2663399"/>
            <a:ext cx="4333673" cy="1002910"/>
          </a:xfrm>
          <a:prstGeom prst="rect">
            <a:avLst/>
          </a:prstGeom>
        </p:spPr>
      </p:pic>
    </p:spTree>
    <p:extLst>
      <p:ext uri="{BB962C8B-B14F-4D97-AF65-F5344CB8AC3E}">
        <p14:creationId xmlns:p14="http://schemas.microsoft.com/office/powerpoint/2010/main" val="5303903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그림 11">
            <a:extLst>
              <a:ext uri="{FF2B5EF4-FFF2-40B4-BE49-F238E27FC236}">
                <a16:creationId xmlns:a16="http://schemas.microsoft.com/office/drawing/2014/main" id="{2939E4D5-9F74-4930-9B3D-6AE2CDCCC4A3}"/>
              </a:ext>
            </a:extLst>
          </p:cNvPr>
          <p:cNvPicPr>
            <a:picLocks noChangeAspect="1"/>
          </p:cNvPicPr>
          <p:nvPr/>
        </p:nvPicPr>
        <p:blipFill>
          <a:blip r:embed="rId3"/>
          <a:stretch>
            <a:fillRect/>
          </a:stretch>
        </p:blipFill>
        <p:spPr>
          <a:xfrm>
            <a:off x="488950" y="865424"/>
            <a:ext cx="3969169" cy="4706082"/>
          </a:xfrm>
          <a:prstGeom prst="rect">
            <a:avLst/>
          </a:prstGeom>
        </p:spPr>
      </p:pic>
      <p:sp>
        <p:nvSpPr>
          <p:cNvPr id="6" name="텍스트 개체 틀 1"/>
          <p:cNvSpPr>
            <a:spLocks noGrp="1"/>
          </p:cNvSpPr>
          <p:nvPr>
            <p:ph type="body" sz="quarter" idx="14"/>
          </p:nvPr>
        </p:nvSpPr>
        <p:spPr>
          <a:xfrm>
            <a:off x="4625049" y="856371"/>
            <a:ext cx="4635252" cy="4706082"/>
          </a:xfrm>
          <a:solidFill>
            <a:schemeClr val="bg2">
              <a:alpha val="40000"/>
            </a:schemeClr>
          </a:solidFill>
        </p:spPr>
        <p:txBody>
          <a:bodyPr lIns="36000" tIns="36000" rIns="36000" bIns="36000"/>
          <a:lstStyle/>
          <a:p>
            <a:pPr marL="85725">
              <a:lnSpc>
                <a:spcPct val="120000"/>
              </a:lnSpc>
            </a:pPr>
            <a:r>
              <a:rPr lang="ko-KR" altLang="en-US" sz="850" dirty="0">
                <a:ea typeface="맑은 고딕" panose="020B0503020000020004" pitchFamily="50" charset="-127"/>
              </a:rPr>
              <a:t>평가 결과</a:t>
            </a:r>
            <a:r>
              <a:rPr lang="en-US" altLang="ko-KR" sz="850" dirty="0">
                <a:ea typeface="맑은 고딕" panose="020B0503020000020004" pitchFamily="50" charset="-127"/>
              </a:rPr>
              <a:t> </a:t>
            </a:r>
            <a:r>
              <a:rPr lang="ko-KR" altLang="en-US" sz="850" dirty="0">
                <a:ea typeface="맑은 고딕" panose="020B0503020000020004" pitchFamily="50" charset="-127"/>
              </a:rPr>
              <a:t>요약</a:t>
            </a:r>
            <a:endParaRPr lang="en-US" altLang="ko-KR" sz="850" dirty="0">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순자산가치의</a:t>
            </a:r>
            <a:r>
              <a:rPr lang="en-US" altLang="ko-KR" sz="850" b="0" dirty="0">
                <a:solidFill>
                  <a:schemeClr val="tx1"/>
                </a:solidFill>
                <a:ea typeface="맑은 고딕" panose="020B0503020000020004" pitchFamily="50" charset="-127"/>
              </a:rPr>
              <a:t> 80%</a:t>
            </a:r>
            <a:r>
              <a:rPr lang="ko-KR" altLang="en-US" sz="850" b="0" dirty="0">
                <a:solidFill>
                  <a:schemeClr val="tx1"/>
                </a:solidFill>
                <a:ea typeface="맑은 고딕" panose="020B0503020000020004" pitchFamily="50" charset="-127"/>
              </a:rPr>
              <a:t>로 평가됨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err="1">
                <a:solidFill>
                  <a:schemeClr val="tx1"/>
                </a:solidFill>
                <a:ea typeface="맑은 고딕" panose="020B0503020000020004" pitchFamily="50" charset="-127"/>
              </a:rPr>
              <a:t>순손익가치는</a:t>
            </a:r>
            <a:r>
              <a:rPr lang="ko-KR" altLang="en-US" sz="850" b="0" dirty="0">
                <a:solidFill>
                  <a:schemeClr val="tx1"/>
                </a:solidFill>
                <a:ea typeface="맑은 고딕" panose="020B0503020000020004" pitchFamily="50" charset="-127"/>
              </a:rPr>
              <a:t> 별도 평가자료를 수취하지 못하여 당기순이익을 기준으로 계산함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외국법인으로 중소기업에 해당하지 않음</a:t>
            </a:r>
          </a:p>
          <a:p>
            <a:pPr marL="85725">
              <a:lnSpc>
                <a:spcPct val="120000"/>
              </a:lnSpc>
              <a:tabLst>
                <a:tab pos="4037013" algn="l"/>
              </a:tabLst>
            </a:pPr>
            <a:r>
              <a:rPr lang="ko-KR" altLang="en-US" sz="850" dirty="0">
                <a:ea typeface="맑은 고딕" panose="020B0503020000020004" pitchFamily="50" charset="-127"/>
              </a:rPr>
              <a:t>평가차액 세부내용</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*1) </a:t>
            </a:r>
            <a:r>
              <a:rPr lang="ko-KR" altLang="en-US" sz="850" b="0" dirty="0">
                <a:solidFill>
                  <a:schemeClr val="tx1"/>
                </a:solidFill>
                <a:ea typeface="맑은 고딕" panose="020B0503020000020004" pitchFamily="50" charset="-127"/>
              </a:rPr>
              <a:t>대손충당금 등 세법상 인정되지 않는 평가충당금을 자산에 가산하고</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부채에서 차감함</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*2) </a:t>
            </a:r>
            <a:r>
              <a:rPr lang="ko-KR" altLang="en-US" sz="850" b="0" dirty="0">
                <a:solidFill>
                  <a:schemeClr val="tx1"/>
                </a:solidFill>
                <a:ea typeface="맑은 고딕" panose="020B0503020000020004" pitchFamily="50" charset="-127"/>
              </a:rPr>
              <a:t>유형자산 및 무형자산은 회사가 관할세무서장에게 신고한 상각방법과 법인세법 시행령 제</a:t>
            </a:r>
            <a:r>
              <a:rPr lang="en-US" altLang="ko-KR" sz="850" b="0" dirty="0">
                <a:solidFill>
                  <a:schemeClr val="tx1"/>
                </a:solidFill>
                <a:ea typeface="맑은 고딕" panose="020B0503020000020004" pitchFamily="50" charset="-127"/>
              </a:rPr>
              <a:t>28</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항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호 규정에 의한 기준내용연수에 따라 계산된 감가상각비를 차감하여 계산함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-260, 2009.09.21., </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-773, 2009.03.05)</a:t>
            </a:r>
          </a:p>
          <a:p>
            <a:pPr marL="85725">
              <a:tabLst>
                <a:tab pos="4037013" algn="l"/>
              </a:tabLst>
            </a:pPr>
            <a:r>
              <a:rPr lang="en-US" altLang="ko-KR" sz="850" b="0" dirty="0">
                <a:solidFill>
                  <a:schemeClr val="tx1"/>
                </a:solidFill>
                <a:ea typeface="맑은 고딕" panose="020B0503020000020004" pitchFamily="50" charset="-127"/>
              </a:rPr>
              <a:t>*3) </a:t>
            </a:r>
            <a:r>
              <a:rPr lang="ko-KR" altLang="en-US" sz="850" b="0" dirty="0">
                <a:solidFill>
                  <a:schemeClr val="tx1"/>
                </a:solidFill>
                <a:ea typeface="맑은 고딕" panose="020B0503020000020004" pitchFamily="50" charset="-127"/>
              </a:rPr>
              <a:t>「상속세 및 증여세법 </a:t>
            </a:r>
            <a:r>
              <a:rPr lang="ko-KR" altLang="en-US" sz="850" b="0" dirty="0" err="1">
                <a:solidFill>
                  <a:schemeClr val="tx1"/>
                </a:solidFill>
                <a:ea typeface="맑은 고딕" panose="020B0503020000020004" pitchFamily="50" charset="-127"/>
              </a:rPr>
              <a:t>시행령」제</a:t>
            </a:r>
            <a:r>
              <a:rPr lang="en-US" altLang="ko-KR" sz="850" b="0" dirty="0">
                <a:solidFill>
                  <a:schemeClr val="tx1"/>
                </a:solidFill>
                <a:ea typeface="맑은 고딕" panose="020B0503020000020004" pitchFamily="50" charset="-127"/>
              </a:rPr>
              <a:t>55</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2</a:t>
            </a:r>
            <a:r>
              <a:rPr lang="ko-KR" altLang="en-US" sz="850" b="0" dirty="0">
                <a:solidFill>
                  <a:schemeClr val="tx1"/>
                </a:solidFill>
                <a:ea typeface="맑은 고딕" panose="020B0503020000020004" pitchFamily="50" charset="-127"/>
              </a:rPr>
              <a:t>항의 규정에 의한 무형고정자산의 평가에 있어서 「법인세법 </a:t>
            </a:r>
            <a:r>
              <a:rPr lang="ko-KR" altLang="en-US" sz="850" b="0" dirty="0" err="1">
                <a:solidFill>
                  <a:schemeClr val="tx1"/>
                </a:solidFill>
                <a:ea typeface="맑은 고딕" panose="020B0503020000020004" pitchFamily="50" charset="-127"/>
              </a:rPr>
              <a:t>시행령」제</a:t>
            </a:r>
            <a:r>
              <a:rPr lang="en-US" altLang="ko-KR" sz="850" b="0" dirty="0">
                <a:solidFill>
                  <a:schemeClr val="tx1"/>
                </a:solidFill>
                <a:ea typeface="맑은 고딕" panose="020B0503020000020004" pitchFamily="50" charset="-127"/>
              </a:rPr>
              <a:t>24</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항 제</a:t>
            </a:r>
            <a:r>
              <a:rPr lang="en-US" altLang="ko-KR" sz="850" b="0" dirty="0">
                <a:solidFill>
                  <a:schemeClr val="tx1"/>
                </a:solidFill>
                <a:ea typeface="맑은 고딕" panose="020B0503020000020004" pitchFamily="50" charset="-127"/>
              </a:rPr>
              <a:t>2</a:t>
            </a:r>
            <a:r>
              <a:rPr lang="ko-KR" altLang="en-US" sz="850" b="0" dirty="0">
                <a:solidFill>
                  <a:schemeClr val="tx1"/>
                </a:solidFill>
                <a:ea typeface="맑은 고딕" panose="020B0503020000020004" pitchFamily="50" charset="-127"/>
              </a:rPr>
              <a:t>호 </a:t>
            </a:r>
            <a:r>
              <a:rPr lang="ko-KR" altLang="en-US" sz="850" b="0" dirty="0" err="1">
                <a:solidFill>
                  <a:schemeClr val="tx1"/>
                </a:solidFill>
                <a:ea typeface="맑은 고딕" panose="020B0503020000020004" pitchFamily="50" charset="-127"/>
              </a:rPr>
              <a:t>바목에</a:t>
            </a:r>
            <a:r>
              <a:rPr lang="ko-KR" altLang="en-US" sz="850" b="0" dirty="0">
                <a:solidFill>
                  <a:schemeClr val="tx1"/>
                </a:solidFill>
                <a:ea typeface="맑은 고딕" panose="020B0503020000020004" pitchFamily="50" charset="-127"/>
              </a:rPr>
              <a:t> 해당하는 개발비의 가액은 당해 법인의 자산에서 차감하여 계산하는 것이며</a:t>
            </a:r>
            <a:r>
              <a:rPr lang="en-US" altLang="ko-KR" sz="850" b="0" dirty="0">
                <a:solidFill>
                  <a:schemeClr val="tx1"/>
                </a:solidFill>
                <a:ea typeface="맑은 고딕" panose="020B0503020000020004" pitchFamily="50" charset="-127"/>
              </a:rPr>
              <a:t>(</a:t>
            </a:r>
            <a:r>
              <a:rPr lang="ko-KR" altLang="en-US" sz="850" b="0" dirty="0" err="1">
                <a:solidFill>
                  <a:schemeClr val="tx1"/>
                </a:solidFill>
                <a:ea typeface="맑은 고딕" panose="020B0503020000020004" pitchFamily="50" charset="-127"/>
              </a:rPr>
              <a:t>상증</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서면법규과</a:t>
            </a:r>
            <a:r>
              <a:rPr lang="en-US" altLang="ko-KR" sz="850" b="0" dirty="0">
                <a:solidFill>
                  <a:schemeClr val="tx1"/>
                </a:solidFill>
                <a:ea typeface="맑은 고딕" panose="020B0503020000020004" pitchFamily="50" charset="-127"/>
              </a:rPr>
              <a:t>-1070 , 2014.10.10), </a:t>
            </a:r>
            <a:r>
              <a:rPr lang="ko-KR" altLang="en-US" sz="850" b="0" dirty="0">
                <a:solidFill>
                  <a:schemeClr val="tx1"/>
                </a:solidFill>
                <a:ea typeface="맑은 고딕" panose="020B0503020000020004" pitchFamily="50" charset="-127"/>
              </a:rPr>
              <a:t>무형자산에 포함된 개발비를 차감하여 계산함</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*4) </a:t>
            </a:r>
            <a:r>
              <a:rPr lang="ko-KR" altLang="en-US" sz="850" b="0" dirty="0">
                <a:solidFill>
                  <a:schemeClr val="tx1"/>
                </a:solidFill>
                <a:ea typeface="맑은 고딕" panose="020B0503020000020004" pitchFamily="50" charset="-127"/>
              </a:rPr>
              <a:t>비상장법인의 순자산가액을 계산할 때 기업회계기준에 따라 계상된 </a:t>
            </a:r>
            <a:r>
              <a:rPr lang="ko-KR" altLang="en-US" sz="850" b="0" dirty="0" err="1">
                <a:solidFill>
                  <a:schemeClr val="tx1"/>
                </a:solidFill>
                <a:ea typeface="맑은 고딕" panose="020B0503020000020004" pitchFamily="50" charset="-127"/>
              </a:rPr>
              <a:t>이연법인세차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대</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는 당해 법인의 자산 및 부채에서 차감함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재산상속</a:t>
            </a:r>
            <a:r>
              <a:rPr lang="en-US" altLang="ko-KR" sz="850" b="0" dirty="0">
                <a:solidFill>
                  <a:schemeClr val="tx1"/>
                </a:solidFill>
                <a:ea typeface="맑은 고딕" panose="020B0503020000020004" pitchFamily="50" charset="-127"/>
              </a:rPr>
              <a:t>46014-1667, 1999.09.13)</a:t>
            </a:r>
          </a:p>
          <a:p>
            <a:pPr marL="85725">
              <a:tabLst>
                <a:tab pos="4037013" algn="l"/>
              </a:tabLst>
            </a:pPr>
            <a:r>
              <a:rPr lang="en-US" altLang="ko-KR" sz="850" b="0" dirty="0">
                <a:solidFill>
                  <a:schemeClr val="tx1"/>
                </a:solidFill>
                <a:ea typeface="맑은 고딕" panose="020B0503020000020004" pitchFamily="50" charset="-127"/>
              </a:rPr>
              <a:t>*5) </a:t>
            </a:r>
            <a:r>
              <a:rPr lang="ko-KR" altLang="en-US" sz="850" b="0" dirty="0">
                <a:solidFill>
                  <a:schemeClr val="tx1"/>
                </a:solidFill>
                <a:ea typeface="맑은 고딕" panose="020B0503020000020004" pitchFamily="50" charset="-127"/>
              </a:rPr>
              <a:t>비상장외국법인의 주식은 </a:t>
            </a:r>
            <a:r>
              <a:rPr lang="ko-KR" altLang="en-US" sz="850" b="0" dirty="0" err="1">
                <a:solidFill>
                  <a:schemeClr val="tx1"/>
                </a:solidFill>
                <a:ea typeface="맑은 고딕" panose="020B0503020000020004" pitchFamily="50" charset="-127"/>
              </a:rPr>
              <a:t>상증법</a:t>
            </a:r>
            <a:r>
              <a:rPr lang="ko-KR" altLang="en-US" sz="850" b="0" dirty="0">
                <a:solidFill>
                  <a:schemeClr val="tx1"/>
                </a:solidFill>
                <a:ea typeface="맑은 고딕" panose="020B0503020000020004" pitchFamily="50" charset="-127"/>
              </a:rPr>
              <a:t> 제</a:t>
            </a:r>
            <a:r>
              <a:rPr lang="en-US" altLang="ko-KR" sz="850" b="0" dirty="0">
                <a:solidFill>
                  <a:schemeClr val="tx1"/>
                </a:solidFill>
                <a:ea typeface="맑은 고딕" panose="020B0503020000020004" pitchFamily="50" charset="-127"/>
              </a:rPr>
              <a:t>63</a:t>
            </a:r>
            <a:r>
              <a:rPr lang="ko-KR" altLang="en-US" sz="850" b="0" dirty="0">
                <a:solidFill>
                  <a:schemeClr val="tx1"/>
                </a:solidFill>
                <a:ea typeface="맑은 고딕" panose="020B0503020000020004" pitchFamily="50" charset="-127"/>
              </a:rPr>
              <a:t>조 및 동법 시행령 제</a:t>
            </a:r>
            <a:r>
              <a:rPr lang="en-US" altLang="ko-KR" sz="850" b="0" dirty="0">
                <a:solidFill>
                  <a:schemeClr val="tx1"/>
                </a:solidFill>
                <a:ea typeface="맑은 고딕" panose="020B0503020000020004" pitchFamily="50" charset="-127"/>
              </a:rPr>
              <a:t>54</a:t>
            </a:r>
            <a:r>
              <a:rPr lang="ko-KR" altLang="en-US" sz="850" b="0" dirty="0">
                <a:solidFill>
                  <a:schemeClr val="tx1"/>
                </a:solidFill>
                <a:ea typeface="맑은 고딕" panose="020B0503020000020004" pitchFamily="50" charset="-127"/>
              </a:rPr>
              <a:t>조 내지 제</a:t>
            </a:r>
            <a:r>
              <a:rPr lang="en-US" altLang="ko-KR" sz="850" b="0" dirty="0">
                <a:solidFill>
                  <a:schemeClr val="tx1"/>
                </a:solidFill>
                <a:ea typeface="맑은 고딕" panose="020B0503020000020004" pitchFamily="50" charset="-127"/>
              </a:rPr>
              <a:t>56</a:t>
            </a:r>
            <a:r>
              <a:rPr lang="ko-KR" altLang="en-US" sz="850" b="0" dirty="0">
                <a:solidFill>
                  <a:schemeClr val="tx1"/>
                </a:solidFill>
                <a:ea typeface="맑은 고딕" panose="020B0503020000020004" pitchFamily="50" charset="-127"/>
              </a:rPr>
              <a:t>조의 규정에 의하여 평가한 후 평가기준일 현재의 외국환거래법에 의한 기준환율에 의하여 환산한 가액으로 평가함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서면</a:t>
            </a:r>
            <a:r>
              <a:rPr lang="en-US" altLang="ko-KR" sz="850" b="0" dirty="0">
                <a:solidFill>
                  <a:schemeClr val="tx1"/>
                </a:solidFill>
                <a:ea typeface="맑은 고딕" panose="020B0503020000020004" pitchFamily="50" charset="-127"/>
              </a:rPr>
              <a:t>4</a:t>
            </a:r>
            <a:r>
              <a:rPr lang="ko-KR" altLang="en-US" sz="850" b="0" dirty="0">
                <a:solidFill>
                  <a:schemeClr val="tx1"/>
                </a:solidFill>
                <a:ea typeface="맑은 고딕" panose="020B0503020000020004" pitchFamily="50" charset="-127"/>
              </a:rPr>
              <a:t>팀</a:t>
            </a:r>
            <a:r>
              <a:rPr lang="en-US" altLang="ko-KR" sz="850" b="0" dirty="0">
                <a:solidFill>
                  <a:schemeClr val="tx1"/>
                </a:solidFill>
                <a:ea typeface="맑은 고딕" panose="020B0503020000020004" pitchFamily="50" charset="-127"/>
              </a:rPr>
              <a:t>-2557, 2007.08.31).</a:t>
            </a:r>
          </a:p>
          <a:p>
            <a:pPr marL="85725">
              <a:lnSpc>
                <a:spcPct val="120000"/>
              </a:lnSpc>
              <a:tabLst>
                <a:tab pos="4037013" algn="l"/>
              </a:tabLst>
            </a:pPr>
            <a:r>
              <a:rPr lang="en-US" altLang="ko-KR" sz="850" b="0" dirty="0">
                <a:solidFill>
                  <a:schemeClr val="tx1"/>
                </a:solidFill>
                <a:ea typeface="맑은 고딕" panose="020B0503020000020004" pitchFamily="50" charset="-127"/>
              </a:rPr>
              <a:t>*6) </a:t>
            </a:r>
            <a:r>
              <a:rPr lang="ko-KR" altLang="en-US" sz="850" b="0" dirty="0">
                <a:solidFill>
                  <a:schemeClr val="tx1"/>
                </a:solidFill>
                <a:ea typeface="맑은 고딕" panose="020B0503020000020004" pitchFamily="50" charset="-127"/>
              </a:rPr>
              <a:t>세무조정계산서 등의 자료를 수취하지 못하여 당기순이익에 따라 </a:t>
            </a:r>
            <a:r>
              <a:rPr lang="ko-KR" altLang="en-US" sz="850" b="0" dirty="0" err="1">
                <a:solidFill>
                  <a:schemeClr val="tx1"/>
                </a:solidFill>
                <a:ea typeface="맑은 고딕" panose="020B0503020000020004" pitchFamily="50" charset="-127"/>
              </a:rPr>
              <a:t>순손익가치</a:t>
            </a:r>
            <a:r>
              <a:rPr lang="ko-KR" altLang="en-US" sz="850" b="0" dirty="0">
                <a:solidFill>
                  <a:schemeClr val="tx1"/>
                </a:solidFill>
                <a:ea typeface="맑은 고딕" panose="020B0503020000020004" pitchFamily="50" charset="-127"/>
              </a:rPr>
              <a:t> 계산함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en-US" altLang="ko-KR" sz="850" b="0" dirty="0">
                <a:solidFill>
                  <a:schemeClr val="tx1"/>
                </a:solidFill>
                <a:ea typeface="맑은 고딕" panose="020B0503020000020004" pitchFamily="50" charset="-127"/>
              </a:rPr>
              <a:t>*7) </a:t>
            </a:r>
            <a:r>
              <a:rPr lang="ko-KR" altLang="en-US" sz="850" b="0" dirty="0">
                <a:solidFill>
                  <a:schemeClr val="tx1"/>
                </a:solidFill>
                <a:ea typeface="맑은 고딕" panose="020B0503020000020004" pitchFamily="50" charset="-127"/>
              </a:rPr>
              <a:t>순자산가치 </a:t>
            </a:r>
            <a:r>
              <a:rPr lang="en-US" altLang="ko-KR" sz="850" b="0" dirty="0">
                <a:solidFill>
                  <a:schemeClr val="tx1"/>
                </a:solidFill>
                <a:ea typeface="맑은 고딕" panose="020B0503020000020004" pitchFamily="50" charset="-127"/>
              </a:rPr>
              <a:t>2, </a:t>
            </a:r>
            <a:r>
              <a:rPr lang="ko-KR" altLang="en-US" sz="850" b="0" dirty="0" err="1">
                <a:solidFill>
                  <a:schemeClr val="tx1"/>
                </a:solidFill>
                <a:ea typeface="맑은 고딕" panose="020B0503020000020004" pitchFamily="50" charset="-127"/>
              </a:rPr>
              <a:t>순손익가치</a:t>
            </a:r>
            <a:r>
              <a:rPr lang="ko-KR" altLang="en-US" sz="850" b="0" dirty="0">
                <a:solidFill>
                  <a:schemeClr val="tx1"/>
                </a:solidFill>
                <a:ea typeface="맑은 고딕" panose="020B0503020000020004" pitchFamily="50" charset="-127"/>
              </a:rPr>
              <a:t> </a:t>
            </a:r>
            <a:r>
              <a:rPr lang="en-US" altLang="ko-KR" sz="850" b="0" dirty="0">
                <a:solidFill>
                  <a:schemeClr val="tx1"/>
                </a:solidFill>
                <a:ea typeface="맑은 고딕" panose="020B0503020000020004" pitchFamily="50" charset="-127"/>
              </a:rPr>
              <a:t>3</a:t>
            </a:r>
            <a:r>
              <a:rPr lang="ko-KR" altLang="en-US" sz="850" b="0" dirty="0">
                <a:solidFill>
                  <a:schemeClr val="tx1"/>
                </a:solidFill>
                <a:ea typeface="맑은 고딕" panose="020B0503020000020004" pitchFamily="50" charset="-127"/>
              </a:rPr>
              <a:t>의 비율로 가중평균</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en-US" altLang="ko-KR" sz="850" b="0" dirty="0">
                <a:solidFill>
                  <a:schemeClr val="tx1"/>
                </a:solidFill>
                <a:ea typeface="맑은 고딕" panose="020B0503020000020004" pitchFamily="50" charset="-127"/>
              </a:rPr>
              <a:t>*8) Step1 </a:t>
            </a:r>
            <a:r>
              <a:rPr lang="ko-KR" altLang="en-US" sz="850" b="0" dirty="0">
                <a:solidFill>
                  <a:schemeClr val="tx1"/>
                </a:solidFill>
                <a:ea typeface="맑은 고딕" panose="020B0503020000020004" pitchFamily="50" charset="-127"/>
              </a:rPr>
              <a:t>에 따른 양도차익 </a:t>
            </a:r>
            <a:r>
              <a:rPr lang="ko-KR" altLang="en-US" sz="850" b="0" dirty="0" err="1">
                <a:solidFill>
                  <a:schemeClr val="tx1"/>
                </a:solidFill>
                <a:ea typeface="맑은 고딕" panose="020B0503020000020004" pitchFamily="50" charset="-127"/>
              </a:rPr>
              <a:t>계산시</a:t>
            </a:r>
            <a:r>
              <a:rPr lang="ko-KR" altLang="en-US" sz="850" b="0" dirty="0">
                <a:solidFill>
                  <a:schemeClr val="tx1"/>
                </a:solidFill>
                <a:ea typeface="맑은 고딕" panose="020B0503020000020004" pitchFamily="50" charset="-127"/>
              </a:rPr>
              <a:t> 평가대상법인 발행주식 보유자</a:t>
            </a:r>
            <a:r>
              <a:rPr lang="en-US" altLang="ko-KR" sz="850" b="0" dirty="0">
                <a:solidFill>
                  <a:schemeClr val="tx1"/>
                </a:solidFill>
                <a:ea typeface="맑은 고딕" panose="020B0503020000020004" pitchFamily="50" charset="-127"/>
              </a:rPr>
              <a:t>(D</a:t>
            </a:r>
            <a:r>
              <a:rPr lang="ko-KR" altLang="en-US" sz="850" b="0" dirty="0">
                <a:solidFill>
                  <a:schemeClr val="tx1"/>
                </a:solidFill>
                <a:ea typeface="맑은 고딕" panose="020B0503020000020004" pitchFamily="50" charset="-127"/>
              </a:rPr>
              <a:t>사</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를 기준으로 최대주주이므로 할증평가됨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endParaRPr lang="en-US" altLang="ko-KR" sz="850" b="0" dirty="0">
              <a:solidFill>
                <a:schemeClr val="tx1"/>
              </a:solidFill>
              <a:ea typeface="맑은 고딕" panose="020B0503020000020004" pitchFamily="50" charset="-127"/>
            </a:endParaRPr>
          </a:p>
        </p:txBody>
      </p:sp>
      <p:sp>
        <p:nvSpPr>
          <p:cNvPr id="9" name="Text Box 51">
            <a:extLst>
              <a:ext uri="{FF2B5EF4-FFF2-40B4-BE49-F238E27FC236}">
                <a16:creationId xmlns:a16="http://schemas.microsoft.com/office/drawing/2014/main" id="{C3F53E1E-10A8-4685-8C59-E835418BD416}"/>
              </a:ext>
            </a:extLst>
          </p:cNvPr>
          <p:cNvSpPr txBox="1">
            <a:spLocks noChangeArrowheads="1"/>
          </p:cNvSpPr>
          <p:nvPr/>
        </p:nvSpPr>
        <p:spPr bwMode="auto">
          <a:xfrm>
            <a:off x="488950" y="5631520"/>
            <a:ext cx="3304760" cy="115017"/>
          </a:xfrm>
          <a:prstGeom prst="rect">
            <a:avLst/>
          </a:prstGeom>
          <a:noFill/>
          <a:ln w="6350">
            <a:noFill/>
            <a:miter lim="800000"/>
            <a:headEnd/>
            <a:tailEnd/>
          </a:ln>
        </p:spPr>
        <p:txBody>
          <a:bodyPr wrap="square" lIns="7200" tIns="7200" rIns="7200" bIns="7200" anchor="ctr" anchorCtr="0">
            <a:spAutoFit/>
          </a:bodyPr>
          <a:lstStyle/>
          <a:p>
            <a:pPr marL="476250" marR="0" lvl="0" indent="-476250" algn="l" defTabSz="762000" rtl="0" eaLnBrk="1" fontAlgn="auto" latinLnBrk="0" hangingPunct="1">
              <a:lnSpc>
                <a:spcPct val="120000"/>
              </a:lnSpc>
              <a:spcBef>
                <a:spcPts val="0"/>
              </a:spcBef>
              <a:spcAft>
                <a:spcPts val="0"/>
              </a:spcAft>
              <a:buClrTx/>
              <a:buSzTx/>
              <a:buFontTx/>
              <a:buNone/>
              <a:tabLst>
                <a:tab pos="676275" algn="l"/>
              </a:tabLst>
              <a:defRPr/>
            </a:pPr>
            <a:r>
              <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Source: </a:t>
            </a:r>
            <a:r>
              <a:rPr kumimoji="0" lang="ko-KR" altLang="en-US"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회사제공자료</a:t>
            </a:r>
            <a:endPar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endParaRPr>
          </a:p>
        </p:txBody>
      </p:sp>
      <p:sp>
        <p:nvSpPr>
          <p:cNvPr id="7" name="Title 1">
            <a:extLst>
              <a:ext uri="{FF2B5EF4-FFF2-40B4-BE49-F238E27FC236}">
                <a16:creationId xmlns:a16="http://schemas.microsoft.com/office/drawing/2014/main" id="{324CC416-7F18-4DA1-9FA6-17EEB90A51C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8" name="제목 3">
            <a:extLst>
              <a:ext uri="{FF2B5EF4-FFF2-40B4-BE49-F238E27FC236}">
                <a16:creationId xmlns:a16="http://schemas.microsoft.com/office/drawing/2014/main" id="{574ADF15-235A-4003-B3A3-17935363D9FD}"/>
              </a:ext>
            </a:extLst>
          </p:cNvPr>
          <p:cNvSpPr>
            <a:spLocks noGrp="1"/>
          </p:cNvSpPr>
          <p:nvPr>
            <p:ph type="title"/>
          </p:nvPr>
        </p:nvSpPr>
        <p:spPr>
          <a:xfrm>
            <a:off x="488950" y="444975"/>
            <a:ext cx="8918244" cy="469453"/>
          </a:xfrm>
        </p:spPr>
        <p:txBody>
          <a:bodyPr/>
          <a:lstStyle/>
          <a:p>
            <a:pPr>
              <a:lnSpc>
                <a:spcPct val="80000"/>
              </a:lnSpc>
            </a:pPr>
            <a:r>
              <a:rPr lang="en-US" altLang="ko-KR" sz="2400" dirty="0">
                <a:solidFill>
                  <a:srgbClr val="00338D"/>
                </a:solidFill>
                <a:latin typeface="KPMG Extralight"/>
              </a:rPr>
              <a:t>2. </a:t>
            </a:r>
            <a:r>
              <a:rPr lang="en-US" altLang="ko-KR" sz="2400" dirty="0">
                <a:solidFill>
                  <a:srgbClr val="00338D"/>
                </a:solidFill>
              </a:rPr>
              <a:t>Assessment of shares of stock &amp; net assets – Step 1 </a:t>
            </a:r>
            <a:r>
              <a:rPr lang="en-US" altLang="ko-KR" sz="2400" b="1" dirty="0">
                <a:solidFill>
                  <a:srgbClr val="00338D"/>
                </a:solidFill>
              </a:rPr>
              <a:t>:</a:t>
            </a:r>
            <a:r>
              <a:rPr lang="en-US" altLang="ko-KR" sz="2400" dirty="0">
                <a:solidFill>
                  <a:srgbClr val="00338D"/>
                </a:solidFill>
              </a:rPr>
              <a:t>  </a:t>
            </a:r>
            <a:r>
              <a:rPr lang="en-US" altLang="ko-KR" sz="2400" dirty="0">
                <a:solidFill>
                  <a:srgbClr val="00338D"/>
                </a:solidFill>
                <a:latin typeface="KPMG Extralight"/>
              </a:rPr>
              <a:t>DLE</a:t>
            </a:r>
            <a:br>
              <a:rPr lang="en-US" altLang="ko-KR" sz="2400" dirty="0">
                <a:solidFill>
                  <a:srgbClr val="00338D"/>
                </a:solidFill>
                <a:latin typeface="KPMG Extralight"/>
              </a:rPr>
            </a:br>
            <a:endParaRPr lang="en-US" altLang="ko-KR" sz="2400" dirty="0">
              <a:solidFill>
                <a:srgbClr val="00338D"/>
              </a:solidFill>
              <a:latin typeface="KPMG Extralight"/>
            </a:endParaRPr>
          </a:p>
        </p:txBody>
      </p:sp>
    </p:spTree>
    <p:extLst>
      <p:ext uri="{BB962C8B-B14F-4D97-AF65-F5344CB8AC3E}">
        <p14:creationId xmlns:p14="http://schemas.microsoft.com/office/powerpoint/2010/main" val="23654160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그림 9">
            <a:extLst>
              <a:ext uri="{FF2B5EF4-FFF2-40B4-BE49-F238E27FC236}">
                <a16:creationId xmlns:a16="http://schemas.microsoft.com/office/drawing/2014/main" id="{63559EED-90AC-4BEB-9CBF-D3BA3CAF26DB}"/>
              </a:ext>
            </a:extLst>
          </p:cNvPr>
          <p:cNvPicPr>
            <a:picLocks noChangeAspect="1"/>
          </p:cNvPicPr>
          <p:nvPr/>
        </p:nvPicPr>
        <p:blipFill>
          <a:blip r:embed="rId3"/>
          <a:stretch>
            <a:fillRect/>
          </a:stretch>
        </p:blipFill>
        <p:spPr>
          <a:xfrm>
            <a:off x="498806" y="856370"/>
            <a:ext cx="3987256" cy="5212402"/>
          </a:xfrm>
          <a:prstGeom prst="rect">
            <a:avLst/>
          </a:prstGeom>
        </p:spPr>
      </p:pic>
      <p:sp>
        <p:nvSpPr>
          <p:cNvPr id="6" name="텍스트 개체 틀 1"/>
          <p:cNvSpPr>
            <a:spLocks noGrp="1"/>
          </p:cNvSpPr>
          <p:nvPr>
            <p:ph type="body" sz="quarter" idx="14"/>
          </p:nvPr>
        </p:nvSpPr>
        <p:spPr>
          <a:xfrm>
            <a:off x="4625049" y="856370"/>
            <a:ext cx="4635252" cy="5212401"/>
          </a:xfrm>
          <a:solidFill>
            <a:schemeClr val="bg2">
              <a:alpha val="40000"/>
            </a:schemeClr>
          </a:solidFill>
        </p:spPr>
        <p:txBody>
          <a:bodyPr lIns="36000" tIns="36000" rIns="36000" bIns="36000"/>
          <a:lstStyle/>
          <a:p>
            <a:pPr marL="85725">
              <a:lnSpc>
                <a:spcPct val="120000"/>
              </a:lnSpc>
            </a:pPr>
            <a:r>
              <a:rPr lang="ko-KR" altLang="en-US" sz="850" dirty="0">
                <a:ea typeface="맑은 고딕" panose="020B0503020000020004" pitchFamily="50" charset="-127"/>
              </a:rPr>
              <a:t>평가 결과</a:t>
            </a:r>
            <a:r>
              <a:rPr lang="en-US" altLang="ko-KR" sz="850" dirty="0">
                <a:ea typeface="맑은 고딕" panose="020B0503020000020004" pitchFamily="50" charset="-127"/>
              </a:rPr>
              <a:t> </a:t>
            </a:r>
            <a:r>
              <a:rPr lang="ko-KR" altLang="en-US" sz="850" dirty="0">
                <a:ea typeface="맑은 고딕" panose="020B0503020000020004" pitchFamily="50" charset="-127"/>
              </a:rPr>
              <a:t>요약</a:t>
            </a:r>
            <a:endParaRPr lang="en-US" altLang="ko-KR" sz="850" dirty="0">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순자산가치와 </a:t>
            </a:r>
            <a:r>
              <a:rPr lang="ko-KR" altLang="en-US" sz="850" b="0" dirty="0" err="1">
                <a:solidFill>
                  <a:schemeClr val="tx1"/>
                </a:solidFill>
                <a:ea typeface="맑은 고딕" panose="020B0503020000020004" pitchFamily="50" charset="-127"/>
              </a:rPr>
              <a:t>순손익가치의</a:t>
            </a:r>
            <a:r>
              <a:rPr lang="ko-KR" altLang="en-US" sz="850" b="0" dirty="0">
                <a:solidFill>
                  <a:schemeClr val="tx1"/>
                </a:solidFill>
                <a:ea typeface="맑은 고딕" panose="020B0503020000020004" pitchFamily="50" charset="-127"/>
              </a:rPr>
              <a:t> 가중평균으로 평가됨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err="1">
                <a:solidFill>
                  <a:schemeClr val="tx1"/>
                </a:solidFill>
                <a:ea typeface="맑은 고딕" panose="020B0503020000020004" pitchFamily="50" charset="-127"/>
              </a:rPr>
              <a:t>순손익가치는</a:t>
            </a:r>
            <a:r>
              <a:rPr lang="ko-KR" altLang="en-US" sz="850" b="0" dirty="0">
                <a:solidFill>
                  <a:schemeClr val="tx1"/>
                </a:solidFill>
                <a:ea typeface="맑은 고딕" panose="020B0503020000020004" pitchFamily="50" charset="-127"/>
              </a:rPr>
              <a:t> 별도 평가자료를 수취하지 못하여 당기순이익을 기준으로 계산함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외국법인으로 중소기업에 해당하지 않음</a:t>
            </a:r>
          </a:p>
          <a:p>
            <a:pPr marL="85725">
              <a:lnSpc>
                <a:spcPct val="120000"/>
              </a:lnSpc>
              <a:tabLst>
                <a:tab pos="4037013" algn="l"/>
              </a:tabLst>
            </a:pPr>
            <a:r>
              <a:rPr lang="ko-KR" altLang="en-US" sz="850" dirty="0">
                <a:ea typeface="맑은 고딕" panose="020B0503020000020004" pitchFamily="50" charset="-127"/>
              </a:rPr>
              <a:t>평가차액 세부내용</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*1) </a:t>
            </a:r>
            <a:r>
              <a:rPr lang="ko-KR" altLang="en-US" sz="850" b="0" dirty="0">
                <a:solidFill>
                  <a:schemeClr val="tx1"/>
                </a:solidFill>
                <a:ea typeface="맑은 고딕" panose="020B0503020000020004" pitchFamily="50" charset="-127"/>
              </a:rPr>
              <a:t>대손충당금 등 세법상 인정되지 않는 평가충당금을 자산에 가산하고</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부채에서 차감함</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*2) </a:t>
            </a:r>
            <a:r>
              <a:rPr lang="ko-KR" altLang="en-US" sz="850" b="0" dirty="0">
                <a:solidFill>
                  <a:schemeClr val="tx1"/>
                </a:solidFill>
                <a:ea typeface="맑은 고딕" panose="020B0503020000020004" pitchFamily="50" charset="-127"/>
              </a:rPr>
              <a:t>유형자산 및 무형자산은 회사가 관할세무서장에게 신고한 상각방법과 법인세법 시행령 제</a:t>
            </a:r>
            <a:r>
              <a:rPr lang="en-US" altLang="ko-KR" sz="850" b="0" dirty="0">
                <a:solidFill>
                  <a:schemeClr val="tx1"/>
                </a:solidFill>
                <a:ea typeface="맑은 고딕" panose="020B0503020000020004" pitchFamily="50" charset="-127"/>
              </a:rPr>
              <a:t>28</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항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호 규정에 의한 기준내용연수에 따라 계산된 감가상각비를 차감하여 계산함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-260, 2009.09.21., </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-773, 2009.03.05)</a:t>
            </a:r>
          </a:p>
          <a:p>
            <a:pPr marL="85725">
              <a:tabLst>
                <a:tab pos="4037013" algn="l"/>
              </a:tabLst>
            </a:pPr>
            <a:r>
              <a:rPr lang="en-US" altLang="ko-KR" sz="850" b="0" dirty="0">
                <a:solidFill>
                  <a:schemeClr val="tx1"/>
                </a:solidFill>
                <a:ea typeface="맑은 고딕" panose="020B0503020000020004" pitchFamily="50" charset="-127"/>
              </a:rPr>
              <a:t>*3) </a:t>
            </a:r>
            <a:r>
              <a:rPr lang="ko-KR" altLang="en-US" sz="850" b="0" dirty="0">
                <a:solidFill>
                  <a:schemeClr val="tx1"/>
                </a:solidFill>
                <a:ea typeface="맑은 고딕" panose="020B0503020000020004" pitchFamily="50" charset="-127"/>
              </a:rPr>
              <a:t>비상장법인의 순자산가액을 계산할 때 기업회계기준에 따라 계상된 </a:t>
            </a:r>
            <a:r>
              <a:rPr lang="ko-KR" altLang="en-US" sz="850" b="0" dirty="0" err="1">
                <a:solidFill>
                  <a:schemeClr val="tx1"/>
                </a:solidFill>
                <a:ea typeface="맑은 고딕" panose="020B0503020000020004" pitchFamily="50" charset="-127"/>
              </a:rPr>
              <a:t>이연법인세차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대</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는 당해 법인의 자산 및 부채에서 차감함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재산상속</a:t>
            </a:r>
            <a:r>
              <a:rPr lang="en-US" altLang="ko-KR" sz="850" b="0" dirty="0">
                <a:solidFill>
                  <a:schemeClr val="tx1"/>
                </a:solidFill>
                <a:ea typeface="맑은 고딕" panose="020B0503020000020004" pitchFamily="50" charset="-127"/>
              </a:rPr>
              <a:t>46014-1667, 1999.09.13)</a:t>
            </a:r>
          </a:p>
          <a:p>
            <a:pPr marL="85725">
              <a:tabLst>
                <a:tab pos="4037013" algn="l"/>
              </a:tabLst>
            </a:pPr>
            <a:r>
              <a:rPr lang="en-US" altLang="ko-KR" sz="850" b="0" dirty="0">
                <a:solidFill>
                  <a:schemeClr val="tx1"/>
                </a:solidFill>
                <a:ea typeface="맑은 고딕" panose="020B0503020000020004" pitchFamily="50" charset="-127"/>
              </a:rPr>
              <a:t>*4) </a:t>
            </a:r>
            <a:r>
              <a:rPr lang="ko-KR" altLang="en-US" sz="850" b="0" dirty="0">
                <a:solidFill>
                  <a:schemeClr val="tx1"/>
                </a:solidFill>
                <a:ea typeface="맑은 고딕" panose="020B0503020000020004" pitchFamily="50" charset="-127"/>
              </a:rPr>
              <a:t>비상장외국법인의 주식은 </a:t>
            </a:r>
            <a:r>
              <a:rPr lang="ko-KR" altLang="en-US" sz="850" b="0" dirty="0" err="1">
                <a:solidFill>
                  <a:schemeClr val="tx1"/>
                </a:solidFill>
                <a:ea typeface="맑은 고딕" panose="020B0503020000020004" pitchFamily="50" charset="-127"/>
              </a:rPr>
              <a:t>상증법</a:t>
            </a:r>
            <a:r>
              <a:rPr lang="ko-KR" altLang="en-US" sz="850" b="0" dirty="0">
                <a:solidFill>
                  <a:schemeClr val="tx1"/>
                </a:solidFill>
                <a:ea typeface="맑은 고딕" panose="020B0503020000020004" pitchFamily="50" charset="-127"/>
              </a:rPr>
              <a:t> 제</a:t>
            </a:r>
            <a:r>
              <a:rPr lang="en-US" altLang="ko-KR" sz="850" b="0" dirty="0">
                <a:solidFill>
                  <a:schemeClr val="tx1"/>
                </a:solidFill>
                <a:ea typeface="맑은 고딕" panose="020B0503020000020004" pitchFamily="50" charset="-127"/>
              </a:rPr>
              <a:t>63</a:t>
            </a:r>
            <a:r>
              <a:rPr lang="ko-KR" altLang="en-US" sz="850" b="0" dirty="0">
                <a:solidFill>
                  <a:schemeClr val="tx1"/>
                </a:solidFill>
                <a:ea typeface="맑은 고딕" panose="020B0503020000020004" pitchFamily="50" charset="-127"/>
              </a:rPr>
              <a:t>조 및 동법 시행령 제</a:t>
            </a:r>
            <a:r>
              <a:rPr lang="en-US" altLang="ko-KR" sz="850" b="0" dirty="0">
                <a:solidFill>
                  <a:schemeClr val="tx1"/>
                </a:solidFill>
                <a:ea typeface="맑은 고딕" panose="020B0503020000020004" pitchFamily="50" charset="-127"/>
              </a:rPr>
              <a:t>54</a:t>
            </a:r>
            <a:r>
              <a:rPr lang="ko-KR" altLang="en-US" sz="850" b="0" dirty="0">
                <a:solidFill>
                  <a:schemeClr val="tx1"/>
                </a:solidFill>
                <a:ea typeface="맑은 고딕" panose="020B0503020000020004" pitchFamily="50" charset="-127"/>
              </a:rPr>
              <a:t>조 내지 제</a:t>
            </a:r>
            <a:r>
              <a:rPr lang="en-US" altLang="ko-KR" sz="850" b="0" dirty="0">
                <a:solidFill>
                  <a:schemeClr val="tx1"/>
                </a:solidFill>
                <a:ea typeface="맑은 고딕" panose="020B0503020000020004" pitchFamily="50" charset="-127"/>
              </a:rPr>
              <a:t>56</a:t>
            </a:r>
            <a:r>
              <a:rPr lang="ko-KR" altLang="en-US" sz="850" b="0" dirty="0">
                <a:solidFill>
                  <a:schemeClr val="tx1"/>
                </a:solidFill>
                <a:ea typeface="맑은 고딕" panose="020B0503020000020004" pitchFamily="50" charset="-127"/>
              </a:rPr>
              <a:t>조의 규정에 의하여 평가한 후 평가기준일 현재의 외국환거래법에 의한 기준환율에 의하여 환산한 가액으로 평가함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서면</a:t>
            </a:r>
            <a:r>
              <a:rPr lang="en-US" altLang="ko-KR" sz="850" b="0" dirty="0">
                <a:solidFill>
                  <a:schemeClr val="tx1"/>
                </a:solidFill>
                <a:ea typeface="맑은 고딕" panose="020B0503020000020004" pitchFamily="50" charset="-127"/>
              </a:rPr>
              <a:t>4</a:t>
            </a:r>
            <a:r>
              <a:rPr lang="ko-KR" altLang="en-US" sz="850" b="0" dirty="0">
                <a:solidFill>
                  <a:schemeClr val="tx1"/>
                </a:solidFill>
                <a:ea typeface="맑은 고딕" panose="020B0503020000020004" pitchFamily="50" charset="-127"/>
              </a:rPr>
              <a:t>팀</a:t>
            </a:r>
            <a:r>
              <a:rPr lang="en-US" altLang="ko-KR" sz="850" b="0" dirty="0">
                <a:solidFill>
                  <a:schemeClr val="tx1"/>
                </a:solidFill>
                <a:ea typeface="맑은 고딕" panose="020B0503020000020004" pitchFamily="50" charset="-127"/>
              </a:rPr>
              <a:t>-2557, 2007.08.31).</a:t>
            </a:r>
          </a:p>
          <a:p>
            <a:pPr marL="85725">
              <a:lnSpc>
                <a:spcPct val="120000"/>
              </a:lnSpc>
              <a:tabLst>
                <a:tab pos="4037013" algn="l"/>
              </a:tabLst>
            </a:pPr>
            <a:r>
              <a:rPr lang="en-US" altLang="ko-KR" sz="850" b="0" dirty="0">
                <a:solidFill>
                  <a:schemeClr val="tx1"/>
                </a:solidFill>
                <a:ea typeface="맑은 고딕" panose="020B0503020000020004" pitchFamily="50" charset="-127"/>
              </a:rPr>
              <a:t>*5) </a:t>
            </a:r>
            <a:r>
              <a:rPr lang="ko-KR" altLang="en-US" sz="850" b="0" dirty="0">
                <a:solidFill>
                  <a:schemeClr val="tx1"/>
                </a:solidFill>
                <a:ea typeface="맑은 고딕" panose="020B0503020000020004" pitchFamily="50" charset="-127"/>
              </a:rPr>
              <a:t>세무조정계산서 등의 자료를 수취하지 못하여 당기순이익에 따라 </a:t>
            </a:r>
            <a:r>
              <a:rPr lang="ko-KR" altLang="en-US" sz="850" b="0" dirty="0" err="1">
                <a:solidFill>
                  <a:schemeClr val="tx1"/>
                </a:solidFill>
                <a:ea typeface="맑은 고딕" panose="020B0503020000020004" pitchFamily="50" charset="-127"/>
              </a:rPr>
              <a:t>순손익가치</a:t>
            </a:r>
            <a:r>
              <a:rPr lang="ko-KR" altLang="en-US" sz="850" b="0" dirty="0">
                <a:solidFill>
                  <a:schemeClr val="tx1"/>
                </a:solidFill>
                <a:ea typeface="맑은 고딕" panose="020B0503020000020004" pitchFamily="50" charset="-127"/>
              </a:rPr>
              <a:t> 계산함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en-US" altLang="ko-KR" sz="850" b="0" dirty="0">
                <a:solidFill>
                  <a:schemeClr val="tx1"/>
                </a:solidFill>
                <a:ea typeface="맑은 고딕" panose="020B0503020000020004" pitchFamily="50" charset="-127"/>
              </a:rPr>
              <a:t>*6) </a:t>
            </a:r>
            <a:r>
              <a:rPr lang="ko-KR" altLang="en-US" sz="850" b="0" dirty="0">
                <a:solidFill>
                  <a:schemeClr val="tx1"/>
                </a:solidFill>
                <a:ea typeface="맑은 고딕" panose="020B0503020000020004" pitchFamily="50" charset="-127"/>
              </a:rPr>
              <a:t>순자산가치 </a:t>
            </a:r>
            <a:r>
              <a:rPr lang="en-US" altLang="ko-KR" sz="850" b="0" dirty="0">
                <a:solidFill>
                  <a:schemeClr val="tx1"/>
                </a:solidFill>
                <a:ea typeface="맑은 고딕" panose="020B0503020000020004" pitchFamily="50" charset="-127"/>
              </a:rPr>
              <a:t>2, </a:t>
            </a:r>
            <a:r>
              <a:rPr lang="ko-KR" altLang="en-US" sz="850" b="0" dirty="0" err="1">
                <a:solidFill>
                  <a:schemeClr val="tx1"/>
                </a:solidFill>
                <a:ea typeface="맑은 고딕" panose="020B0503020000020004" pitchFamily="50" charset="-127"/>
              </a:rPr>
              <a:t>순손익가치</a:t>
            </a:r>
            <a:r>
              <a:rPr lang="ko-KR" altLang="en-US" sz="850" b="0" dirty="0">
                <a:solidFill>
                  <a:schemeClr val="tx1"/>
                </a:solidFill>
                <a:ea typeface="맑은 고딕" panose="020B0503020000020004" pitchFamily="50" charset="-127"/>
              </a:rPr>
              <a:t> </a:t>
            </a:r>
            <a:r>
              <a:rPr lang="en-US" altLang="ko-KR" sz="850" b="0" dirty="0">
                <a:solidFill>
                  <a:schemeClr val="tx1"/>
                </a:solidFill>
                <a:ea typeface="맑은 고딕" panose="020B0503020000020004" pitchFamily="50" charset="-127"/>
              </a:rPr>
              <a:t>3</a:t>
            </a:r>
            <a:r>
              <a:rPr lang="ko-KR" altLang="en-US" sz="850" b="0" dirty="0">
                <a:solidFill>
                  <a:schemeClr val="tx1"/>
                </a:solidFill>
                <a:ea typeface="맑은 고딕" panose="020B0503020000020004" pitchFamily="50" charset="-127"/>
              </a:rPr>
              <a:t>의 비율로 가중평균</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r>
              <a:rPr lang="en-US" altLang="ko-KR" sz="850" b="0" dirty="0">
                <a:solidFill>
                  <a:schemeClr val="tx1"/>
                </a:solidFill>
                <a:ea typeface="맑은 고딕" panose="020B0503020000020004" pitchFamily="50" charset="-127"/>
              </a:rPr>
              <a:t>*7) Step1 </a:t>
            </a:r>
            <a:r>
              <a:rPr lang="ko-KR" altLang="en-US" sz="850" b="0" dirty="0">
                <a:solidFill>
                  <a:schemeClr val="tx1"/>
                </a:solidFill>
                <a:ea typeface="맑은 고딕" panose="020B0503020000020004" pitchFamily="50" charset="-127"/>
              </a:rPr>
              <a:t>에 따른 양도차익 </a:t>
            </a:r>
            <a:r>
              <a:rPr lang="ko-KR" altLang="en-US" sz="850" b="0" dirty="0" err="1">
                <a:solidFill>
                  <a:schemeClr val="tx1"/>
                </a:solidFill>
                <a:ea typeface="맑은 고딕" panose="020B0503020000020004" pitchFamily="50" charset="-127"/>
              </a:rPr>
              <a:t>계산시</a:t>
            </a:r>
            <a:r>
              <a:rPr lang="ko-KR" altLang="en-US" sz="850" b="0" dirty="0">
                <a:solidFill>
                  <a:schemeClr val="tx1"/>
                </a:solidFill>
                <a:ea typeface="맑은 고딕" panose="020B0503020000020004" pitchFamily="50" charset="-127"/>
              </a:rPr>
              <a:t> 평가대상법인 발행주식 보유자</a:t>
            </a:r>
            <a:r>
              <a:rPr lang="en-US" altLang="ko-KR" sz="850" b="0" dirty="0">
                <a:solidFill>
                  <a:schemeClr val="tx1"/>
                </a:solidFill>
                <a:ea typeface="맑은 고딕" panose="020B0503020000020004" pitchFamily="50" charset="-127"/>
              </a:rPr>
              <a:t>(D</a:t>
            </a:r>
            <a:r>
              <a:rPr lang="ko-KR" altLang="en-US" sz="850" b="0" dirty="0">
                <a:solidFill>
                  <a:schemeClr val="tx1"/>
                </a:solidFill>
                <a:ea typeface="맑은 고딕" panose="020B0503020000020004" pitchFamily="50" charset="-127"/>
              </a:rPr>
              <a:t>사</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를 기준으로 최대주주이므로 할증평가됨</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endParaRPr lang="en-US" altLang="ko-KR" sz="850" b="0" dirty="0">
              <a:solidFill>
                <a:schemeClr val="tx1"/>
              </a:solidFill>
              <a:ea typeface="맑은 고딕" panose="020B0503020000020004" pitchFamily="50" charset="-127"/>
            </a:endParaRPr>
          </a:p>
        </p:txBody>
      </p:sp>
      <p:sp>
        <p:nvSpPr>
          <p:cNvPr id="9" name="Text Box 51">
            <a:extLst>
              <a:ext uri="{FF2B5EF4-FFF2-40B4-BE49-F238E27FC236}">
                <a16:creationId xmlns:a16="http://schemas.microsoft.com/office/drawing/2014/main" id="{C3F53E1E-10A8-4685-8C59-E835418BD416}"/>
              </a:ext>
            </a:extLst>
          </p:cNvPr>
          <p:cNvSpPr txBox="1">
            <a:spLocks noChangeArrowheads="1"/>
          </p:cNvSpPr>
          <p:nvPr/>
        </p:nvSpPr>
        <p:spPr bwMode="auto">
          <a:xfrm>
            <a:off x="488950" y="6068772"/>
            <a:ext cx="3304760" cy="115017"/>
          </a:xfrm>
          <a:prstGeom prst="rect">
            <a:avLst/>
          </a:prstGeom>
          <a:noFill/>
          <a:ln w="6350">
            <a:noFill/>
            <a:miter lim="800000"/>
            <a:headEnd/>
            <a:tailEnd/>
          </a:ln>
        </p:spPr>
        <p:txBody>
          <a:bodyPr wrap="square" lIns="7200" tIns="7200" rIns="7200" bIns="7200" anchor="ctr" anchorCtr="0">
            <a:spAutoFit/>
          </a:bodyPr>
          <a:lstStyle/>
          <a:p>
            <a:pPr marL="476250" marR="0" lvl="0" indent="-476250" algn="l" defTabSz="762000" rtl="0" eaLnBrk="1" fontAlgn="auto" latinLnBrk="0" hangingPunct="1">
              <a:lnSpc>
                <a:spcPct val="120000"/>
              </a:lnSpc>
              <a:spcBef>
                <a:spcPts val="0"/>
              </a:spcBef>
              <a:spcAft>
                <a:spcPts val="0"/>
              </a:spcAft>
              <a:buClrTx/>
              <a:buSzTx/>
              <a:buFontTx/>
              <a:buNone/>
              <a:tabLst>
                <a:tab pos="676275" algn="l"/>
              </a:tabLst>
              <a:defRPr/>
            </a:pPr>
            <a:r>
              <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Source: </a:t>
            </a:r>
            <a:r>
              <a:rPr kumimoji="0" lang="ko-KR" altLang="en-US"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회사제공자료</a:t>
            </a:r>
            <a:endPar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endParaRPr>
          </a:p>
        </p:txBody>
      </p:sp>
      <p:sp>
        <p:nvSpPr>
          <p:cNvPr id="7" name="Title 1">
            <a:extLst>
              <a:ext uri="{FF2B5EF4-FFF2-40B4-BE49-F238E27FC236}">
                <a16:creationId xmlns:a16="http://schemas.microsoft.com/office/drawing/2014/main" id="{324CC416-7F18-4DA1-9FA6-17EEB90A51C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8" name="제목 3">
            <a:extLst>
              <a:ext uri="{FF2B5EF4-FFF2-40B4-BE49-F238E27FC236}">
                <a16:creationId xmlns:a16="http://schemas.microsoft.com/office/drawing/2014/main" id="{574ADF15-235A-4003-B3A3-17935363D9FD}"/>
              </a:ext>
            </a:extLst>
          </p:cNvPr>
          <p:cNvSpPr>
            <a:spLocks noGrp="1"/>
          </p:cNvSpPr>
          <p:nvPr>
            <p:ph type="title"/>
          </p:nvPr>
        </p:nvSpPr>
        <p:spPr>
          <a:xfrm>
            <a:off x="488950" y="444975"/>
            <a:ext cx="8918244" cy="469453"/>
          </a:xfrm>
        </p:spPr>
        <p:txBody>
          <a:bodyPr/>
          <a:lstStyle/>
          <a:p>
            <a:pPr>
              <a:lnSpc>
                <a:spcPct val="80000"/>
              </a:lnSpc>
            </a:pPr>
            <a:r>
              <a:rPr lang="en-US" altLang="ko-KR" sz="2400" dirty="0">
                <a:solidFill>
                  <a:srgbClr val="00338D"/>
                </a:solidFill>
                <a:latin typeface="KPMG Extralight"/>
              </a:rPr>
              <a:t>2. </a:t>
            </a:r>
            <a:r>
              <a:rPr lang="en-US" altLang="ko-KR" sz="2400" dirty="0">
                <a:solidFill>
                  <a:srgbClr val="00338D"/>
                </a:solidFill>
              </a:rPr>
              <a:t>Assessment of shares of stock &amp; net assets – Step 1 </a:t>
            </a:r>
            <a:r>
              <a:rPr lang="en-US" altLang="ko-KR" sz="2400" b="1" dirty="0">
                <a:solidFill>
                  <a:srgbClr val="00338D"/>
                </a:solidFill>
              </a:rPr>
              <a:t>:</a:t>
            </a:r>
            <a:r>
              <a:rPr lang="en-US" altLang="ko-KR" sz="2400" dirty="0">
                <a:solidFill>
                  <a:srgbClr val="00338D"/>
                </a:solidFill>
              </a:rPr>
              <a:t>  </a:t>
            </a:r>
            <a:r>
              <a:rPr lang="en-US" altLang="ko-KR" sz="2400" dirty="0">
                <a:solidFill>
                  <a:srgbClr val="00338D"/>
                </a:solidFill>
                <a:latin typeface="KPMG Extralight"/>
              </a:rPr>
              <a:t>DIVC</a:t>
            </a:r>
            <a:br>
              <a:rPr lang="en-US" altLang="ko-KR" sz="2400" dirty="0">
                <a:solidFill>
                  <a:srgbClr val="00338D"/>
                </a:solidFill>
                <a:latin typeface="KPMG Extralight"/>
              </a:rPr>
            </a:br>
            <a:endParaRPr lang="en-US" altLang="ko-KR" sz="2400" dirty="0">
              <a:solidFill>
                <a:srgbClr val="00338D"/>
              </a:solidFill>
              <a:latin typeface="KPMG Extralight"/>
            </a:endParaRPr>
          </a:p>
        </p:txBody>
      </p:sp>
    </p:spTree>
    <p:extLst>
      <p:ext uri="{BB962C8B-B14F-4D97-AF65-F5344CB8AC3E}">
        <p14:creationId xmlns:p14="http://schemas.microsoft.com/office/powerpoint/2010/main" val="15181113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defTabSz="914400">
              <a:lnSpc>
                <a:spcPct val="80000"/>
              </a:lnSpc>
            </a:pPr>
            <a:endParaRPr lang="en-US" sz="2000" b="1" kern="0" dirty="0">
              <a:latin typeface="Univers for KPMG" panose="020B0603020202020204" pitchFamily="34" charset="0"/>
            </a:endParaRPr>
          </a:p>
        </p:txBody>
      </p:sp>
      <p:sp>
        <p:nvSpPr>
          <p:cNvPr id="6" name="직사각형 4"/>
          <p:cNvSpPr>
            <a:spLocks noChangeArrowheads="1"/>
          </p:cNvSpPr>
          <p:nvPr/>
        </p:nvSpPr>
        <p:spPr bwMode="auto">
          <a:xfrm>
            <a:off x="488950" y="1346943"/>
            <a:ext cx="8743950" cy="4768934"/>
          </a:xfrm>
          <a:prstGeom prst="rect">
            <a:avLst/>
          </a:prstGeom>
          <a:noFill/>
          <a:ln w="9525">
            <a:noFill/>
            <a:miter lim="800000"/>
            <a:headEnd/>
            <a:tailEnd/>
          </a:ln>
        </p:spPr>
        <p:txBody>
          <a:bodyPr wrap="square">
            <a:spAutoFit/>
          </a:bodyPr>
          <a:lstStyle/>
          <a:p>
            <a:pPr marL="53975" lvl="1" latinLnBrk="1">
              <a:lnSpc>
                <a:spcPct val="120000"/>
              </a:lnSpc>
              <a:spcAft>
                <a:spcPts val="600"/>
              </a:spcAft>
              <a:defRPr/>
            </a:pPr>
            <a:r>
              <a:rPr lang="ko-KR" altLang="en-US" sz="1000" dirty="0">
                <a:ea typeface="맑은 고딕" panose="020B0503020000020004" pitchFamily="50" charset="-127"/>
              </a:rPr>
              <a:t>귀사의 일익 번창하심을 기원합니다</a:t>
            </a:r>
            <a:r>
              <a:rPr lang="en-US" altLang="ko-KR" sz="1000" dirty="0">
                <a:ea typeface="맑은 고딕" panose="020B0503020000020004" pitchFamily="50" charset="-127"/>
              </a:rPr>
              <a:t>.</a:t>
            </a:r>
          </a:p>
          <a:p>
            <a:pPr marL="53975" lvl="1" latinLnBrk="1">
              <a:lnSpc>
                <a:spcPct val="120000"/>
              </a:lnSpc>
              <a:spcAft>
                <a:spcPts val="600"/>
              </a:spcAft>
              <a:defRPr/>
            </a:pPr>
            <a:endParaRPr lang="en-US" altLang="ko-KR" sz="1000" dirty="0">
              <a:ea typeface="맑은 고딕" panose="020B0503020000020004" pitchFamily="50" charset="-127"/>
            </a:endParaRPr>
          </a:p>
          <a:p>
            <a:pPr marL="53975" lvl="1" latinLnBrk="1">
              <a:lnSpc>
                <a:spcPct val="120000"/>
              </a:lnSpc>
              <a:spcAft>
                <a:spcPts val="600"/>
              </a:spcAft>
              <a:defRPr/>
            </a:pPr>
            <a:r>
              <a:rPr lang="ko-KR" altLang="en-US" sz="1000" dirty="0" err="1">
                <a:ea typeface="맑은 고딕" panose="020B0503020000020004" pitchFamily="50" charset="-127"/>
              </a:rPr>
              <a:t>삼정회계법인</a:t>
            </a:r>
            <a:r>
              <a:rPr lang="en-US" altLang="ko-KR" sz="1000" dirty="0">
                <a:ea typeface="맑은 고딕" panose="020B0503020000020004" pitchFamily="50" charset="-127"/>
              </a:rPr>
              <a:t>(</a:t>
            </a:r>
            <a:r>
              <a:rPr lang="ko-KR" altLang="en-US" sz="1000" dirty="0">
                <a:ea typeface="맑은 고딕" panose="020B0503020000020004" pitchFamily="50" charset="-127"/>
              </a:rPr>
              <a:t>이하”</a:t>
            </a:r>
            <a:r>
              <a:rPr lang="en-US" altLang="ko-KR" sz="1000" dirty="0">
                <a:ea typeface="맑은 고딕" panose="020B0503020000020004" pitchFamily="50" charset="-127"/>
              </a:rPr>
              <a:t>KPMG”)</a:t>
            </a:r>
            <a:r>
              <a:rPr lang="ko-KR" altLang="en-US" sz="1000" dirty="0">
                <a:ea typeface="맑은 고딕" panose="020B0503020000020004" pitchFamily="50" charset="-127"/>
              </a:rPr>
              <a:t>은 ㈜두산 산업차량 사업부</a:t>
            </a:r>
            <a:r>
              <a:rPr lang="en-US" altLang="ko-KR" sz="1000" dirty="0">
                <a:ea typeface="맑은 고딕" panose="020B0503020000020004" pitchFamily="50" charset="-127"/>
              </a:rPr>
              <a:t>(</a:t>
            </a:r>
            <a:r>
              <a:rPr lang="ko-KR" altLang="en-US" sz="1000" dirty="0">
                <a:ea typeface="맑은 고딕" panose="020B0503020000020004" pitchFamily="50" charset="-127"/>
              </a:rPr>
              <a:t>이하 </a:t>
            </a:r>
            <a:r>
              <a:rPr lang="en-US" altLang="ko-KR" sz="1000" dirty="0">
                <a:ea typeface="맑은 고딕" panose="020B0503020000020004" pitchFamily="50" charset="-127"/>
              </a:rPr>
              <a:t>“</a:t>
            </a:r>
            <a:r>
              <a:rPr lang="ko-KR" altLang="en-US" sz="1000" dirty="0" err="1">
                <a:ea typeface="맑은 고딕" panose="020B0503020000020004" pitchFamily="50" charset="-127"/>
              </a:rPr>
              <a:t>대상사업부문”이라</a:t>
            </a:r>
            <a:r>
              <a:rPr lang="ko-KR" altLang="en-US" sz="1000" dirty="0">
                <a:ea typeface="맑은 고딕" panose="020B0503020000020004" pitchFamily="50" charset="-127"/>
              </a:rPr>
              <a:t> 함</a:t>
            </a:r>
            <a:r>
              <a:rPr lang="en-US" altLang="ko-KR" sz="1000" dirty="0">
                <a:ea typeface="맑은 고딕" panose="020B0503020000020004" pitchFamily="50" charset="-127"/>
              </a:rPr>
              <a:t>)</a:t>
            </a:r>
            <a:r>
              <a:rPr lang="ko-KR" altLang="en-US" sz="1000" dirty="0">
                <a:ea typeface="맑은 고딕" panose="020B0503020000020004" pitchFamily="50" charset="-127"/>
              </a:rPr>
              <a:t>의 물적분할 및 지분매각</a:t>
            </a:r>
            <a:r>
              <a:rPr lang="en-US" altLang="ko-KR" sz="1000" dirty="0">
                <a:ea typeface="맑은 고딕" panose="020B0503020000020004" pitchFamily="50" charset="-127"/>
              </a:rPr>
              <a:t>(</a:t>
            </a:r>
            <a:r>
              <a:rPr lang="ko-KR" altLang="en-US" sz="1000" dirty="0">
                <a:ea typeface="맑은 고딕" panose="020B0503020000020004" pitchFamily="50" charset="-127"/>
              </a:rPr>
              <a:t>이하 </a:t>
            </a:r>
            <a:r>
              <a:rPr lang="en-US" altLang="ko-KR" sz="1000" dirty="0">
                <a:ea typeface="맑은 고딕" panose="020B0503020000020004" pitchFamily="50" charset="-127"/>
              </a:rPr>
              <a:t>“</a:t>
            </a:r>
            <a:r>
              <a:rPr lang="ko-KR" altLang="en-US" sz="1000" dirty="0">
                <a:ea typeface="맑은 고딕" panose="020B0503020000020004" pitchFamily="50" charset="-127"/>
              </a:rPr>
              <a:t>본건 매각거래“</a:t>
            </a:r>
            <a:r>
              <a:rPr lang="en-US" altLang="ko-KR" sz="1000" dirty="0">
                <a:ea typeface="맑은 고딕" panose="020B0503020000020004" pitchFamily="50" charset="-127"/>
              </a:rPr>
              <a:t>)</a:t>
            </a:r>
            <a:r>
              <a:rPr lang="ko-KR" altLang="en-US" sz="1000" dirty="0">
                <a:ea typeface="맑은 고딕" panose="020B0503020000020004" pitchFamily="50" charset="-127"/>
              </a:rPr>
              <a:t>을 위한 ㈜두산</a:t>
            </a:r>
            <a:r>
              <a:rPr lang="en-US" altLang="ko-KR" sz="1000" dirty="0">
                <a:ea typeface="맑은 고딕" panose="020B0503020000020004" pitchFamily="50" charset="-127"/>
              </a:rPr>
              <a:t>(</a:t>
            </a:r>
            <a:r>
              <a:rPr lang="ko-KR" altLang="en-US" sz="1000" dirty="0">
                <a:ea typeface="맑은 고딕" panose="020B0503020000020004" pitchFamily="50" charset="-127"/>
              </a:rPr>
              <a:t>이하 “귀사” 또는 “</a:t>
            </a:r>
            <a:r>
              <a:rPr lang="en-US" altLang="ko-KR" sz="1000" dirty="0">
                <a:ea typeface="맑은 고딕" panose="020B0503020000020004" pitchFamily="50" charset="-127"/>
              </a:rPr>
              <a:t>D</a:t>
            </a:r>
            <a:r>
              <a:rPr lang="ko-KR" altLang="en-US" sz="1000" dirty="0" err="1">
                <a:ea typeface="맑은 고딕" panose="020B0503020000020004" pitchFamily="50" charset="-127"/>
              </a:rPr>
              <a:t>사”라</a:t>
            </a:r>
            <a:r>
              <a:rPr lang="ko-KR" altLang="en-US" sz="1000" dirty="0">
                <a:ea typeface="맑은 고딕" panose="020B0503020000020004" pitchFamily="50" charset="-127"/>
              </a:rPr>
              <a:t> 함</a:t>
            </a:r>
            <a:r>
              <a:rPr lang="en-US" altLang="ko-KR" sz="1000" dirty="0">
                <a:ea typeface="맑은 고딕" panose="020B0503020000020004" pitchFamily="50" charset="-127"/>
              </a:rPr>
              <a:t>)</a:t>
            </a:r>
            <a:r>
              <a:rPr lang="ko-KR" altLang="en-US" sz="1000" dirty="0">
                <a:ea typeface="맑은 고딕" panose="020B0503020000020004" pitchFamily="50" charset="-127"/>
              </a:rPr>
              <a:t>의 세무실사를 지원하는 용역을 수행하였습니다</a:t>
            </a:r>
            <a:r>
              <a:rPr lang="en-US" altLang="ko-KR" sz="1000" dirty="0">
                <a:ea typeface="맑은 고딕" panose="020B0503020000020004" pitchFamily="50" charset="-127"/>
              </a:rPr>
              <a:t>. </a:t>
            </a:r>
          </a:p>
          <a:p>
            <a:pPr marL="53975" lvl="1">
              <a:lnSpc>
                <a:spcPct val="120000"/>
              </a:lnSpc>
              <a:spcAft>
                <a:spcPts val="600"/>
              </a:spcAft>
              <a:defRPr/>
            </a:pPr>
            <a:r>
              <a:rPr lang="en-US" altLang="ko-KR" sz="1000" dirty="0">
                <a:ea typeface="맑은 고딕" panose="020B0503020000020004" pitchFamily="50" charset="-127"/>
              </a:rPr>
              <a:t> </a:t>
            </a:r>
          </a:p>
          <a:p>
            <a:pPr marL="53975" lvl="1" algn="just" latinLnBrk="1">
              <a:lnSpc>
                <a:spcPct val="120000"/>
              </a:lnSpc>
              <a:spcAft>
                <a:spcPts val="600"/>
              </a:spcAft>
              <a:defRPr/>
            </a:pPr>
            <a:r>
              <a:rPr lang="ko-KR" altLang="en-US" sz="1000" dirty="0">
                <a:ea typeface="맑은 고딕" panose="020B0503020000020004" pitchFamily="50" charset="-127"/>
              </a:rPr>
              <a:t>본 실사업무는 귀사 담당자와의 면담 및 귀사가 제시한 자료를 기초로 수행되었으나 기 제시된 자료 등에 변동사항이 발생할 경우에는 실사결과가 달라질 수 있습니다</a:t>
            </a:r>
            <a:r>
              <a:rPr lang="en-US" altLang="ko-KR" sz="1000" dirty="0">
                <a:ea typeface="맑은 고딕" panose="020B0503020000020004" pitchFamily="50" charset="-127"/>
              </a:rPr>
              <a:t>. </a:t>
            </a:r>
            <a:r>
              <a:rPr lang="ko-KR" altLang="en-US" sz="1000" dirty="0">
                <a:ea typeface="맑은 고딕" panose="020B0503020000020004" pitchFamily="50" charset="-127"/>
              </a:rPr>
              <a:t>그러나 실사기준일 이후 기 제시된 자료에 변동사항이 발생하는 경우 </a:t>
            </a:r>
            <a:r>
              <a:rPr lang="en-US" altLang="ko-KR" sz="1000" dirty="0">
                <a:ea typeface="맑은 고딕" panose="020B0503020000020004" pitchFamily="50" charset="-127"/>
              </a:rPr>
              <a:t>KPMG</a:t>
            </a:r>
            <a:r>
              <a:rPr lang="ko-KR" altLang="en-US" sz="1000" dirty="0">
                <a:ea typeface="맑은 고딕" panose="020B0503020000020004" pitchFamily="50" charset="-127"/>
              </a:rPr>
              <a:t>는 본 실사보고서를 수정할 의무가 없습니다</a:t>
            </a:r>
            <a:r>
              <a:rPr lang="en-US" altLang="ko-KR" sz="1000" dirty="0">
                <a:ea typeface="맑은 고딕" panose="020B0503020000020004" pitchFamily="50" charset="-127"/>
              </a:rPr>
              <a:t>.</a:t>
            </a:r>
          </a:p>
          <a:p>
            <a:pPr marL="53975" lvl="1">
              <a:lnSpc>
                <a:spcPct val="120000"/>
              </a:lnSpc>
              <a:spcAft>
                <a:spcPts val="600"/>
              </a:spcAft>
              <a:defRPr/>
            </a:pPr>
            <a:endParaRPr lang="en-US" altLang="ko-KR" sz="1000" dirty="0">
              <a:ea typeface="맑은 고딕" panose="020B0503020000020004" pitchFamily="50" charset="-127"/>
            </a:endParaRPr>
          </a:p>
          <a:p>
            <a:pPr marL="53975" lvl="1" algn="just">
              <a:lnSpc>
                <a:spcPct val="120000"/>
              </a:lnSpc>
              <a:spcAft>
                <a:spcPts val="600"/>
              </a:spcAft>
              <a:defRPr/>
            </a:pPr>
            <a:r>
              <a:rPr lang="ko-KR" altLang="en-US" sz="1000" dirty="0">
                <a:ea typeface="맑은 고딕" panose="020B0503020000020004" pitchFamily="50" charset="-127"/>
              </a:rPr>
              <a:t>본 실사보고서는 귀사의 대상사업부문</a:t>
            </a:r>
            <a:r>
              <a:rPr lang="en-US" altLang="ko-KR" sz="1000" dirty="0">
                <a:ea typeface="맑은 고딕" panose="020B0503020000020004" pitchFamily="50" charset="-127"/>
              </a:rPr>
              <a:t> </a:t>
            </a:r>
            <a:r>
              <a:rPr lang="ko-KR" altLang="en-US" sz="1000" dirty="0">
                <a:ea typeface="맑은 고딕" panose="020B0503020000020004" pitchFamily="50" charset="-127"/>
              </a:rPr>
              <a:t>매각 목적으로 작성된 것으로서 </a:t>
            </a:r>
            <a:r>
              <a:rPr lang="en-US" altLang="ko-KR" sz="1000" dirty="0">
                <a:ea typeface="맑은 고딕" panose="020B0503020000020004" pitchFamily="50" charset="-127"/>
              </a:rPr>
              <a:t>KPMG</a:t>
            </a:r>
            <a:r>
              <a:rPr lang="ko-KR" altLang="en-US" sz="1000" dirty="0">
                <a:ea typeface="맑은 고딕" panose="020B0503020000020004" pitchFamily="50" charset="-127"/>
              </a:rPr>
              <a:t>의 사전 서면 동의 없이는 제</a:t>
            </a:r>
            <a:r>
              <a:rPr lang="en-US" altLang="ko-KR" sz="1000" dirty="0">
                <a:ea typeface="맑은 고딕" panose="020B0503020000020004" pitchFamily="50" charset="-127"/>
              </a:rPr>
              <a:t>3</a:t>
            </a:r>
            <a:r>
              <a:rPr lang="ko-KR" altLang="en-US" sz="1000" dirty="0">
                <a:ea typeface="맑은 고딕" panose="020B0503020000020004" pitchFamily="50" charset="-127"/>
              </a:rPr>
              <a:t>자에게 배부할 수 없으며</a:t>
            </a:r>
            <a:r>
              <a:rPr lang="en-US" altLang="ko-KR" sz="1000" dirty="0">
                <a:ea typeface="맑은 고딕" panose="020B0503020000020004" pitchFamily="50" charset="-127"/>
              </a:rPr>
              <a:t>, </a:t>
            </a:r>
            <a:r>
              <a:rPr lang="ko-KR" altLang="en-US" sz="1000" dirty="0">
                <a:ea typeface="맑은 고딕" panose="020B0503020000020004" pitchFamily="50" charset="-127"/>
              </a:rPr>
              <a:t>어떠한 다른 목적으로 사용되거나 인용될 수 없습니다</a:t>
            </a:r>
            <a:r>
              <a:rPr lang="en-US" altLang="ko-KR" sz="1000" dirty="0">
                <a:ea typeface="맑은 고딕" panose="020B0503020000020004" pitchFamily="50" charset="-127"/>
              </a:rPr>
              <a:t>. KPMG</a:t>
            </a:r>
            <a:r>
              <a:rPr lang="ko-KR" altLang="en-US" sz="1000" dirty="0">
                <a:ea typeface="맑은 고딕" panose="020B0503020000020004" pitchFamily="50" charset="-127"/>
              </a:rPr>
              <a:t>는 상기의 언급내용에 반하여 회람</a:t>
            </a:r>
            <a:r>
              <a:rPr lang="en-US" altLang="ko-KR" sz="1000" dirty="0">
                <a:ea typeface="맑은 고딕" panose="020B0503020000020004" pitchFamily="50" charset="-127"/>
              </a:rPr>
              <a:t>, </a:t>
            </a:r>
            <a:r>
              <a:rPr lang="ko-KR" altLang="en-US" sz="1000" dirty="0">
                <a:ea typeface="맑은 고딕" panose="020B0503020000020004" pitchFamily="50" charset="-127"/>
              </a:rPr>
              <a:t>출판 또는 본 보고서가 사용되는 경우 보고서 이용자나 제</a:t>
            </a:r>
            <a:r>
              <a:rPr lang="en-US" altLang="ko-KR" sz="1000" dirty="0">
                <a:ea typeface="맑은 고딕" panose="020B0503020000020004" pitchFamily="50" charset="-127"/>
              </a:rPr>
              <a:t>3</a:t>
            </a:r>
            <a:r>
              <a:rPr lang="ko-KR" altLang="en-US" sz="1000" dirty="0">
                <a:ea typeface="맑은 고딕" panose="020B0503020000020004" pitchFamily="50" charset="-127"/>
              </a:rPr>
              <a:t>자에 의해 발생한 손실에 대해 책임을 지지 아니합니다</a:t>
            </a:r>
            <a:r>
              <a:rPr lang="en-US" altLang="ko-KR" sz="1000" dirty="0">
                <a:ea typeface="맑은 고딕" panose="020B0503020000020004" pitchFamily="50" charset="-127"/>
              </a:rPr>
              <a:t>. KPMG</a:t>
            </a:r>
            <a:r>
              <a:rPr lang="ko-KR" altLang="en-US" sz="1000" dirty="0">
                <a:ea typeface="맑은 고딕" panose="020B0503020000020004" pitchFamily="50" charset="-127"/>
              </a:rPr>
              <a:t>는 본 보고서 발행일 이후 발생하는 어떠한 사유로도 본 보고서를 수정하거나 갱신할 의무를 갖지 않습니다</a:t>
            </a:r>
            <a:r>
              <a:rPr lang="en-US" altLang="ko-KR" sz="1000" dirty="0">
                <a:ea typeface="맑은 고딕" panose="020B0503020000020004" pitchFamily="50" charset="-127"/>
              </a:rPr>
              <a:t>.</a:t>
            </a:r>
          </a:p>
          <a:p>
            <a:pPr marL="53975" lvl="1">
              <a:lnSpc>
                <a:spcPct val="120000"/>
              </a:lnSpc>
              <a:spcAft>
                <a:spcPts val="600"/>
              </a:spcAft>
              <a:defRPr/>
            </a:pPr>
            <a:endParaRPr lang="en-US" altLang="ko-KR" sz="1000" dirty="0">
              <a:ea typeface="맑은 고딕" panose="020B0503020000020004" pitchFamily="50" charset="-127"/>
            </a:endParaRPr>
          </a:p>
          <a:p>
            <a:pPr marL="53975" lvl="1" algn="just">
              <a:lnSpc>
                <a:spcPct val="120000"/>
              </a:lnSpc>
              <a:spcAft>
                <a:spcPts val="600"/>
              </a:spcAft>
              <a:defRPr/>
            </a:pPr>
            <a:r>
              <a:rPr lang="ko-KR" altLang="en-US" sz="1000" dirty="0">
                <a:ea typeface="맑은 고딕" panose="020B0503020000020004" pitchFamily="50" charset="-127"/>
              </a:rPr>
              <a:t>본 실사업무를 수행함에 있어서 적극적인 협조를 아끼지 않으신 귀사의 임직원 여러분께 깊은 감사를 드리며 본 보고서 내용에 의문이 있으시면 언제든지 상의에 응할 것을 약속 드립니다</a:t>
            </a:r>
            <a:r>
              <a:rPr lang="en-US" altLang="ko-KR" sz="1000" dirty="0">
                <a:ea typeface="맑은 고딕" panose="020B0503020000020004" pitchFamily="50" charset="-127"/>
              </a:rPr>
              <a:t>.</a:t>
            </a:r>
          </a:p>
          <a:p>
            <a:pPr marL="53975" lvl="1" latinLnBrk="1">
              <a:lnSpc>
                <a:spcPct val="120000"/>
              </a:lnSpc>
              <a:spcAft>
                <a:spcPts val="600"/>
              </a:spcAft>
              <a:defRPr/>
            </a:pPr>
            <a:endParaRPr lang="en-US" altLang="ko-KR" sz="1000" dirty="0">
              <a:latin typeface="+mn-ea"/>
            </a:endParaRPr>
          </a:p>
          <a:p>
            <a:pPr marL="53975" lvl="1" algn="r" latinLnBrk="1">
              <a:lnSpc>
                <a:spcPct val="120000"/>
              </a:lnSpc>
              <a:spcAft>
                <a:spcPts val="600"/>
              </a:spcAft>
              <a:defRPr/>
            </a:pPr>
            <a:r>
              <a:rPr lang="ko-KR" altLang="en-US" sz="1000" dirty="0">
                <a:latin typeface="+mn-ea"/>
              </a:rPr>
              <a:t>삼     정    회    계    법    인</a:t>
            </a:r>
          </a:p>
          <a:p>
            <a:pPr marL="53975" lvl="1" latinLnBrk="1">
              <a:lnSpc>
                <a:spcPct val="120000"/>
              </a:lnSpc>
              <a:spcAft>
                <a:spcPts val="600"/>
              </a:spcAft>
              <a:defRPr/>
            </a:pPr>
            <a:endParaRPr lang="ko-KR" altLang="en-US" sz="1000" dirty="0">
              <a:latin typeface="+mn-ea"/>
            </a:endParaRPr>
          </a:p>
          <a:p>
            <a:pPr marL="53975" lvl="1" algn="r" latinLnBrk="1">
              <a:lnSpc>
                <a:spcPct val="120000"/>
              </a:lnSpc>
              <a:spcAft>
                <a:spcPts val="600"/>
              </a:spcAft>
              <a:defRPr/>
            </a:pPr>
            <a:r>
              <a:rPr lang="ko-KR" altLang="en-US" sz="1000" dirty="0">
                <a:latin typeface="+mn-ea"/>
              </a:rPr>
              <a:t>대 표 이 사      김    교    태</a:t>
            </a:r>
          </a:p>
          <a:p>
            <a:pPr marL="53975" lvl="1" latinLnBrk="1">
              <a:lnSpc>
                <a:spcPct val="120000"/>
              </a:lnSpc>
              <a:spcAft>
                <a:spcPts val="600"/>
              </a:spcAft>
              <a:defRPr/>
            </a:pPr>
            <a:endParaRPr lang="en-US" altLang="ko-KR" sz="1000" dirty="0">
              <a:latin typeface="+mn-ea"/>
            </a:endParaRPr>
          </a:p>
        </p:txBody>
      </p:sp>
      <p:sp>
        <p:nvSpPr>
          <p:cNvPr id="7" name="TextBox 6"/>
          <p:cNvSpPr txBox="1"/>
          <p:nvPr/>
        </p:nvSpPr>
        <p:spPr>
          <a:xfrm>
            <a:off x="488950" y="536512"/>
            <a:ext cx="8743950" cy="810431"/>
          </a:xfrm>
          <a:prstGeom prst="rect">
            <a:avLst/>
          </a:prstGeom>
          <a:noFill/>
        </p:spPr>
        <p:txBody>
          <a:bodyPr wrap="square" lIns="54610" tIns="54610" rIns="54610" bIns="54610" rtlCol="0">
            <a:noAutofit/>
          </a:bodyPr>
          <a:lstStyle/>
          <a:p>
            <a:pPr>
              <a:spcAft>
                <a:spcPts val="600"/>
              </a:spcAft>
            </a:pPr>
            <a:r>
              <a:rPr lang="ko-KR" altLang="en-US" sz="1200" b="1" dirty="0">
                <a:ea typeface="맑은 고딕" panose="020B0503020000020004" pitchFamily="50" charset="-127"/>
              </a:rPr>
              <a:t>㈜두산</a:t>
            </a:r>
            <a:endParaRPr lang="en-US" altLang="ko-KR" sz="1200" b="1" dirty="0">
              <a:ea typeface="맑은 고딕" panose="020B0503020000020004" pitchFamily="50" charset="-127"/>
            </a:endParaRPr>
          </a:p>
          <a:p>
            <a:pPr>
              <a:spcAft>
                <a:spcPts val="600"/>
              </a:spcAft>
            </a:pPr>
            <a:r>
              <a:rPr lang="ko-KR" altLang="en-US" sz="1200" b="1" dirty="0">
                <a:ea typeface="맑은 고딕" panose="020B0503020000020004" pitchFamily="50" charset="-127"/>
              </a:rPr>
              <a:t>대표이사 귀중</a:t>
            </a:r>
            <a:endParaRPr lang="en-US" altLang="ko-KR" sz="1200" b="1" dirty="0">
              <a:ea typeface="맑은 고딕" panose="020B0503020000020004" pitchFamily="50" charset="-127"/>
            </a:endParaRPr>
          </a:p>
          <a:p>
            <a:pPr algn="r">
              <a:spcAft>
                <a:spcPts val="600"/>
              </a:spcAft>
            </a:pPr>
            <a:r>
              <a:rPr lang="en-US" altLang="ko-KR" sz="1200" b="1" dirty="0"/>
              <a:t>2021</a:t>
            </a:r>
            <a:r>
              <a:rPr lang="ko-KR" altLang="en-US" sz="1200" b="1" dirty="0"/>
              <a:t>년</a:t>
            </a:r>
            <a:r>
              <a:rPr lang="en-US" altLang="ko-KR" sz="1200" b="1" dirty="0"/>
              <a:t> 2</a:t>
            </a:r>
            <a:r>
              <a:rPr lang="ko-KR" altLang="en-US" sz="1200" b="1" dirty="0"/>
              <a:t>월</a:t>
            </a:r>
          </a:p>
        </p:txBody>
      </p:sp>
    </p:spTree>
    <p:extLst>
      <p:ext uri="{BB962C8B-B14F-4D97-AF65-F5344CB8AC3E}">
        <p14:creationId xmlns:p14="http://schemas.microsoft.com/office/powerpoint/2010/main" val="31635210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그림 11">
            <a:extLst>
              <a:ext uri="{FF2B5EF4-FFF2-40B4-BE49-F238E27FC236}">
                <a16:creationId xmlns:a16="http://schemas.microsoft.com/office/drawing/2014/main" id="{3B765FC3-6680-4CEE-A4E3-90DB55B0952B}"/>
              </a:ext>
            </a:extLst>
          </p:cNvPr>
          <p:cNvPicPr>
            <a:picLocks noChangeAspect="1"/>
          </p:cNvPicPr>
          <p:nvPr/>
        </p:nvPicPr>
        <p:blipFill>
          <a:blip r:embed="rId3"/>
          <a:stretch>
            <a:fillRect/>
          </a:stretch>
        </p:blipFill>
        <p:spPr>
          <a:xfrm>
            <a:off x="498806" y="856370"/>
            <a:ext cx="3979350" cy="4960110"/>
          </a:xfrm>
          <a:prstGeom prst="rect">
            <a:avLst/>
          </a:prstGeom>
        </p:spPr>
      </p:pic>
      <p:sp>
        <p:nvSpPr>
          <p:cNvPr id="6" name="텍스트 개체 틀 1"/>
          <p:cNvSpPr>
            <a:spLocks noGrp="1"/>
          </p:cNvSpPr>
          <p:nvPr>
            <p:ph type="body" sz="quarter" idx="14"/>
          </p:nvPr>
        </p:nvSpPr>
        <p:spPr>
          <a:xfrm>
            <a:off x="4625049" y="3082833"/>
            <a:ext cx="4635252" cy="3222717"/>
          </a:xfrm>
          <a:solidFill>
            <a:schemeClr val="bg2">
              <a:alpha val="40000"/>
            </a:schemeClr>
          </a:solidFill>
        </p:spPr>
        <p:txBody>
          <a:bodyPr lIns="36000" tIns="36000" rIns="36000" bIns="36000"/>
          <a:lstStyle/>
          <a:p>
            <a:pPr marL="85725">
              <a:lnSpc>
                <a:spcPct val="120000"/>
              </a:lnSpc>
            </a:pPr>
            <a:r>
              <a:rPr lang="ko-KR" altLang="en-US" sz="850" dirty="0">
                <a:ea typeface="맑은 고딕" panose="020B0503020000020004" pitchFamily="50" charset="-127"/>
              </a:rPr>
              <a:t>평가 결과</a:t>
            </a:r>
            <a:r>
              <a:rPr lang="en-US" altLang="ko-KR" sz="850" dirty="0">
                <a:ea typeface="맑은 고딕" panose="020B0503020000020004" pitchFamily="50" charset="-127"/>
              </a:rPr>
              <a:t> </a:t>
            </a:r>
            <a:r>
              <a:rPr lang="ko-KR" altLang="en-US" sz="850" dirty="0">
                <a:ea typeface="맑은 고딕" panose="020B0503020000020004" pitchFamily="50" charset="-127"/>
              </a:rPr>
              <a:t>요약</a:t>
            </a:r>
            <a:endParaRPr lang="en-US" altLang="ko-KR" sz="850" dirty="0">
              <a:ea typeface="맑은 고딕" panose="020B0503020000020004" pitchFamily="50" charset="-127"/>
            </a:endParaRPr>
          </a:p>
          <a:p>
            <a:pPr marL="266700" indent="-180975">
              <a:spcAft>
                <a:spcPts val="0"/>
              </a:spcAft>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순자산가치 </a:t>
            </a:r>
            <a:r>
              <a:rPr lang="en-US" altLang="ko-KR" sz="850" b="0" dirty="0">
                <a:solidFill>
                  <a:schemeClr val="tx1"/>
                </a:solidFill>
                <a:ea typeface="맑은 고딕" panose="020B0503020000020004" pitchFamily="50" charset="-127"/>
              </a:rPr>
              <a:t>80%</a:t>
            </a:r>
            <a:r>
              <a:rPr lang="ko-KR" altLang="en-US" sz="850" b="0" dirty="0">
                <a:solidFill>
                  <a:schemeClr val="tx1"/>
                </a:solidFill>
                <a:ea typeface="맑은 고딕" panose="020B0503020000020004" pitchFamily="50" charset="-127"/>
              </a:rPr>
              <a:t>로 평가됨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중소기업기준법에 따른 중소기업에 해당함</a:t>
            </a:r>
          </a:p>
          <a:p>
            <a:pPr marL="85725">
              <a:lnSpc>
                <a:spcPct val="120000"/>
              </a:lnSpc>
              <a:tabLst>
                <a:tab pos="4037013" algn="l"/>
              </a:tabLst>
            </a:pPr>
            <a:r>
              <a:rPr lang="ko-KR" altLang="en-US" sz="850" dirty="0">
                <a:ea typeface="맑은 고딕" panose="020B0503020000020004" pitchFamily="50" charset="-127"/>
              </a:rPr>
              <a:t>평가차액 세부내용</a:t>
            </a:r>
            <a:endParaRPr lang="en-US" altLang="ko-KR" sz="850" b="0" dirty="0">
              <a:solidFill>
                <a:schemeClr val="tx1"/>
              </a:solidFill>
              <a:ea typeface="맑은 고딕" panose="020B0503020000020004" pitchFamily="50" charset="-127"/>
            </a:endParaRPr>
          </a:p>
          <a:p>
            <a:pPr marL="85725">
              <a:spcAft>
                <a:spcPts val="300"/>
              </a:spcAft>
              <a:tabLst>
                <a:tab pos="4037013" algn="l"/>
              </a:tabLst>
            </a:pPr>
            <a:r>
              <a:rPr lang="en-US" altLang="ko-KR" sz="850" b="0" dirty="0">
                <a:solidFill>
                  <a:schemeClr val="tx1"/>
                </a:solidFill>
                <a:ea typeface="맑은 고딕" panose="020B0503020000020004" pitchFamily="50" charset="-127"/>
              </a:rPr>
              <a:t>*1) </a:t>
            </a:r>
            <a:r>
              <a:rPr lang="ko-KR" altLang="en-US" sz="850" b="0" dirty="0">
                <a:solidFill>
                  <a:schemeClr val="tx1"/>
                </a:solidFill>
                <a:ea typeface="맑은 고딕" panose="020B0503020000020004" pitchFamily="50" charset="-127"/>
              </a:rPr>
              <a:t>세법상 유보를 가산하여 평가함</a:t>
            </a:r>
            <a:endParaRPr lang="en-US" altLang="ko-KR" sz="850" b="0" dirty="0">
              <a:solidFill>
                <a:schemeClr val="tx1"/>
              </a:solidFill>
              <a:ea typeface="맑은 고딕" panose="020B0503020000020004" pitchFamily="50" charset="-127"/>
            </a:endParaRPr>
          </a:p>
          <a:p>
            <a:pPr marL="85725">
              <a:spcAft>
                <a:spcPts val="300"/>
              </a:spcAft>
              <a:tabLst>
                <a:tab pos="4037013" algn="l"/>
              </a:tabLst>
            </a:pPr>
            <a:r>
              <a:rPr lang="en-US" altLang="ko-KR" sz="850" b="0" dirty="0">
                <a:solidFill>
                  <a:schemeClr val="tx1"/>
                </a:solidFill>
                <a:ea typeface="맑은 고딕" panose="020B0503020000020004" pitchFamily="50" charset="-127"/>
              </a:rPr>
              <a:t>*2) </a:t>
            </a:r>
            <a:r>
              <a:rPr lang="ko-KR" altLang="en-US" sz="850" b="0" dirty="0">
                <a:solidFill>
                  <a:schemeClr val="tx1"/>
                </a:solidFill>
                <a:ea typeface="맑은 고딕" panose="020B0503020000020004" pitchFamily="50" charset="-127"/>
              </a:rPr>
              <a:t>대손충당금 등 세법상 인정되지 않는 평가충당금을 자산에 가산하고</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부채에서 차감함</a:t>
            </a:r>
            <a:endParaRPr lang="en-US" altLang="ko-KR" sz="850" b="0" dirty="0">
              <a:solidFill>
                <a:schemeClr val="tx1"/>
              </a:solidFill>
              <a:ea typeface="맑은 고딕" panose="020B0503020000020004" pitchFamily="50" charset="-127"/>
            </a:endParaRPr>
          </a:p>
          <a:p>
            <a:pPr marL="85725">
              <a:spcAft>
                <a:spcPts val="300"/>
              </a:spcAft>
              <a:tabLst>
                <a:tab pos="4037013" algn="l"/>
              </a:tabLst>
            </a:pPr>
            <a:r>
              <a:rPr lang="en-US" altLang="ko-KR" sz="850" b="0" dirty="0">
                <a:solidFill>
                  <a:schemeClr val="tx1"/>
                </a:solidFill>
                <a:ea typeface="맑은 고딕" panose="020B0503020000020004" pitchFamily="50" charset="-127"/>
              </a:rPr>
              <a:t>*3) </a:t>
            </a:r>
            <a:r>
              <a:rPr lang="ko-KR" altLang="en-US" sz="850" b="0" dirty="0" err="1">
                <a:solidFill>
                  <a:schemeClr val="tx1"/>
                </a:solidFill>
                <a:ea typeface="맑은 고딕" panose="020B0503020000020004" pitchFamily="50" charset="-127"/>
              </a:rPr>
              <a:t>상증법</a:t>
            </a:r>
            <a:r>
              <a:rPr lang="ko-KR" altLang="en-US" sz="850" b="0" dirty="0">
                <a:solidFill>
                  <a:schemeClr val="tx1"/>
                </a:solidFill>
                <a:ea typeface="맑은 고딕" panose="020B0503020000020004" pitchFamily="50" charset="-127"/>
              </a:rPr>
              <a:t> 제</a:t>
            </a:r>
            <a:r>
              <a:rPr lang="en-US" altLang="ko-KR" sz="850" b="0" dirty="0">
                <a:solidFill>
                  <a:schemeClr val="tx1"/>
                </a:solidFill>
                <a:ea typeface="맑은 고딕" panose="020B0503020000020004" pitchFamily="50" charset="-127"/>
              </a:rPr>
              <a:t>63</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4</a:t>
            </a:r>
            <a:r>
              <a:rPr lang="ko-KR" altLang="en-US" sz="850" b="0" dirty="0">
                <a:solidFill>
                  <a:schemeClr val="tx1"/>
                </a:solidFill>
                <a:ea typeface="맑은 고딕" panose="020B0503020000020004" pitchFamily="50" charset="-127"/>
              </a:rPr>
              <a:t>항에 따라 예</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적금 등 관련 미수이자는 평가기준일까지 발생된 미수이자금액에서 원천징수세액 상당액을 차감하여 평가함</a:t>
            </a:r>
            <a:endParaRPr lang="en-US" altLang="ko-KR" sz="850" b="0" dirty="0">
              <a:solidFill>
                <a:schemeClr val="tx1"/>
              </a:solidFill>
              <a:ea typeface="맑은 고딕" panose="020B0503020000020004" pitchFamily="50" charset="-127"/>
            </a:endParaRPr>
          </a:p>
          <a:p>
            <a:pPr marL="85725">
              <a:spcAft>
                <a:spcPts val="300"/>
              </a:spcAft>
              <a:tabLst>
                <a:tab pos="4037013" algn="l"/>
              </a:tabLst>
            </a:pPr>
            <a:r>
              <a:rPr lang="en-US" altLang="ko-KR" sz="850" b="0" dirty="0">
                <a:solidFill>
                  <a:schemeClr val="tx1"/>
                </a:solidFill>
                <a:ea typeface="맑은 고딕" panose="020B0503020000020004" pitchFamily="50" charset="-127"/>
              </a:rPr>
              <a:t>*4) </a:t>
            </a:r>
            <a:r>
              <a:rPr lang="ko-KR" altLang="en-US" sz="850" b="0" dirty="0">
                <a:solidFill>
                  <a:schemeClr val="tx1"/>
                </a:solidFill>
                <a:ea typeface="맑은 고딕" panose="020B0503020000020004" pitchFamily="50" charset="-127"/>
              </a:rPr>
              <a:t>유형자산 및 무형자산은 회사가 관할세무서장에게 신고한 상각방법과 법인세법 시행령 제</a:t>
            </a:r>
            <a:r>
              <a:rPr lang="en-US" altLang="ko-KR" sz="850" b="0" dirty="0">
                <a:solidFill>
                  <a:schemeClr val="tx1"/>
                </a:solidFill>
                <a:ea typeface="맑은 고딕" panose="020B0503020000020004" pitchFamily="50" charset="-127"/>
              </a:rPr>
              <a:t>28</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항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호 규정에 의한 기준내용연수에 따라 계산된 감가상각비를 차감하여 계산함</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-260, 2009.09.21., </a:t>
            </a:r>
            <a:r>
              <a:rPr lang="ko-KR" altLang="en-US" sz="850" b="0" dirty="0">
                <a:solidFill>
                  <a:schemeClr val="tx1"/>
                </a:solidFill>
                <a:ea typeface="맑은 고딕" panose="020B0503020000020004" pitchFamily="50" charset="-127"/>
              </a:rPr>
              <a:t>재산</a:t>
            </a:r>
            <a:r>
              <a:rPr lang="en-US" altLang="ko-KR" sz="850" b="0" dirty="0">
                <a:solidFill>
                  <a:schemeClr val="tx1"/>
                </a:solidFill>
                <a:ea typeface="맑은 고딕" panose="020B0503020000020004" pitchFamily="50" charset="-127"/>
              </a:rPr>
              <a:t>-773, 2009.03.05)</a:t>
            </a:r>
          </a:p>
          <a:p>
            <a:pPr marL="85725">
              <a:spcAft>
                <a:spcPts val="300"/>
              </a:spcAft>
              <a:tabLst>
                <a:tab pos="4037013" algn="l"/>
              </a:tabLst>
            </a:pPr>
            <a:r>
              <a:rPr lang="en-US" altLang="ko-KR" sz="850" b="0" dirty="0">
                <a:solidFill>
                  <a:schemeClr val="tx1"/>
                </a:solidFill>
                <a:ea typeface="맑은 고딕" panose="020B0503020000020004" pitchFamily="50" charset="-127"/>
              </a:rPr>
              <a:t>*5) </a:t>
            </a:r>
            <a:r>
              <a:rPr lang="ko-KR" altLang="en-US" sz="850" b="0" dirty="0" err="1">
                <a:solidFill>
                  <a:schemeClr val="tx1"/>
                </a:solidFill>
                <a:ea typeface="맑은 고딕" panose="020B0503020000020004" pitchFamily="50" charset="-127"/>
              </a:rPr>
              <a:t>상증령</a:t>
            </a:r>
            <a:r>
              <a:rPr lang="ko-KR" altLang="en-US" sz="850" b="0" dirty="0">
                <a:solidFill>
                  <a:schemeClr val="tx1"/>
                </a:solidFill>
                <a:ea typeface="맑은 고딕" panose="020B0503020000020004" pitchFamily="50" charset="-127"/>
              </a:rPr>
              <a:t> 제</a:t>
            </a:r>
            <a:r>
              <a:rPr lang="en-US" altLang="ko-KR" sz="850" b="0" dirty="0">
                <a:solidFill>
                  <a:schemeClr val="tx1"/>
                </a:solidFill>
                <a:ea typeface="맑은 고딕" panose="020B0503020000020004" pitchFamily="50" charset="-127"/>
              </a:rPr>
              <a:t>55</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2</a:t>
            </a:r>
            <a:r>
              <a:rPr lang="ko-KR" altLang="en-US" sz="850" b="0" dirty="0">
                <a:solidFill>
                  <a:schemeClr val="tx1"/>
                </a:solidFill>
                <a:ea typeface="맑은 고딕" panose="020B0503020000020004" pitchFamily="50" charset="-127"/>
              </a:rPr>
              <a:t>항의 규정에 의한 무형고정자산의 평가에 있어서 </a:t>
            </a:r>
            <a:r>
              <a:rPr lang="ko-KR" altLang="en-US" sz="850" b="0" dirty="0" err="1">
                <a:solidFill>
                  <a:schemeClr val="tx1"/>
                </a:solidFill>
                <a:ea typeface="맑은 고딕" panose="020B0503020000020004" pitchFamily="50" charset="-127"/>
              </a:rPr>
              <a:t>법인령</a:t>
            </a:r>
            <a:r>
              <a:rPr lang="ko-KR" altLang="en-US" sz="850" b="0" dirty="0">
                <a:solidFill>
                  <a:schemeClr val="tx1"/>
                </a:solidFill>
                <a:ea typeface="맑은 고딕" panose="020B0503020000020004" pitchFamily="50" charset="-127"/>
              </a:rPr>
              <a:t> 제</a:t>
            </a:r>
            <a:r>
              <a:rPr lang="en-US" altLang="ko-KR" sz="850" b="0" dirty="0">
                <a:solidFill>
                  <a:schemeClr val="tx1"/>
                </a:solidFill>
                <a:ea typeface="맑은 고딕" panose="020B0503020000020004" pitchFamily="50" charset="-127"/>
              </a:rPr>
              <a:t>24</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항 제</a:t>
            </a:r>
            <a:r>
              <a:rPr lang="en-US" altLang="ko-KR" sz="850" b="0" dirty="0">
                <a:solidFill>
                  <a:schemeClr val="tx1"/>
                </a:solidFill>
                <a:ea typeface="맑은 고딕" panose="020B0503020000020004" pitchFamily="50" charset="-127"/>
              </a:rPr>
              <a:t>2</a:t>
            </a:r>
            <a:r>
              <a:rPr lang="ko-KR" altLang="en-US" sz="850" b="0" dirty="0">
                <a:solidFill>
                  <a:schemeClr val="tx1"/>
                </a:solidFill>
                <a:ea typeface="맑은 고딕" panose="020B0503020000020004" pitchFamily="50" charset="-127"/>
              </a:rPr>
              <a:t>호 </a:t>
            </a:r>
            <a:r>
              <a:rPr lang="ko-KR" altLang="en-US" sz="850" b="0" dirty="0" err="1">
                <a:solidFill>
                  <a:schemeClr val="tx1"/>
                </a:solidFill>
                <a:ea typeface="맑은 고딕" panose="020B0503020000020004" pitchFamily="50" charset="-127"/>
              </a:rPr>
              <a:t>바목에</a:t>
            </a:r>
            <a:r>
              <a:rPr lang="ko-KR" altLang="en-US" sz="850" b="0" dirty="0">
                <a:solidFill>
                  <a:schemeClr val="tx1"/>
                </a:solidFill>
                <a:ea typeface="맑은 고딕" panose="020B0503020000020004" pitchFamily="50" charset="-127"/>
              </a:rPr>
              <a:t> 해당하는 개발비의 가액은 당해 법인의 자산에서 차감하여 계산하는 것이며</a:t>
            </a:r>
            <a:r>
              <a:rPr lang="en-US" altLang="ko-KR" sz="850" b="0" dirty="0">
                <a:solidFill>
                  <a:schemeClr val="tx1"/>
                </a:solidFill>
                <a:ea typeface="맑은 고딕" panose="020B0503020000020004" pitchFamily="50" charset="-127"/>
              </a:rPr>
              <a:t>(</a:t>
            </a:r>
            <a:r>
              <a:rPr lang="ko-KR" altLang="en-US" sz="850" b="0" dirty="0" err="1">
                <a:solidFill>
                  <a:schemeClr val="tx1"/>
                </a:solidFill>
                <a:ea typeface="맑은 고딕" panose="020B0503020000020004" pitchFamily="50" charset="-127"/>
              </a:rPr>
              <a:t>상증</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서면법규과</a:t>
            </a:r>
            <a:r>
              <a:rPr lang="en-US" altLang="ko-KR" sz="850" b="0" dirty="0">
                <a:solidFill>
                  <a:schemeClr val="tx1"/>
                </a:solidFill>
                <a:ea typeface="맑은 고딕" panose="020B0503020000020004" pitchFamily="50" charset="-127"/>
              </a:rPr>
              <a:t>-1070 , 2014.10.10), </a:t>
            </a:r>
            <a:r>
              <a:rPr lang="ko-KR" altLang="en-US" sz="850" b="0" dirty="0">
                <a:solidFill>
                  <a:schemeClr val="tx1"/>
                </a:solidFill>
                <a:ea typeface="맑은 고딕" panose="020B0503020000020004" pitchFamily="50" charset="-127"/>
              </a:rPr>
              <a:t>무형자산에 포함된 개발비를 차감하여 계산함</a:t>
            </a:r>
            <a:endParaRPr lang="en-US" altLang="ko-KR" sz="850" b="0" dirty="0">
              <a:solidFill>
                <a:schemeClr val="tx1"/>
              </a:solidFill>
              <a:ea typeface="맑은 고딕" panose="020B0503020000020004" pitchFamily="50" charset="-127"/>
            </a:endParaRPr>
          </a:p>
          <a:p>
            <a:pPr marL="85725">
              <a:spcAft>
                <a:spcPts val="300"/>
              </a:spcAft>
              <a:tabLst>
                <a:tab pos="4037013" algn="l"/>
              </a:tabLst>
            </a:pPr>
            <a:r>
              <a:rPr lang="en-US" altLang="ko-KR" sz="850" b="0" dirty="0">
                <a:solidFill>
                  <a:schemeClr val="tx1"/>
                </a:solidFill>
                <a:ea typeface="맑은 고딕" panose="020B0503020000020004" pitchFamily="50" charset="-127"/>
              </a:rPr>
              <a:t>*6)</a:t>
            </a:r>
            <a:r>
              <a:rPr lang="ko-KR" altLang="en-US" sz="850" b="0" dirty="0">
                <a:solidFill>
                  <a:schemeClr val="tx1"/>
                </a:solidFill>
                <a:ea typeface="맑은 고딕" panose="020B0503020000020004" pitchFamily="50" charset="-127"/>
              </a:rPr>
              <a:t> 당해 법인이 일시적으로 보유한 후 처분할 자기주식은 자산으로 보아 동법 시행령 제</a:t>
            </a:r>
            <a:r>
              <a:rPr lang="en-US" altLang="ko-KR" sz="850" b="0" dirty="0">
                <a:solidFill>
                  <a:schemeClr val="tx1"/>
                </a:solidFill>
                <a:ea typeface="맑은 고딕" panose="020B0503020000020004" pitchFamily="50" charset="-127"/>
              </a:rPr>
              <a:t>55</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항의 규정에 의하여 평가함</a:t>
            </a:r>
            <a:r>
              <a:rPr lang="en-US" altLang="ko-KR" sz="850" b="0" dirty="0">
                <a:solidFill>
                  <a:schemeClr val="tx1"/>
                </a:solidFill>
                <a:ea typeface="맑은 고딕" panose="020B0503020000020004" pitchFamily="50" charset="-127"/>
              </a:rPr>
              <a:t>(</a:t>
            </a:r>
            <a:r>
              <a:rPr lang="ko-KR" altLang="en-US" sz="850" b="0" dirty="0" err="1">
                <a:solidFill>
                  <a:schemeClr val="tx1"/>
                </a:solidFill>
                <a:ea typeface="맑은 고딕" panose="020B0503020000020004" pitchFamily="50" charset="-127"/>
              </a:rPr>
              <a:t>재재산</a:t>
            </a:r>
            <a:r>
              <a:rPr lang="en-US" altLang="ko-KR" sz="850" b="0" dirty="0">
                <a:solidFill>
                  <a:schemeClr val="tx1"/>
                </a:solidFill>
                <a:ea typeface="맑은 고딕" panose="020B0503020000020004" pitchFamily="50" charset="-127"/>
              </a:rPr>
              <a:t>-1494, 2004.11.10., </a:t>
            </a:r>
            <a:r>
              <a:rPr lang="ko-KR" altLang="en-US" sz="850" b="0" dirty="0">
                <a:solidFill>
                  <a:schemeClr val="tx1"/>
                </a:solidFill>
                <a:ea typeface="맑은 고딕" panose="020B0503020000020004" pitchFamily="50" charset="-127"/>
              </a:rPr>
              <a:t>법규</a:t>
            </a:r>
            <a:r>
              <a:rPr lang="en-US" altLang="ko-KR" sz="850" b="0" dirty="0">
                <a:solidFill>
                  <a:schemeClr val="tx1"/>
                </a:solidFill>
                <a:ea typeface="맑은 고딕" panose="020B0503020000020004" pitchFamily="50" charset="-127"/>
              </a:rPr>
              <a:t>-906, 2013.08.21)</a:t>
            </a:r>
          </a:p>
          <a:p>
            <a:pPr marL="85725">
              <a:lnSpc>
                <a:spcPct val="120000"/>
              </a:lnSpc>
              <a:spcAft>
                <a:spcPts val="300"/>
              </a:spcAft>
              <a:tabLst>
                <a:tab pos="4037013" algn="l"/>
              </a:tabLst>
            </a:pPr>
            <a:r>
              <a:rPr lang="en-US" altLang="ko-KR" sz="850" b="0" dirty="0">
                <a:solidFill>
                  <a:schemeClr val="tx1"/>
                </a:solidFill>
                <a:ea typeface="맑은 고딕" panose="020B0503020000020004" pitchFamily="50" charset="-127"/>
              </a:rPr>
              <a:t>*7) </a:t>
            </a:r>
            <a:r>
              <a:rPr lang="ko-KR" altLang="en-US" sz="850" b="0" dirty="0">
                <a:solidFill>
                  <a:schemeClr val="tx1"/>
                </a:solidFill>
                <a:ea typeface="맑은 고딕" panose="020B0503020000020004" pitchFamily="50" charset="-127"/>
              </a:rPr>
              <a:t>외화자산 및 부채는 평가기준일 현재 외국환거래법에 의한 기준환율에 의하여 환산한 가액으로 평가함</a:t>
            </a:r>
            <a:r>
              <a:rPr lang="en-US" altLang="ko-KR" sz="850" b="0" dirty="0">
                <a:solidFill>
                  <a:schemeClr val="tx1"/>
                </a:solidFill>
                <a:ea typeface="맑은 고딕" panose="020B0503020000020004" pitchFamily="50" charset="-127"/>
              </a:rPr>
              <a:t>(</a:t>
            </a:r>
            <a:r>
              <a:rPr lang="ko-KR" altLang="en-US" sz="850" b="0" dirty="0" err="1">
                <a:solidFill>
                  <a:schemeClr val="tx1"/>
                </a:solidFill>
                <a:ea typeface="맑은 고딕" panose="020B0503020000020004" pitchFamily="50" charset="-127"/>
              </a:rPr>
              <a:t>상증법</a:t>
            </a:r>
            <a:r>
              <a:rPr lang="ko-KR" altLang="en-US" sz="850" b="0" dirty="0">
                <a:solidFill>
                  <a:schemeClr val="tx1"/>
                </a:solidFill>
                <a:ea typeface="맑은 고딕" panose="020B0503020000020004" pitchFamily="50" charset="-127"/>
              </a:rPr>
              <a:t> 시행규칙 제</a:t>
            </a:r>
            <a:r>
              <a:rPr lang="en-US" altLang="ko-KR" sz="850" b="0" dirty="0">
                <a:solidFill>
                  <a:schemeClr val="tx1"/>
                </a:solidFill>
                <a:ea typeface="맑은 고딕" panose="020B0503020000020004" pitchFamily="50" charset="-127"/>
              </a:rPr>
              <a:t>15</a:t>
            </a:r>
            <a:r>
              <a:rPr lang="ko-KR" altLang="en-US" sz="850" b="0" dirty="0">
                <a:solidFill>
                  <a:schemeClr val="tx1"/>
                </a:solidFill>
                <a:ea typeface="맑은 고딕" panose="020B0503020000020004" pitchFamily="50" charset="-127"/>
              </a:rPr>
              <a:t>조 제</a:t>
            </a:r>
            <a:r>
              <a:rPr lang="en-US" altLang="ko-KR" sz="850" b="0" dirty="0">
                <a:solidFill>
                  <a:schemeClr val="tx1"/>
                </a:solidFill>
                <a:ea typeface="맑은 고딕" panose="020B0503020000020004" pitchFamily="50" charset="-127"/>
              </a:rPr>
              <a:t>2</a:t>
            </a:r>
            <a:r>
              <a:rPr lang="ko-KR" altLang="en-US" sz="850" b="0" dirty="0">
                <a:solidFill>
                  <a:schemeClr val="tx1"/>
                </a:solidFill>
                <a:ea typeface="맑은 고딕" panose="020B0503020000020004" pitchFamily="50" charset="-127"/>
              </a:rPr>
              <a:t>항</a:t>
            </a:r>
            <a:r>
              <a:rPr lang="en-US" altLang="ko-KR" sz="850" b="0" dirty="0">
                <a:solidFill>
                  <a:schemeClr val="tx1"/>
                </a:solidFill>
                <a:ea typeface="맑은 고딕" panose="020B0503020000020004" pitchFamily="50" charset="-127"/>
              </a:rPr>
              <a:t>)</a:t>
            </a:r>
          </a:p>
          <a:p>
            <a:pPr marL="85725">
              <a:lnSpc>
                <a:spcPct val="120000"/>
              </a:lnSpc>
              <a:spcAft>
                <a:spcPts val="300"/>
              </a:spcAft>
              <a:tabLst>
                <a:tab pos="4037013" algn="l"/>
              </a:tabLst>
            </a:pPr>
            <a:r>
              <a:rPr lang="en-US" altLang="ko-KR" sz="850" b="0" dirty="0">
                <a:solidFill>
                  <a:schemeClr val="tx1"/>
                </a:solidFill>
                <a:ea typeface="맑은 고딕" panose="020B0503020000020004" pitchFamily="50" charset="-127"/>
              </a:rPr>
              <a:t>*8) D</a:t>
            </a:r>
            <a:r>
              <a:rPr lang="ko-KR" altLang="en-US" sz="850" b="0" dirty="0">
                <a:solidFill>
                  <a:schemeClr val="tx1"/>
                </a:solidFill>
                <a:ea typeface="맑은 고딕" panose="020B0503020000020004" pitchFamily="50" charset="-127"/>
              </a:rPr>
              <a:t>사는 평가대상법인의 최대주주에 해당하지 않음</a:t>
            </a:r>
            <a:endParaRPr lang="en-US" altLang="ko-KR" sz="850" b="0" dirty="0">
              <a:solidFill>
                <a:schemeClr val="tx1"/>
              </a:solidFill>
              <a:ea typeface="맑은 고딕" panose="020B0503020000020004" pitchFamily="50" charset="-127"/>
            </a:endParaRPr>
          </a:p>
          <a:p>
            <a:pPr marL="85725">
              <a:lnSpc>
                <a:spcPct val="120000"/>
              </a:lnSpc>
              <a:tabLst>
                <a:tab pos="4037013" algn="l"/>
              </a:tabLst>
            </a:pPr>
            <a:endParaRPr lang="en-US" altLang="ko-KR" sz="850" b="0" dirty="0">
              <a:solidFill>
                <a:schemeClr val="tx1"/>
              </a:solidFill>
              <a:ea typeface="맑은 고딕" panose="020B0503020000020004" pitchFamily="50" charset="-127"/>
            </a:endParaRPr>
          </a:p>
        </p:txBody>
      </p:sp>
      <p:sp>
        <p:nvSpPr>
          <p:cNvPr id="9" name="Text Box 51">
            <a:extLst>
              <a:ext uri="{FF2B5EF4-FFF2-40B4-BE49-F238E27FC236}">
                <a16:creationId xmlns:a16="http://schemas.microsoft.com/office/drawing/2014/main" id="{C3F53E1E-10A8-4685-8C59-E835418BD416}"/>
              </a:ext>
            </a:extLst>
          </p:cNvPr>
          <p:cNvSpPr txBox="1">
            <a:spLocks noChangeArrowheads="1"/>
          </p:cNvSpPr>
          <p:nvPr/>
        </p:nvSpPr>
        <p:spPr bwMode="auto">
          <a:xfrm>
            <a:off x="488950" y="6068772"/>
            <a:ext cx="3304760" cy="115017"/>
          </a:xfrm>
          <a:prstGeom prst="rect">
            <a:avLst/>
          </a:prstGeom>
          <a:noFill/>
          <a:ln w="6350">
            <a:noFill/>
            <a:miter lim="800000"/>
            <a:headEnd/>
            <a:tailEnd/>
          </a:ln>
        </p:spPr>
        <p:txBody>
          <a:bodyPr wrap="square" lIns="7200" tIns="7200" rIns="7200" bIns="7200" anchor="ctr" anchorCtr="0">
            <a:spAutoFit/>
          </a:bodyPr>
          <a:lstStyle/>
          <a:p>
            <a:pPr marL="476250" marR="0" lvl="0" indent="-476250" algn="l" defTabSz="762000" rtl="0" eaLnBrk="1" fontAlgn="auto" latinLnBrk="0" hangingPunct="1">
              <a:lnSpc>
                <a:spcPct val="120000"/>
              </a:lnSpc>
              <a:spcBef>
                <a:spcPts val="0"/>
              </a:spcBef>
              <a:spcAft>
                <a:spcPts val="0"/>
              </a:spcAft>
              <a:buClrTx/>
              <a:buSzTx/>
              <a:buFontTx/>
              <a:buNone/>
              <a:tabLst>
                <a:tab pos="676275" algn="l"/>
              </a:tabLst>
              <a:defRPr/>
            </a:pPr>
            <a:r>
              <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Source: </a:t>
            </a:r>
            <a:r>
              <a:rPr kumimoji="0" lang="ko-KR" altLang="en-US"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회사제공자료</a:t>
            </a:r>
            <a:endPar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endParaRPr>
          </a:p>
        </p:txBody>
      </p:sp>
      <p:sp>
        <p:nvSpPr>
          <p:cNvPr id="7" name="Title 1">
            <a:extLst>
              <a:ext uri="{FF2B5EF4-FFF2-40B4-BE49-F238E27FC236}">
                <a16:creationId xmlns:a16="http://schemas.microsoft.com/office/drawing/2014/main" id="{324CC416-7F18-4DA1-9FA6-17EEB90A51C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8" name="제목 3">
            <a:extLst>
              <a:ext uri="{FF2B5EF4-FFF2-40B4-BE49-F238E27FC236}">
                <a16:creationId xmlns:a16="http://schemas.microsoft.com/office/drawing/2014/main" id="{574ADF15-235A-4003-B3A3-17935363D9FD}"/>
              </a:ext>
            </a:extLst>
          </p:cNvPr>
          <p:cNvSpPr>
            <a:spLocks noGrp="1"/>
          </p:cNvSpPr>
          <p:nvPr>
            <p:ph type="title"/>
          </p:nvPr>
        </p:nvSpPr>
        <p:spPr>
          <a:xfrm>
            <a:off x="488950" y="444975"/>
            <a:ext cx="8918244" cy="469453"/>
          </a:xfrm>
        </p:spPr>
        <p:txBody>
          <a:bodyPr/>
          <a:lstStyle/>
          <a:p>
            <a:pPr>
              <a:lnSpc>
                <a:spcPct val="80000"/>
              </a:lnSpc>
            </a:pPr>
            <a:r>
              <a:rPr lang="en-US" altLang="ko-KR" sz="2400" dirty="0">
                <a:solidFill>
                  <a:srgbClr val="00338D"/>
                </a:solidFill>
                <a:latin typeface="KPMG Extralight"/>
              </a:rPr>
              <a:t>2. </a:t>
            </a:r>
            <a:r>
              <a:rPr lang="en-US" altLang="ko-KR" sz="2400" dirty="0">
                <a:solidFill>
                  <a:srgbClr val="00338D"/>
                </a:solidFill>
              </a:rPr>
              <a:t>Assessment of shares of stock &amp; net assets – Step 1 </a:t>
            </a:r>
            <a:r>
              <a:rPr lang="en-US" altLang="ko-KR" sz="2400" b="1" dirty="0">
                <a:solidFill>
                  <a:srgbClr val="00338D"/>
                </a:solidFill>
              </a:rPr>
              <a:t>:</a:t>
            </a:r>
            <a:r>
              <a:rPr lang="en-US" altLang="ko-KR" sz="2400" dirty="0">
                <a:solidFill>
                  <a:srgbClr val="00338D"/>
                </a:solidFill>
              </a:rPr>
              <a:t>  </a:t>
            </a:r>
            <a:r>
              <a:rPr lang="en-US" altLang="ko-KR" sz="2400" dirty="0" err="1">
                <a:solidFill>
                  <a:srgbClr val="00338D"/>
                </a:solidFill>
                <a:latin typeface="KPMG Extralight"/>
              </a:rPr>
              <a:t>P</a:t>
            </a:r>
            <a:r>
              <a:rPr lang="en-US" altLang="ko-KR" sz="2400" dirty="0" err="1">
                <a:solidFill>
                  <a:srgbClr val="00338D"/>
                </a:solidFill>
              </a:rPr>
              <a:t>restoliteasia</a:t>
            </a:r>
            <a:br>
              <a:rPr lang="en-US" altLang="ko-KR" sz="2400" dirty="0">
                <a:solidFill>
                  <a:srgbClr val="00338D"/>
                </a:solidFill>
                <a:latin typeface="KPMG Extralight"/>
              </a:rPr>
            </a:br>
            <a:endParaRPr lang="en-US" altLang="ko-KR" sz="2400" dirty="0">
              <a:solidFill>
                <a:srgbClr val="00338D"/>
              </a:solidFill>
              <a:latin typeface="KPMG Extralight"/>
            </a:endParaRPr>
          </a:p>
        </p:txBody>
      </p:sp>
      <p:pic>
        <p:nvPicPr>
          <p:cNvPr id="14" name="그림 13">
            <a:extLst>
              <a:ext uri="{FF2B5EF4-FFF2-40B4-BE49-F238E27FC236}">
                <a16:creationId xmlns:a16="http://schemas.microsoft.com/office/drawing/2014/main" id="{C7BEA34B-8698-40E4-AAD7-2E0224EED66F}"/>
              </a:ext>
            </a:extLst>
          </p:cNvPr>
          <p:cNvPicPr>
            <a:picLocks noChangeAspect="1"/>
          </p:cNvPicPr>
          <p:nvPr/>
        </p:nvPicPr>
        <p:blipFill>
          <a:blip r:embed="rId4"/>
          <a:stretch>
            <a:fillRect/>
          </a:stretch>
        </p:blipFill>
        <p:spPr>
          <a:xfrm>
            <a:off x="4625049" y="856369"/>
            <a:ext cx="4615796" cy="2124955"/>
          </a:xfrm>
          <a:prstGeom prst="rect">
            <a:avLst/>
          </a:prstGeom>
        </p:spPr>
      </p:pic>
    </p:spTree>
    <p:extLst>
      <p:ext uri="{BB962C8B-B14F-4D97-AF65-F5344CB8AC3E}">
        <p14:creationId xmlns:p14="http://schemas.microsoft.com/office/powerpoint/2010/main" val="21775965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텍스트 개체 틀 1"/>
          <p:cNvSpPr>
            <a:spLocks noGrp="1"/>
          </p:cNvSpPr>
          <p:nvPr>
            <p:ph type="body" sz="quarter" idx="14"/>
          </p:nvPr>
        </p:nvSpPr>
        <p:spPr>
          <a:xfrm>
            <a:off x="4625049" y="856372"/>
            <a:ext cx="4635252" cy="5336228"/>
          </a:xfrm>
          <a:solidFill>
            <a:schemeClr val="bg2">
              <a:alpha val="40000"/>
            </a:schemeClr>
          </a:solidFill>
        </p:spPr>
        <p:txBody>
          <a:bodyPr lIns="36000" tIns="36000" rIns="36000" bIns="36000"/>
          <a:lstStyle/>
          <a:p>
            <a:pPr marL="85725">
              <a:lnSpc>
                <a:spcPct val="120000"/>
              </a:lnSpc>
            </a:pPr>
            <a:r>
              <a:rPr lang="ko-KR" altLang="en-US" sz="850" dirty="0">
                <a:ea typeface="맑은 고딕" panose="020B0503020000020004" pitchFamily="50" charset="-127"/>
              </a:rPr>
              <a:t>평가 요약</a:t>
            </a:r>
            <a:endParaRPr lang="en-US" altLang="ko-KR" sz="850" dirty="0">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사업개시일로부터 </a:t>
            </a:r>
            <a:r>
              <a:rPr lang="en-US" altLang="ko-KR" sz="850" b="0" dirty="0">
                <a:solidFill>
                  <a:schemeClr val="tx1"/>
                </a:solidFill>
                <a:ea typeface="맑은 고딕" panose="020B0503020000020004" pitchFamily="50" charset="-127"/>
              </a:rPr>
              <a:t>3</a:t>
            </a:r>
            <a:r>
              <a:rPr lang="ko-KR" altLang="en-US" sz="850" b="0" dirty="0">
                <a:solidFill>
                  <a:schemeClr val="tx1"/>
                </a:solidFill>
                <a:ea typeface="맑은 고딕" panose="020B0503020000020004" pitchFamily="50" charset="-127"/>
              </a:rPr>
              <a:t>년 이내의 법인으로 순자산가치로만 평가</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비적격분할</a:t>
            </a:r>
            <a:r>
              <a:rPr lang="en-US" altLang="ko-KR" sz="850" b="0" dirty="0">
                <a:solidFill>
                  <a:schemeClr val="tx1"/>
                </a:solidFill>
                <a:ea typeface="맑은 고딕" panose="020B0503020000020004" pitchFamily="50" charset="-127"/>
              </a:rPr>
              <a:t>)</a:t>
            </a: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부동산의 경우 감정평가액</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탁상감정</a:t>
            </a:r>
            <a:r>
              <a:rPr lang="en-US" altLang="ko-KR" sz="850" b="0" dirty="0">
                <a:solidFill>
                  <a:schemeClr val="tx1"/>
                </a:solidFill>
                <a:ea typeface="맑은 고딕" panose="020B0503020000020004" pitchFamily="50" charset="-127"/>
              </a:rPr>
              <a:t>)</a:t>
            </a:r>
            <a:r>
              <a:rPr lang="ko-KR" altLang="en-US" sz="850" b="0" dirty="0">
                <a:solidFill>
                  <a:schemeClr val="tx1"/>
                </a:solidFill>
                <a:ea typeface="맑은 고딕" panose="020B0503020000020004" pitchFamily="50" charset="-127"/>
              </a:rPr>
              <a:t>으로 평가</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양도시점 할증배제 사유에 해당하지 않으므로 </a:t>
            </a:r>
            <a:r>
              <a:rPr lang="en-US" altLang="ko-KR" sz="850" b="0" dirty="0">
                <a:solidFill>
                  <a:schemeClr val="tx1"/>
                </a:solidFill>
                <a:ea typeface="맑은 고딕" panose="020B0503020000020004" pitchFamily="50" charset="-127"/>
              </a:rPr>
              <a:t>step1 </a:t>
            </a:r>
            <a:r>
              <a:rPr lang="ko-KR" altLang="en-US" sz="850" b="0" dirty="0">
                <a:solidFill>
                  <a:schemeClr val="tx1"/>
                </a:solidFill>
                <a:ea typeface="맑은 고딕" panose="020B0503020000020004" pitchFamily="50" charset="-127"/>
              </a:rPr>
              <a:t>과 달리 분할양주식에 대해서 할증평가 수행함</a:t>
            </a:r>
            <a:endParaRPr lang="en-US" altLang="ko-KR" sz="850" b="0" dirty="0">
              <a:solidFill>
                <a:schemeClr val="tx1"/>
              </a:solidFill>
              <a:ea typeface="맑은 고딕" panose="020B0503020000020004" pitchFamily="50" charset="-127"/>
            </a:endParaRPr>
          </a:p>
          <a:p>
            <a:pPr marL="266700" indent="-180975">
              <a:lnSpc>
                <a:spcPct val="120000"/>
              </a:lnSpc>
              <a:buFont typeface="Wingdings" panose="05000000000000000000" pitchFamily="2" charset="2"/>
              <a:buChar char="§"/>
              <a:tabLst>
                <a:tab pos="4037013" algn="l"/>
              </a:tabLst>
            </a:pPr>
            <a:r>
              <a:rPr lang="ko-KR" altLang="en-US" sz="850" b="0" dirty="0">
                <a:solidFill>
                  <a:schemeClr val="tx1"/>
                </a:solidFill>
                <a:ea typeface="맑은 고딕" panose="020B0503020000020004" pitchFamily="50" charset="-127"/>
              </a:rPr>
              <a:t>다만</a:t>
            </a:r>
            <a:r>
              <a:rPr lang="en-US" altLang="ko-KR" sz="850" b="0" dirty="0">
                <a:solidFill>
                  <a:schemeClr val="tx1"/>
                </a:solidFill>
                <a:ea typeface="맑은 고딕" panose="020B0503020000020004" pitchFamily="50" charset="-127"/>
              </a:rPr>
              <a:t>, </a:t>
            </a:r>
            <a:r>
              <a:rPr lang="ko-KR" altLang="en-US" sz="850" b="0" dirty="0" err="1">
                <a:solidFill>
                  <a:schemeClr val="tx1"/>
                </a:solidFill>
                <a:ea typeface="맑은 고딕" panose="020B0503020000020004" pitchFamily="50" charset="-127"/>
              </a:rPr>
              <a:t>상증령</a:t>
            </a:r>
            <a:r>
              <a:rPr lang="ko-KR" altLang="en-US" sz="850" b="0" dirty="0">
                <a:solidFill>
                  <a:schemeClr val="tx1"/>
                </a:solidFill>
                <a:ea typeface="맑은 고딕" panose="020B0503020000020004" pitchFamily="50" charset="-127"/>
              </a:rPr>
              <a:t> 개정이후 양도가 이루어질 것으로 </a:t>
            </a:r>
            <a:r>
              <a:rPr lang="ko-KR" altLang="en-US" sz="850" b="0" dirty="0" err="1">
                <a:solidFill>
                  <a:schemeClr val="tx1"/>
                </a:solidFill>
                <a:ea typeface="맑은 고딕" panose="020B0503020000020004" pitchFamily="50" charset="-127"/>
              </a:rPr>
              <a:t>예상되는바</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세법개정안에 따라 </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차 출자법인에 대해서는 </a:t>
            </a:r>
            <a:r>
              <a:rPr lang="ko-KR" altLang="en-US" sz="850" b="0" dirty="0" err="1">
                <a:solidFill>
                  <a:schemeClr val="tx1"/>
                </a:solidFill>
                <a:ea typeface="맑은 고딕" panose="020B0503020000020004" pitchFamily="50" charset="-127"/>
              </a:rPr>
              <a:t>할증평가하지</a:t>
            </a:r>
            <a:r>
              <a:rPr lang="ko-KR" altLang="en-US" sz="850" b="0" dirty="0">
                <a:solidFill>
                  <a:schemeClr val="tx1"/>
                </a:solidFill>
                <a:ea typeface="맑은 고딕" panose="020B0503020000020004" pitchFamily="50" charset="-127"/>
              </a:rPr>
              <a:t> 않음</a:t>
            </a:r>
          </a:p>
          <a:p>
            <a:pPr marL="85725">
              <a:lnSpc>
                <a:spcPct val="120000"/>
              </a:lnSpc>
              <a:tabLst>
                <a:tab pos="4037013" algn="l"/>
              </a:tabLst>
            </a:pPr>
            <a:r>
              <a:rPr lang="ko-KR" altLang="en-US" sz="850" dirty="0">
                <a:ea typeface="맑은 고딕" panose="020B0503020000020004" pitchFamily="50" charset="-127"/>
              </a:rPr>
              <a:t>평가차액 세부내용</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*1) </a:t>
            </a:r>
            <a:r>
              <a:rPr lang="ko-KR" altLang="en-US" sz="850" b="0" dirty="0">
                <a:solidFill>
                  <a:schemeClr val="tx1"/>
                </a:solidFill>
                <a:ea typeface="맑은 고딕" panose="020B0503020000020004" pitchFamily="50" charset="-127"/>
              </a:rPr>
              <a:t>법인세법상 분할양도차익 계산과 동일</a:t>
            </a: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*2) </a:t>
            </a:r>
            <a:r>
              <a:rPr lang="ko-KR" altLang="en-US" sz="850" b="0" dirty="0">
                <a:solidFill>
                  <a:schemeClr val="tx1"/>
                </a:solidFill>
                <a:ea typeface="맑은 고딕" panose="020B0503020000020004" pitchFamily="50" charset="-127"/>
              </a:rPr>
              <a:t>관계기업투자주식 평가 세부내역</a:t>
            </a:r>
            <a:endParaRPr lang="en-US" altLang="ko-KR" sz="850" b="0" dirty="0">
              <a:solidFill>
                <a:schemeClr val="tx1"/>
              </a:solidFill>
              <a:ea typeface="맑은 고딕" panose="020B0503020000020004" pitchFamily="50" charset="-127"/>
            </a:endParaRPr>
          </a:p>
          <a:p>
            <a:pPr marL="85725">
              <a:tabLst>
                <a:tab pos="4037013" algn="l"/>
              </a:tabLst>
            </a:pPr>
            <a:r>
              <a:rPr lang="ko-KR" altLang="en-US" sz="850" b="0" dirty="0">
                <a:solidFill>
                  <a:schemeClr val="tx1"/>
                </a:solidFill>
                <a:ea typeface="맑은 고딕" panose="020B0503020000020004" pitchFamily="50" charset="-127"/>
              </a:rPr>
              <a:t>당초 </a:t>
            </a:r>
            <a:r>
              <a:rPr lang="ko-KR" altLang="en-US" sz="850" b="0" dirty="0" err="1">
                <a:solidFill>
                  <a:schemeClr val="tx1"/>
                </a:solidFill>
                <a:ea typeface="맑은 고딕" panose="020B0503020000020004" pitchFamily="50" charset="-127"/>
              </a:rPr>
              <a:t>할증평가되었던</a:t>
            </a:r>
            <a:r>
              <a:rPr lang="ko-KR" altLang="en-US" sz="850" b="0" dirty="0">
                <a:solidFill>
                  <a:schemeClr val="tx1"/>
                </a:solidFill>
                <a:ea typeface="맑은 고딕" panose="020B0503020000020004" pitchFamily="50" charset="-127"/>
              </a:rPr>
              <a:t> </a:t>
            </a:r>
            <a:r>
              <a:rPr lang="en-US" altLang="ko-KR" sz="850" b="0" dirty="0">
                <a:solidFill>
                  <a:schemeClr val="tx1"/>
                </a:solidFill>
                <a:ea typeface="맑은 고딕" panose="020B0503020000020004" pitchFamily="50" charset="-127"/>
              </a:rPr>
              <a:t>1</a:t>
            </a:r>
            <a:r>
              <a:rPr lang="ko-KR" altLang="en-US" sz="850" b="0" dirty="0">
                <a:solidFill>
                  <a:schemeClr val="tx1"/>
                </a:solidFill>
                <a:ea typeface="맑은 고딕" panose="020B0503020000020004" pitchFamily="50" charset="-127"/>
              </a:rPr>
              <a:t>차 출자법인들에 대한 할증평가를 배제함</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이에 따라 </a:t>
            </a:r>
            <a:r>
              <a:rPr lang="en-US" altLang="ko-KR" sz="850" b="0" dirty="0">
                <a:solidFill>
                  <a:schemeClr val="tx1"/>
                </a:solidFill>
                <a:ea typeface="맑은 고딕" panose="020B0503020000020004" pitchFamily="50" charset="-127"/>
              </a:rPr>
              <a:t>Step 1</a:t>
            </a:r>
            <a:r>
              <a:rPr lang="ko-KR" altLang="en-US" sz="850" b="0" dirty="0">
                <a:solidFill>
                  <a:schemeClr val="tx1"/>
                </a:solidFill>
                <a:ea typeface="맑은 고딕" panose="020B0503020000020004" pitchFamily="50" charset="-127"/>
              </a:rPr>
              <a:t>의 평가액과 일부 차이가 발생하였으며</a:t>
            </a:r>
            <a:r>
              <a:rPr lang="en-US" altLang="ko-KR" sz="850" b="0" dirty="0">
                <a:solidFill>
                  <a:schemeClr val="tx1"/>
                </a:solidFill>
                <a:ea typeface="맑은 고딕" panose="020B0503020000020004" pitchFamily="50" charset="-127"/>
              </a:rPr>
              <a:t>, </a:t>
            </a:r>
            <a:r>
              <a:rPr lang="ko-KR" altLang="en-US" sz="850" b="0" dirty="0">
                <a:solidFill>
                  <a:schemeClr val="tx1"/>
                </a:solidFill>
                <a:ea typeface="맑은 고딕" panose="020B0503020000020004" pitchFamily="50" charset="-127"/>
              </a:rPr>
              <a:t>이 외 차이는 존재하지 않음</a:t>
            </a: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r>
              <a:rPr lang="en-US" altLang="ko-KR" sz="850" b="0" dirty="0">
                <a:solidFill>
                  <a:schemeClr val="tx1"/>
                </a:solidFill>
                <a:ea typeface="맑은 고딕" panose="020B0503020000020004" pitchFamily="50" charset="-127"/>
              </a:rPr>
              <a:t>*3) </a:t>
            </a:r>
            <a:r>
              <a:rPr lang="ko-KR" altLang="en-US" sz="850" b="0" dirty="0">
                <a:solidFill>
                  <a:schemeClr val="tx1"/>
                </a:solidFill>
                <a:ea typeface="맑은 고딕" panose="020B0503020000020004" pitchFamily="50" charset="-127"/>
              </a:rPr>
              <a:t>분할신설법인의 주식 양도시에는 상증세법상 할증배제사유에 해당하지 않으므로 할증하여 평가함</a:t>
            </a: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a:p>
            <a:pPr marL="85725">
              <a:tabLst>
                <a:tab pos="4037013" algn="l"/>
              </a:tabLst>
            </a:pPr>
            <a:endParaRPr lang="en-US" altLang="ko-KR" sz="850" b="0" dirty="0">
              <a:solidFill>
                <a:schemeClr val="tx1"/>
              </a:solidFill>
              <a:ea typeface="맑은 고딕" panose="020B0503020000020004" pitchFamily="50" charset="-127"/>
            </a:endParaRPr>
          </a:p>
        </p:txBody>
      </p:sp>
      <p:sp>
        <p:nvSpPr>
          <p:cNvPr id="9" name="Text Box 51">
            <a:extLst>
              <a:ext uri="{FF2B5EF4-FFF2-40B4-BE49-F238E27FC236}">
                <a16:creationId xmlns:a16="http://schemas.microsoft.com/office/drawing/2014/main" id="{C3F53E1E-10A8-4685-8C59-E835418BD416}"/>
              </a:ext>
            </a:extLst>
          </p:cNvPr>
          <p:cNvSpPr txBox="1">
            <a:spLocks noChangeArrowheads="1"/>
          </p:cNvSpPr>
          <p:nvPr/>
        </p:nvSpPr>
        <p:spPr bwMode="auto">
          <a:xfrm>
            <a:off x="488950" y="6193246"/>
            <a:ext cx="3304760" cy="115017"/>
          </a:xfrm>
          <a:prstGeom prst="rect">
            <a:avLst/>
          </a:prstGeom>
          <a:noFill/>
          <a:ln w="6350">
            <a:noFill/>
            <a:miter lim="800000"/>
            <a:headEnd/>
            <a:tailEnd/>
          </a:ln>
        </p:spPr>
        <p:txBody>
          <a:bodyPr wrap="square" lIns="7200" tIns="7200" rIns="7200" bIns="7200" anchor="ctr" anchorCtr="0">
            <a:spAutoFit/>
          </a:bodyPr>
          <a:lstStyle/>
          <a:p>
            <a:pPr marL="476250" marR="0" lvl="0" indent="-476250" algn="l" defTabSz="762000" rtl="0" eaLnBrk="1" fontAlgn="auto" latinLnBrk="0" hangingPunct="1">
              <a:lnSpc>
                <a:spcPct val="120000"/>
              </a:lnSpc>
              <a:spcBef>
                <a:spcPts val="0"/>
              </a:spcBef>
              <a:spcAft>
                <a:spcPts val="0"/>
              </a:spcAft>
              <a:buClrTx/>
              <a:buSzTx/>
              <a:buFontTx/>
              <a:buNone/>
              <a:tabLst>
                <a:tab pos="676275" algn="l"/>
              </a:tabLst>
              <a:defRPr/>
            </a:pPr>
            <a:r>
              <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Source: </a:t>
            </a:r>
            <a:r>
              <a:rPr kumimoji="0" lang="ko-KR" altLang="en-US"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rPr>
              <a:t>회사제공자료</a:t>
            </a:r>
            <a:endParaRPr kumimoji="0" lang="en-US" altLang="ko-KR" sz="600" b="0" i="1" u="none" strike="noStrike" kern="1200" cap="none" spc="0" normalizeH="0" baseline="0" noProof="0" dirty="0">
              <a:ln>
                <a:noFill/>
              </a:ln>
              <a:solidFill>
                <a:srgbClr val="00338D"/>
              </a:solidFill>
              <a:effectLst/>
              <a:uLnTx/>
              <a:uFillTx/>
              <a:latin typeface="Arial" panose="020B0604020202020204" pitchFamily="34" charset="0"/>
              <a:ea typeface="+mn-ea"/>
              <a:cs typeface="Arial" panose="020B0604020202020204" pitchFamily="34" charset="0"/>
            </a:endParaRPr>
          </a:p>
        </p:txBody>
      </p:sp>
      <p:sp>
        <p:nvSpPr>
          <p:cNvPr id="7" name="Title 1">
            <a:extLst>
              <a:ext uri="{FF2B5EF4-FFF2-40B4-BE49-F238E27FC236}">
                <a16:creationId xmlns:a16="http://schemas.microsoft.com/office/drawing/2014/main" id="{324CC416-7F18-4DA1-9FA6-17EEB90A51C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8" name="제목 3">
            <a:extLst>
              <a:ext uri="{FF2B5EF4-FFF2-40B4-BE49-F238E27FC236}">
                <a16:creationId xmlns:a16="http://schemas.microsoft.com/office/drawing/2014/main" id="{574ADF15-235A-4003-B3A3-17935363D9FD}"/>
              </a:ext>
            </a:extLst>
          </p:cNvPr>
          <p:cNvSpPr>
            <a:spLocks noGrp="1"/>
          </p:cNvSpPr>
          <p:nvPr>
            <p:ph type="title"/>
          </p:nvPr>
        </p:nvSpPr>
        <p:spPr>
          <a:xfrm>
            <a:off x="488950" y="444975"/>
            <a:ext cx="8918244" cy="469453"/>
          </a:xfrm>
        </p:spPr>
        <p:txBody>
          <a:bodyPr/>
          <a:lstStyle/>
          <a:p>
            <a:pPr>
              <a:lnSpc>
                <a:spcPct val="80000"/>
              </a:lnSpc>
            </a:pPr>
            <a:r>
              <a:rPr lang="en-US" altLang="ko-KR" sz="2400" dirty="0">
                <a:solidFill>
                  <a:srgbClr val="00338D"/>
                </a:solidFill>
                <a:latin typeface="KPMG Extralight"/>
              </a:rPr>
              <a:t>2. </a:t>
            </a:r>
            <a:r>
              <a:rPr lang="en-US" altLang="ko-KR" sz="2400" dirty="0">
                <a:solidFill>
                  <a:srgbClr val="00338D"/>
                </a:solidFill>
              </a:rPr>
              <a:t>Assessment of shares of stock &amp; net assets – Step 2 </a:t>
            </a:r>
            <a:r>
              <a:rPr lang="en-US" altLang="ko-KR" sz="2400" b="1" dirty="0">
                <a:solidFill>
                  <a:srgbClr val="00338D"/>
                </a:solidFill>
              </a:rPr>
              <a:t>:</a:t>
            </a:r>
            <a:r>
              <a:rPr lang="en-US" altLang="ko-KR" sz="2400" dirty="0">
                <a:solidFill>
                  <a:srgbClr val="00338D"/>
                </a:solidFill>
              </a:rPr>
              <a:t>  </a:t>
            </a:r>
            <a:r>
              <a:rPr lang="en-US" altLang="ko-KR" sz="2400" dirty="0">
                <a:solidFill>
                  <a:srgbClr val="00338D"/>
                </a:solidFill>
                <a:latin typeface="KPMG Extralight"/>
              </a:rPr>
              <a:t>Falcon</a:t>
            </a:r>
            <a:br>
              <a:rPr lang="en-US" altLang="ko-KR" sz="2400" dirty="0">
                <a:solidFill>
                  <a:srgbClr val="00338D"/>
                </a:solidFill>
                <a:latin typeface="KPMG Extralight"/>
              </a:rPr>
            </a:br>
            <a:endParaRPr lang="en-US" altLang="ko-KR" sz="2400" dirty="0">
              <a:solidFill>
                <a:srgbClr val="00338D"/>
              </a:solidFill>
              <a:latin typeface="KPMG Extralight"/>
            </a:endParaRPr>
          </a:p>
        </p:txBody>
      </p:sp>
      <p:pic>
        <p:nvPicPr>
          <p:cNvPr id="3" name="그림 2">
            <a:extLst>
              <a:ext uri="{FF2B5EF4-FFF2-40B4-BE49-F238E27FC236}">
                <a16:creationId xmlns:a16="http://schemas.microsoft.com/office/drawing/2014/main" id="{42134C25-5F40-40DB-9DCE-2E6A6EF1BA41}"/>
              </a:ext>
            </a:extLst>
          </p:cNvPr>
          <p:cNvPicPr>
            <a:picLocks noChangeAspect="1"/>
          </p:cNvPicPr>
          <p:nvPr/>
        </p:nvPicPr>
        <p:blipFill>
          <a:blip r:embed="rId3"/>
          <a:stretch>
            <a:fillRect/>
          </a:stretch>
        </p:blipFill>
        <p:spPr>
          <a:xfrm>
            <a:off x="488950" y="856371"/>
            <a:ext cx="3989206" cy="5336229"/>
          </a:xfrm>
          <a:prstGeom prst="rect">
            <a:avLst/>
          </a:prstGeom>
        </p:spPr>
      </p:pic>
      <p:pic>
        <p:nvPicPr>
          <p:cNvPr id="15" name="그림 14">
            <a:extLst>
              <a:ext uri="{FF2B5EF4-FFF2-40B4-BE49-F238E27FC236}">
                <a16:creationId xmlns:a16="http://schemas.microsoft.com/office/drawing/2014/main" id="{5946EB4A-9C6B-4DC6-B37F-A41B9F1EB4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9986" y="3318598"/>
            <a:ext cx="4361478" cy="2211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89345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sz="8000" dirty="0"/>
              <a:t>3. Tax Overview</a:t>
            </a:r>
            <a:endParaRPr lang="ko-KR" altLang="en-US" sz="8000" dirty="0"/>
          </a:p>
        </p:txBody>
      </p:sp>
    </p:spTree>
    <p:extLst>
      <p:ext uri="{BB962C8B-B14F-4D97-AF65-F5344CB8AC3E}">
        <p14:creationId xmlns:p14="http://schemas.microsoft.com/office/powerpoint/2010/main" val="42381572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10" name="제목 3">
            <a:extLst>
              <a:ext uri="{FF2B5EF4-FFF2-40B4-BE49-F238E27FC236}">
                <a16:creationId xmlns:a16="http://schemas.microsoft.com/office/drawing/2014/main" id="{56F62F85-2B1D-4DE4-A1CC-FC0607DD6249}"/>
              </a:ext>
            </a:extLst>
          </p:cNvPr>
          <p:cNvSpPr>
            <a:spLocks noGrp="1"/>
          </p:cNvSpPr>
          <p:nvPr>
            <p:ph type="title"/>
          </p:nvPr>
        </p:nvSpPr>
        <p:spPr>
          <a:xfrm>
            <a:off x="488950" y="444975"/>
            <a:ext cx="8918244" cy="382115"/>
          </a:xfrm>
        </p:spPr>
        <p:txBody>
          <a:bodyPr/>
          <a:lstStyle/>
          <a:p>
            <a:pPr>
              <a:lnSpc>
                <a:spcPct val="80000"/>
              </a:lnSpc>
            </a:pPr>
            <a:r>
              <a:rPr lang="en-US" altLang="ko-KR" sz="2400" dirty="0">
                <a:solidFill>
                  <a:srgbClr val="00338D"/>
                </a:solidFill>
                <a:latin typeface="KPMG Extralight"/>
              </a:rPr>
              <a:t>3. Tax Overview </a:t>
            </a:r>
            <a:r>
              <a:rPr lang="en-US" altLang="ko-KR" sz="2400" dirty="0">
                <a:solidFill>
                  <a:srgbClr val="00338D"/>
                </a:solidFill>
              </a:rPr>
              <a:t>- Divided Corporation upon Spin-off (1/2)</a:t>
            </a:r>
            <a:br>
              <a:rPr lang="en-US" altLang="ko-KR" sz="2400" dirty="0">
                <a:solidFill>
                  <a:srgbClr val="00338D"/>
                </a:solidFill>
                <a:latin typeface="KPMG Extralight"/>
              </a:rPr>
            </a:br>
            <a:endParaRPr lang="en-US" altLang="ko-KR" sz="2400" dirty="0">
              <a:solidFill>
                <a:srgbClr val="00338D"/>
              </a:solidFill>
              <a:latin typeface="KPMG Extralight"/>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11" name="Table 4">
            <a:extLst>
              <a:ext uri="{FF2B5EF4-FFF2-40B4-BE49-F238E27FC236}">
                <a16:creationId xmlns:a16="http://schemas.microsoft.com/office/drawing/2014/main" id="{4886F2E8-0BF6-4233-9B1A-97F75FBE9433}"/>
              </a:ext>
            </a:extLst>
          </p:cNvPr>
          <p:cNvGraphicFramePr>
            <a:graphicFrameLocks noGrp="1"/>
          </p:cNvGraphicFramePr>
          <p:nvPr>
            <p:extLst>
              <p:ext uri="{D42A27DB-BD31-4B8C-83A1-F6EECF244321}">
                <p14:modId xmlns:p14="http://schemas.microsoft.com/office/powerpoint/2010/main" val="1034380212"/>
              </p:ext>
            </p:extLst>
          </p:nvPr>
        </p:nvGraphicFramePr>
        <p:xfrm>
          <a:off x="410547" y="1177925"/>
          <a:ext cx="9154288" cy="4065488"/>
        </p:xfrm>
        <a:graphic>
          <a:graphicData uri="http://schemas.openxmlformats.org/drawingml/2006/table">
            <a:tbl>
              <a:tblPr firstRow="1" bandRow="1">
                <a:tableStyleId>{5C22544A-7EE6-4342-B048-85BDC9FD1C3A}</a:tableStyleId>
              </a:tblPr>
              <a:tblGrid>
                <a:gridCol w="422372">
                  <a:extLst>
                    <a:ext uri="{9D8B030D-6E8A-4147-A177-3AD203B41FA5}">
                      <a16:colId xmlns:a16="http://schemas.microsoft.com/office/drawing/2014/main" val="20001"/>
                    </a:ext>
                  </a:extLst>
                </a:gridCol>
                <a:gridCol w="552261">
                  <a:extLst>
                    <a:ext uri="{9D8B030D-6E8A-4147-A177-3AD203B41FA5}">
                      <a16:colId xmlns:a16="http://schemas.microsoft.com/office/drawing/2014/main" val="20003"/>
                    </a:ext>
                  </a:extLst>
                </a:gridCol>
                <a:gridCol w="688064">
                  <a:extLst>
                    <a:ext uri="{9D8B030D-6E8A-4147-A177-3AD203B41FA5}">
                      <a16:colId xmlns:a16="http://schemas.microsoft.com/office/drawing/2014/main" val="1468748350"/>
                    </a:ext>
                  </a:extLst>
                </a:gridCol>
                <a:gridCol w="6464174">
                  <a:extLst>
                    <a:ext uri="{9D8B030D-6E8A-4147-A177-3AD203B41FA5}">
                      <a16:colId xmlns:a16="http://schemas.microsoft.com/office/drawing/2014/main" val="1411690802"/>
                    </a:ext>
                  </a:extLst>
                </a:gridCol>
                <a:gridCol w="1027417">
                  <a:extLst>
                    <a:ext uri="{9D8B030D-6E8A-4147-A177-3AD203B41FA5}">
                      <a16:colId xmlns:a16="http://schemas.microsoft.com/office/drawing/2014/main" val="779129032"/>
                    </a:ext>
                  </a:extLst>
                </a:gridCol>
              </a:tblGrid>
              <a:tr h="0">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대상</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세목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Title</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Tax Exposure</a:t>
                      </a:r>
                    </a:p>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a:t>
                      </a: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백만원</a:t>
                      </a: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0"/>
                  </a:ext>
                </a:extLst>
              </a:tr>
              <a:tr h="828378">
                <a:tc rowSpan="2">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D</a:t>
                      </a: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사</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법인세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분할양도차익</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D</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분할존속법인</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는 본건 물적분할로 취득하는 분할신설법인의 주식을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2021 </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사업연도 종료일 전에 매각할 예정인 바</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본건 물적분할은 </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비적격</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물적분할에 해당함</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적격 물적분할에 해당하지 않으므로 본건 물적분할로 이전하는 순자산의 세무상 장부가액과 시가의 차액</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양도차익</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28,619</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에 대하여 각사업연도 소득에 대한 법인세가 부과됨</a:t>
                      </a:r>
                      <a:endPar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세액효과</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ctr"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8,681</a:t>
                      </a: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4059610"/>
                  </a:ext>
                </a:extLst>
              </a:tr>
              <a:tr h="828378">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증권</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거래세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내국법인 주식양도</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본건 물적분할로 국내법인의 주식</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프레스토라이트아시아</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이 승계되는 경우 증권거래세가 부과됨</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해외 비상장주식은 증권거래법상 과세대상 주식에 해당하지 않음</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증권거래세법 제</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조</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세액효과</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1,925</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x 0.43% = </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8</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a:t>
                      </a: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ctr"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8</a:t>
                      </a: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99087858"/>
                  </a:ext>
                </a:extLst>
              </a:tr>
            </a:tbl>
          </a:graphicData>
        </a:graphic>
      </p:graphicFrame>
      <p:graphicFrame>
        <p:nvGraphicFramePr>
          <p:cNvPr id="14" name="표 13">
            <a:extLst>
              <a:ext uri="{FF2B5EF4-FFF2-40B4-BE49-F238E27FC236}">
                <a16:creationId xmlns:a16="http://schemas.microsoft.com/office/drawing/2014/main" id="{2E93DCBA-044B-47D2-B35E-8598E72C5207}"/>
              </a:ext>
            </a:extLst>
          </p:cNvPr>
          <p:cNvGraphicFramePr>
            <a:graphicFrameLocks noGrp="1"/>
          </p:cNvGraphicFramePr>
          <p:nvPr>
            <p:extLst>
              <p:ext uri="{D42A27DB-BD31-4B8C-83A1-F6EECF244321}">
                <p14:modId xmlns:p14="http://schemas.microsoft.com/office/powerpoint/2010/main" val="2699743877"/>
              </p:ext>
            </p:extLst>
          </p:nvPr>
        </p:nvGraphicFramePr>
        <p:xfrm>
          <a:off x="2181184" y="2958189"/>
          <a:ext cx="6265698" cy="662423"/>
        </p:xfrm>
        <a:graphic>
          <a:graphicData uri="http://schemas.openxmlformats.org/drawingml/2006/table">
            <a:tbl>
              <a:tblPr firstRow="1" bandRow="1">
                <a:tableStyleId>{F2DE63D5-997A-4646-A377-4702673A728D}</a:tableStyleId>
              </a:tblPr>
              <a:tblGrid>
                <a:gridCol w="1112548">
                  <a:extLst>
                    <a:ext uri="{9D8B030D-6E8A-4147-A177-3AD203B41FA5}">
                      <a16:colId xmlns:a16="http://schemas.microsoft.com/office/drawing/2014/main" val="1528787738"/>
                    </a:ext>
                  </a:extLst>
                </a:gridCol>
                <a:gridCol w="1030630">
                  <a:extLst>
                    <a:ext uri="{9D8B030D-6E8A-4147-A177-3AD203B41FA5}">
                      <a16:colId xmlns:a16="http://schemas.microsoft.com/office/drawing/2014/main" val="3532352740"/>
                    </a:ext>
                  </a:extLst>
                </a:gridCol>
                <a:gridCol w="1030630">
                  <a:extLst>
                    <a:ext uri="{9D8B030D-6E8A-4147-A177-3AD203B41FA5}">
                      <a16:colId xmlns:a16="http://schemas.microsoft.com/office/drawing/2014/main" val="3522424890"/>
                    </a:ext>
                  </a:extLst>
                </a:gridCol>
                <a:gridCol w="1030630">
                  <a:extLst>
                    <a:ext uri="{9D8B030D-6E8A-4147-A177-3AD203B41FA5}">
                      <a16:colId xmlns:a16="http://schemas.microsoft.com/office/drawing/2014/main" val="2419427551"/>
                    </a:ext>
                  </a:extLst>
                </a:gridCol>
                <a:gridCol w="1030630">
                  <a:extLst>
                    <a:ext uri="{9D8B030D-6E8A-4147-A177-3AD203B41FA5}">
                      <a16:colId xmlns:a16="http://schemas.microsoft.com/office/drawing/2014/main" val="3479816415"/>
                    </a:ext>
                  </a:extLst>
                </a:gridCol>
                <a:gridCol w="1030630">
                  <a:extLst>
                    <a:ext uri="{9D8B030D-6E8A-4147-A177-3AD203B41FA5}">
                      <a16:colId xmlns:a16="http://schemas.microsoft.com/office/drawing/2014/main" val="3210889569"/>
                    </a:ext>
                  </a:extLst>
                </a:gridCol>
              </a:tblGrid>
              <a:tr h="0">
                <a:tc>
                  <a:txBody>
                    <a:bodyPr/>
                    <a:lstStyle/>
                    <a:p>
                      <a:pPr algn="ctr" latinLnBrk="1"/>
                      <a:r>
                        <a:rPr kumimoji="0" lang="ko-KR" altLang="en-US" sz="1000" u="none" strike="noStrike" kern="1200" cap="none" spc="-30" normalizeH="0" baseline="0" dirty="0">
                          <a:ln>
                            <a:noFill/>
                          </a:ln>
                          <a:solidFill>
                            <a:schemeClr val="bg1"/>
                          </a:solidFill>
                          <a:effectLst/>
                        </a:rPr>
                        <a:t>구분</a:t>
                      </a:r>
                      <a:endParaRPr kumimoji="0" lang="ko-KR" altLang="en-US" sz="1000" b="1" i="0" u="none" strike="noStrike" kern="1200" cap="none" spc="-30" normalizeH="0" baseline="0" dirty="0">
                        <a:ln>
                          <a:noFill/>
                        </a:ln>
                        <a:solidFill>
                          <a:schemeClr val="bg1"/>
                        </a:solidFill>
                        <a:effectLst/>
                        <a:latin typeface="+mn-ea"/>
                        <a:ea typeface="+mn-ea"/>
                        <a:cs typeface="Times New Roman" panose="02020603050405020304" pitchFamily="18" charset="0"/>
                      </a:endParaRPr>
                    </a:p>
                  </a:txBody>
                  <a:tcPr anchor="ctr">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r>
                        <a:rPr kumimoji="0" lang="ko-KR" altLang="en-US" sz="1000" u="none" strike="noStrike" kern="1200" cap="none" spc="-30" normalizeH="0" baseline="0" dirty="0">
                          <a:ln>
                            <a:noFill/>
                          </a:ln>
                          <a:solidFill>
                            <a:schemeClr val="bg1"/>
                          </a:solidFill>
                          <a:effectLst/>
                        </a:rPr>
                        <a:t>순자산의 장부가</a:t>
                      </a:r>
                      <a:r>
                        <a:rPr kumimoji="0" lang="en-US" altLang="ko-KR" sz="1000" u="none" strike="noStrike" kern="1200" cap="none" spc="-30" normalizeH="0" baseline="0" dirty="0">
                          <a:ln>
                            <a:noFill/>
                          </a:ln>
                          <a:solidFill>
                            <a:schemeClr val="bg1"/>
                          </a:solidFill>
                          <a:effectLst/>
                        </a:rPr>
                        <a:t>(A)</a:t>
                      </a:r>
                      <a:endParaRPr kumimoji="0" lang="ko-KR" altLang="en-US" sz="1000" b="1" i="0" u="none" strike="noStrike" kern="1200" cap="none" spc="-30" normalizeH="0" baseline="0" dirty="0">
                        <a:ln>
                          <a:noFill/>
                        </a:ln>
                        <a:solidFill>
                          <a:schemeClr val="bg1"/>
                        </a:solidFill>
                        <a:effectLst/>
                        <a:latin typeface="+mn-ea"/>
                        <a:ea typeface="+mn-ea"/>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r>
                        <a:rPr kumimoji="0" lang="ko-KR" altLang="en-US" sz="1000" u="none" strike="noStrike" kern="1200" cap="none" spc="-30" normalizeH="0" baseline="0" dirty="0">
                          <a:ln>
                            <a:noFill/>
                          </a:ln>
                          <a:solidFill>
                            <a:schemeClr val="bg1"/>
                          </a:solidFill>
                          <a:effectLst/>
                        </a:rPr>
                        <a:t>순자산의 시가</a:t>
                      </a:r>
                      <a:r>
                        <a:rPr kumimoji="0" lang="en-US" altLang="ko-KR" sz="1000" u="none" strike="noStrike" kern="1200" cap="none" spc="-30" normalizeH="0" baseline="0" dirty="0">
                          <a:ln>
                            <a:noFill/>
                          </a:ln>
                          <a:solidFill>
                            <a:schemeClr val="bg1"/>
                          </a:solidFill>
                          <a:effectLst/>
                        </a:rPr>
                        <a:t>(B)</a:t>
                      </a:r>
                      <a:r>
                        <a:rPr kumimoji="0" lang="en-US" altLang="ko-KR" sz="1000" u="none" strike="noStrike" kern="1200" cap="none" spc="-30" normalizeH="0" baseline="30000" dirty="0">
                          <a:ln>
                            <a:noFill/>
                          </a:ln>
                          <a:solidFill>
                            <a:schemeClr val="bg1"/>
                          </a:solidFill>
                          <a:effectLst/>
                        </a:rPr>
                        <a:t>(*1)</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algn="ctr" latinLnBrk="1"/>
                      <a:r>
                        <a:rPr kumimoji="0" lang="ko-KR" altLang="en-US" sz="1000" u="none" strike="noStrike" kern="1200" cap="none" spc="-30" normalizeH="0" baseline="0" dirty="0">
                          <a:ln>
                            <a:noFill/>
                          </a:ln>
                          <a:solidFill>
                            <a:schemeClr val="bg1"/>
                          </a:solidFill>
                          <a:effectLst/>
                        </a:rPr>
                        <a:t>양도차익</a:t>
                      </a:r>
                      <a:endParaRPr kumimoji="0" lang="en-US" altLang="ko-KR" sz="1000" u="none" strike="noStrike" kern="1200" cap="none" spc="-30" normalizeH="0" baseline="0" dirty="0">
                        <a:ln>
                          <a:noFill/>
                        </a:ln>
                        <a:solidFill>
                          <a:schemeClr val="bg1"/>
                        </a:solidFill>
                        <a:effectLst/>
                      </a:endParaRPr>
                    </a:p>
                    <a:p>
                      <a:pPr algn="ctr" latinLnBrk="1"/>
                      <a:r>
                        <a:rPr kumimoji="0" lang="en-US" altLang="ko-KR" sz="1000" u="none" strike="noStrike" kern="1200" cap="none" spc="-30" normalizeH="0" baseline="0" dirty="0">
                          <a:ln>
                            <a:noFill/>
                          </a:ln>
                          <a:solidFill>
                            <a:schemeClr val="bg1"/>
                          </a:solidFill>
                          <a:effectLst/>
                        </a:rPr>
                        <a:t>(C=B-A)</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algn="ctr" latinLnBrk="1"/>
                      <a:r>
                        <a:rPr kumimoji="0" lang="ko-KR" altLang="en-US" sz="1000" u="none" strike="noStrike" kern="1200" cap="none" spc="-30" normalizeH="0" baseline="0" dirty="0">
                          <a:ln>
                            <a:noFill/>
                          </a:ln>
                          <a:effectLst/>
                        </a:rPr>
                        <a:t>세율</a:t>
                      </a:r>
                      <a:r>
                        <a:rPr kumimoji="0" lang="en-US" altLang="ko-KR" sz="1000" u="none" strike="noStrike" kern="1200" cap="none" spc="-30" normalizeH="0" baseline="30000" dirty="0">
                          <a:ln>
                            <a:noFill/>
                          </a:ln>
                          <a:effectLst/>
                        </a:rPr>
                        <a:t>(*2)</a:t>
                      </a:r>
                      <a:endParaRPr kumimoji="0" lang="ko-KR" altLang="en-US" sz="1000" b="1" i="0" u="none" strike="noStrike" kern="1200" cap="none" spc="-30" normalizeH="0" baseline="3000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algn="ctr" latinLnBrk="1"/>
                      <a:r>
                        <a:rPr kumimoji="0" lang="ko-KR" altLang="en-US" sz="1000" u="none" strike="noStrike" kern="1200" cap="none" spc="-30" normalizeH="0" baseline="0" dirty="0">
                          <a:ln>
                            <a:noFill/>
                          </a:ln>
                          <a:effectLst/>
                        </a:rPr>
                        <a:t>세액</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32063218"/>
                  </a:ext>
                </a:extLst>
              </a:tr>
              <a:tr h="266183">
                <a:tc>
                  <a:txBody>
                    <a:bodyPr/>
                    <a:lstStyle/>
                    <a:p>
                      <a:pPr marL="0" indent="0" algn="ctr" latinLnBrk="1">
                        <a:lnSpc>
                          <a:spcPct val="120000"/>
                        </a:lnSpc>
                        <a:spcBef>
                          <a:spcPts val="300"/>
                        </a:spcBef>
                        <a:buFont typeface="Wingdings" panose="05000000000000000000" pitchFamily="2" charset="2"/>
                        <a:buNone/>
                      </a:pPr>
                      <a:r>
                        <a:rPr kumimoji="0" lang="ko-KR" altLang="en-US" sz="1000" u="none" strike="noStrike" kern="1200" cap="none" spc="-30" normalizeH="0" baseline="0" dirty="0">
                          <a:ln>
                            <a:noFill/>
                          </a:ln>
                          <a:effectLst/>
                        </a:rPr>
                        <a:t>분할양도차익</a:t>
                      </a:r>
                      <a:endParaRPr kumimoji="0" lang="en-US" altLang="ko-KR" sz="10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R w="9525" cap="flat" cmpd="sng" algn="ctr">
                      <a:solidFill>
                        <a:srgbClr val="C3E1F5"/>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latinLnBrk="1">
                        <a:lnSpc>
                          <a:spcPct val="120000"/>
                        </a:lnSpc>
                        <a:spcBef>
                          <a:spcPts val="300"/>
                        </a:spcBef>
                        <a:buFont typeface="Wingdings" panose="05000000000000000000" pitchFamily="2" charset="2"/>
                        <a:buNone/>
                      </a:pPr>
                      <a:r>
                        <a:rPr kumimoji="0" lang="en-US" altLang="ko-KR" sz="1000" u="none" strike="noStrike" kern="1200" cap="none" spc="-80" normalizeH="0" baseline="0" dirty="0">
                          <a:ln>
                            <a:noFill/>
                          </a:ln>
                          <a:effectLst/>
                        </a:rPr>
                        <a:t>319,875</a:t>
                      </a:r>
                      <a:endParaRPr kumimoji="0" lang="en-US" altLang="ko-KR" sz="10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latinLnBrk="1">
                        <a:lnSpc>
                          <a:spcPct val="120000"/>
                        </a:lnSpc>
                        <a:spcBef>
                          <a:spcPts val="300"/>
                        </a:spcBef>
                        <a:buFont typeface="Wingdings" panose="05000000000000000000" pitchFamily="2" charset="2"/>
                        <a:buNone/>
                      </a:pPr>
                      <a:r>
                        <a:rPr kumimoji="0" lang="en-US" altLang="ko-KR" sz="1000" u="none" strike="noStrike" kern="1200" cap="none" spc="-30" normalizeH="0" baseline="0" dirty="0">
                          <a:ln>
                            <a:noFill/>
                          </a:ln>
                          <a:effectLst/>
                        </a:rPr>
                        <a:t>351,442</a:t>
                      </a:r>
                      <a:endParaRPr kumimoji="0" lang="en-US" altLang="ko-KR" sz="1000" b="0" i="0" u="none" strike="noStrike" kern="1200" cap="none" spc="-8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tcPr>
                </a:tc>
                <a:tc>
                  <a:txBody>
                    <a:bodyPr/>
                    <a:lstStyle/>
                    <a:p>
                      <a:pPr marL="0" indent="0" algn="r" latinLnBrk="1">
                        <a:lnSpc>
                          <a:spcPct val="120000"/>
                        </a:lnSpc>
                        <a:spcBef>
                          <a:spcPts val="300"/>
                        </a:spcBef>
                        <a:buFont typeface="Wingdings" panose="05000000000000000000" pitchFamily="2" charset="2"/>
                        <a:buNone/>
                      </a:pPr>
                      <a:r>
                        <a:rPr kumimoji="0" lang="en-US" altLang="ko-KR" sz="1000" u="none" strike="noStrike" kern="1200" cap="none" spc="-30" normalizeH="0" baseline="0" dirty="0">
                          <a:ln>
                            <a:noFill/>
                          </a:ln>
                          <a:effectLst/>
                        </a:rPr>
                        <a:t>31,567</a:t>
                      </a:r>
                      <a:endParaRPr kumimoji="0" lang="en-US" altLang="ko-KR" sz="10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tcPr>
                </a:tc>
                <a:tc>
                  <a:txBody>
                    <a:bodyPr/>
                    <a:lstStyle/>
                    <a:p>
                      <a:pPr marL="0" indent="0" algn="r" latinLnBrk="1">
                        <a:lnSpc>
                          <a:spcPct val="120000"/>
                        </a:lnSpc>
                        <a:spcBef>
                          <a:spcPts val="300"/>
                        </a:spcBef>
                        <a:buFont typeface="Wingdings" panose="05000000000000000000" pitchFamily="2" charset="2"/>
                        <a:buNone/>
                      </a:pPr>
                      <a:r>
                        <a:rPr kumimoji="0" lang="en-US" altLang="ko-KR" sz="1000" u="none" strike="noStrike" kern="1200" cap="none" spc="-30" normalizeH="0" baseline="0" dirty="0">
                          <a:ln>
                            <a:noFill/>
                          </a:ln>
                          <a:effectLst/>
                        </a:rPr>
                        <a:t>27.5%</a:t>
                      </a:r>
                      <a:endParaRPr kumimoji="0" lang="en-US" altLang="ko-KR" sz="10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tcPr>
                </a:tc>
                <a:tc>
                  <a:txBody>
                    <a:bodyPr/>
                    <a:lstStyle/>
                    <a:p>
                      <a:pPr marL="0" indent="0" algn="r" latinLnBrk="1">
                        <a:lnSpc>
                          <a:spcPct val="120000"/>
                        </a:lnSpc>
                        <a:spcBef>
                          <a:spcPts val="300"/>
                        </a:spcBef>
                        <a:buFont typeface="Wingdings" panose="05000000000000000000" pitchFamily="2" charset="2"/>
                        <a:buNone/>
                      </a:pPr>
                      <a:r>
                        <a:rPr kumimoji="0" lang="en-US" altLang="ko-KR" sz="1000" b="1" u="none" strike="noStrike" kern="1200" cap="none" spc="-30" normalizeH="0" baseline="0" dirty="0">
                          <a:ln>
                            <a:noFill/>
                          </a:ln>
                          <a:effectLst/>
                        </a:rPr>
                        <a:t>8,681</a:t>
                      </a:r>
                      <a:endParaRPr kumimoji="0" lang="en-US" altLang="ko-KR" sz="10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tcPr>
                </a:tc>
                <a:extLst>
                  <a:ext uri="{0D108BD9-81ED-4DB2-BD59-A6C34878D82A}">
                    <a16:rowId xmlns:a16="http://schemas.microsoft.com/office/drawing/2014/main" val="1296172436"/>
                  </a:ext>
                </a:extLst>
              </a:tr>
            </a:tbl>
          </a:graphicData>
        </a:graphic>
      </p:graphicFrame>
      <p:sp>
        <p:nvSpPr>
          <p:cNvPr id="15" name="TextBox 14">
            <a:extLst>
              <a:ext uri="{FF2B5EF4-FFF2-40B4-BE49-F238E27FC236}">
                <a16:creationId xmlns:a16="http://schemas.microsoft.com/office/drawing/2014/main" id="{B336A5C0-428D-48DD-9994-D87832EA277C}"/>
              </a:ext>
            </a:extLst>
          </p:cNvPr>
          <p:cNvSpPr txBox="1"/>
          <p:nvPr/>
        </p:nvSpPr>
        <p:spPr>
          <a:xfrm>
            <a:off x="2181185" y="3620612"/>
            <a:ext cx="6265698" cy="402640"/>
          </a:xfrm>
          <a:prstGeom prst="rect">
            <a:avLst/>
          </a:prstGeom>
          <a:noFill/>
        </p:spPr>
        <p:txBody>
          <a:bodyPr wrap="square" lIns="54610" tIns="54610" rIns="54610" bIns="54610" rtlCol="0">
            <a:noAutofit/>
          </a:bodyPr>
          <a:lstStyle/>
          <a:p>
            <a:pPr>
              <a:spcAft>
                <a:spcPts val="600"/>
              </a:spcAft>
            </a:pP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(*1) 2020 </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사업연도 기말 </a:t>
            </a:r>
            <a:r>
              <a:rPr lang="ko-KR" altLang="en-US" sz="900" spc="-50" dirty="0" err="1">
                <a:latin typeface="맑은 고딕" panose="020B0503020000020004" pitchFamily="50" charset="-127"/>
                <a:ea typeface="맑은 고딕" panose="020B0503020000020004" pitchFamily="50" charset="-127"/>
                <a:cs typeface="Arial" panose="020B0604020202020204" pitchFamily="34" charset="0"/>
              </a:rPr>
              <a:t>가결산</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 </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Carve-out FS</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를 이용하여 약식으로 순자산 시가평가 수행</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(III. </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평가내역 참조</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a:t>
            </a:r>
            <a:endParaRPr lang="en-US" altLang="ko-KR" sz="900" dirty="0">
              <a:latin typeface="맑은 고딕" panose="020B0503020000020004" pitchFamily="50" charset="-127"/>
              <a:ea typeface="맑은 고딕" panose="020B0503020000020004" pitchFamily="50" charset="-127"/>
            </a:endParaRPr>
          </a:p>
          <a:p>
            <a:pPr>
              <a:lnSpc>
                <a:spcPts val="500"/>
              </a:lnSpc>
              <a:spcAft>
                <a:spcPts val="600"/>
              </a:spcAft>
            </a:pP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(*2) </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한계세율 </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27.5% </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가정</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지방소득세 포함</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a:t>
            </a:r>
            <a:endParaRPr lang="ko-KR" altLang="en-US" sz="900" spc="-50" dirty="0">
              <a:latin typeface="맑은 고딕" panose="020B0503020000020004" pitchFamily="50" charset="-127"/>
              <a:ea typeface="맑은 고딕" panose="020B0503020000020004" pitchFamily="50" charset="-127"/>
              <a:cs typeface="Arial" panose="020B0604020202020204" pitchFamily="34" charset="0"/>
            </a:endParaRPr>
          </a:p>
        </p:txBody>
      </p:sp>
    </p:spTree>
    <p:extLst>
      <p:ext uri="{BB962C8B-B14F-4D97-AF65-F5344CB8AC3E}">
        <p14:creationId xmlns:p14="http://schemas.microsoft.com/office/powerpoint/2010/main" val="10849837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11" name="Table 4">
            <a:extLst>
              <a:ext uri="{FF2B5EF4-FFF2-40B4-BE49-F238E27FC236}">
                <a16:creationId xmlns:a16="http://schemas.microsoft.com/office/drawing/2014/main" id="{4886F2E8-0BF6-4233-9B1A-97F75FBE9433}"/>
              </a:ext>
            </a:extLst>
          </p:cNvPr>
          <p:cNvGraphicFramePr>
            <a:graphicFrameLocks noGrp="1"/>
          </p:cNvGraphicFramePr>
          <p:nvPr>
            <p:extLst>
              <p:ext uri="{D42A27DB-BD31-4B8C-83A1-F6EECF244321}">
                <p14:modId xmlns:p14="http://schemas.microsoft.com/office/powerpoint/2010/main" val="1682865248"/>
              </p:ext>
            </p:extLst>
          </p:nvPr>
        </p:nvGraphicFramePr>
        <p:xfrm>
          <a:off x="410547" y="1177925"/>
          <a:ext cx="9154288" cy="4267871"/>
        </p:xfrm>
        <a:graphic>
          <a:graphicData uri="http://schemas.openxmlformats.org/drawingml/2006/table">
            <a:tbl>
              <a:tblPr firstRow="1" bandRow="1">
                <a:tableStyleId>{5C22544A-7EE6-4342-B048-85BDC9FD1C3A}</a:tableStyleId>
              </a:tblPr>
              <a:tblGrid>
                <a:gridCol w="630602">
                  <a:extLst>
                    <a:ext uri="{9D8B030D-6E8A-4147-A177-3AD203B41FA5}">
                      <a16:colId xmlns:a16="http://schemas.microsoft.com/office/drawing/2014/main" val="20001"/>
                    </a:ext>
                  </a:extLst>
                </a:gridCol>
                <a:gridCol w="543207">
                  <a:extLst>
                    <a:ext uri="{9D8B030D-6E8A-4147-A177-3AD203B41FA5}">
                      <a16:colId xmlns:a16="http://schemas.microsoft.com/office/drawing/2014/main" val="20003"/>
                    </a:ext>
                  </a:extLst>
                </a:gridCol>
                <a:gridCol w="688064">
                  <a:extLst>
                    <a:ext uri="{9D8B030D-6E8A-4147-A177-3AD203B41FA5}">
                      <a16:colId xmlns:a16="http://schemas.microsoft.com/office/drawing/2014/main" val="1468748350"/>
                    </a:ext>
                  </a:extLst>
                </a:gridCol>
                <a:gridCol w="6337426">
                  <a:extLst>
                    <a:ext uri="{9D8B030D-6E8A-4147-A177-3AD203B41FA5}">
                      <a16:colId xmlns:a16="http://schemas.microsoft.com/office/drawing/2014/main" val="1411690802"/>
                    </a:ext>
                  </a:extLst>
                </a:gridCol>
                <a:gridCol w="954989">
                  <a:extLst>
                    <a:ext uri="{9D8B030D-6E8A-4147-A177-3AD203B41FA5}">
                      <a16:colId xmlns:a16="http://schemas.microsoft.com/office/drawing/2014/main" val="779129032"/>
                    </a:ext>
                  </a:extLst>
                </a:gridCol>
              </a:tblGrid>
              <a:tr h="0">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대상</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세목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Title</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Tax Exposure</a:t>
                      </a:r>
                    </a:p>
                    <a:p>
                      <a:pPr marL="0" marR="0" lvl="4" indent="0" algn="ctr" defTabSz="990570" rtl="0" eaLnBrk="1" fontAlgn="auto" latinLnBrk="0" hangingPunct="1">
                        <a:lnSpc>
                          <a:spcPct val="110000"/>
                        </a:lnSpc>
                        <a:spcBef>
                          <a:spcPts val="0"/>
                        </a:spcBef>
                        <a:spcAft>
                          <a:spcPts val="0"/>
                        </a:spcAft>
                        <a:buClr>
                          <a:schemeClr val="tx2"/>
                        </a:buClr>
                        <a:buSzTx/>
                        <a:buFontTx/>
                        <a:buNone/>
                        <a:tabLst/>
                        <a:defRPr/>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a:t>
                      </a: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백만원</a:t>
                      </a: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a:t>
                      </a:r>
                      <a:endParaRPr lang="en-GB"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0"/>
                  </a:ext>
                </a:extLst>
              </a:tr>
              <a:tr h="2701217">
                <a:tc rowSpan="2">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분할</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신설법인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취득세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부동산 등</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본건 물적분할은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비적격</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물적분할로 분할신설법인이 승계하는 취득세 과세대상 자산에 대하여 취득세가 부과됨</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토지</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건물 등 부동산은 인천광역시 동구</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대도시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에 소재하는 바</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해당 부동산은 원칙적으로 취득세 중과대상이나</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지방세법 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13</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조 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항 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1</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호</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본건 분할은 </a:t>
                      </a:r>
                      <a:r>
                        <a:rPr lang="ko-KR" altLang="en-US" sz="1000" b="1" u="sng" spc="-50" dirty="0">
                          <a:solidFill>
                            <a:srgbClr val="000000"/>
                          </a:solidFill>
                          <a:latin typeface="맑은 고딕" panose="020B0503020000020004" pitchFamily="50" charset="-127"/>
                          <a:ea typeface="맑은 고딕" panose="020B0503020000020004" pitchFamily="50" charset="-127"/>
                          <a:cs typeface="Arial" pitchFamily="34" charset="0"/>
                        </a:rPr>
                        <a:t>적격분할 요건 중 사업의 실질적 동일성 요건 충족되는 것으로 보아 기본세율 적용</a:t>
                      </a:r>
                      <a:r>
                        <a:rPr lang="en-US" altLang="ko-KR" sz="10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1000" spc="-50" dirty="0">
                          <a:solidFill>
                            <a:srgbClr val="000000"/>
                          </a:solidFill>
                          <a:latin typeface="맑은 고딕" panose="020B0503020000020004" pitchFamily="50" charset="-127"/>
                          <a:ea typeface="맑은 고딕" panose="020B0503020000020004" pitchFamily="50" charset="-127"/>
                          <a:cs typeface="Arial" pitchFamily="34" charset="0"/>
                        </a:rPr>
                        <a:t>지방세법 시행령 제</a:t>
                      </a:r>
                      <a:r>
                        <a:rPr lang="en-US" altLang="ko-KR" sz="1000" spc="-50" dirty="0">
                          <a:solidFill>
                            <a:srgbClr val="000000"/>
                          </a:solidFill>
                          <a:latin typeface="맑은 고딕" panose="020B0503020000020004" pitchFamily="50" charset="-127"/>
                          <a:ea typeface="맑은 고딕" panose="020B0503020000020004" pitchFamily="50" charset="-127"/>
                          <a:cs typeface="Arial" pitchFamily="34" charset="0"/>
                        </a:rPr>
                        <a:t>27</a:t>
                      </a:r>
                      <a:r>
                        <a:rPr lang="ko-KR" altLang="en-US" sz="1000" spc="-50" dirty="0">
                          <a:solidFill>
                            <a:srgbClr val="000000"/>
                          </a:solidFill>
                          <a:latin typeface="맑은 고딕" panose="020B0503020000020004" pitchFamily="50" charset="-127"/>
                          <a:ea typeface="맑은 고딕" panose="020B0503020000020004" pitchFamily="50" charset="-127"/>
                          <a:cs typeface="Arial" pitchFamily="34" charset="0"/>
                        </a:rPr>
                        <a:t>조 제</a:t>
                      </a:r>
                      <a:r>
                        <a:rPr lang="en-US" altLang="ko-KR" sz="1000" spc="-50" dirty="0">
                          <a:solidFill>
                            <a:srgbClr val="000000"/>
                          </a:solidFill>
                          <a:latin typeface="맑은 고딕" panose="020B0503020000020004" pitchFamily="50" charset="-127"/>
                          <a:ea typeface="맑은 고딕" panose="020B0503020000020004" pitchFamily="50" charset="-127"/>
                          <a:cs typeface="Arial" pitchFamily="34" charset="0"/>
                        </a:rPr>
                        <a:t>4</a:t>
                      </a:r>
                      <a:r>
                        <a:rPr lang="ko-KR" altLang="en-US" sz="1000" spc="-50" dirty="0">
                          <a:solidFill>
                            <a:srgbClr val="000000"/>
                          </a:solidFill>
                          <a:latin typeface="맑은 고딕" panose="020B0503020000020004" pitchFamily="50" charset="-127"/>
                          <a:ea typeface="맑은 고딕" panose="020B0503020000020004" pitchFamily="50" charset="-127"/>
                          <a:cs typeface="Arial" pitchFamily="34" charset="0"/>
                        </a:rPr>
                        <a:t>항</a:t>
                      </a:r>
                      <a:r>
                        <a:rPr lang="en-US" altLang="ko-KR" sz="1000" spc="-50" dirty="0">
                          <a:solidFill>
                            <a:srgbClr val="000000"/>
                          </a:solidFill>
                          <a:latin typeface="맑은 고딕" panose="020B0503020000020004" pitchFamily="50" charset="-127"/>
                          <a:ea typeface="맑은 고딕" panose="020B0503020000020004" pitchFamily="50" charset="-127"/>
                          <a:cs typeface="Arial" pitchFamily="34" charset="0"/>
                        </a:rPr>
                        <a:t>, p31~32 </a:t>
                      </a:r>
                      <a:r>
                        <a:rPr lang="ko-KR" altLang="en-US" sz="1000" spc="-50" dirty="0">
                          <a:solidFill>
                            <a:srgbClr val="000000"/>
                          </a:solidFill>
                          <a:latin typeface="맑은 고딕" panose="020B0503020000020004" pitchFamily="50" charset="-127"/>
                          <a:ea typeface="맑은 고딕" panose="020B0503020000020004" pitchFamily="50" charset="-127"/>
                          <a:cs typeface="Arial" pitchFamily="34" charset="0"/>
                        </a:rPr>
                        <a:t>참조</a:t>
                      </a:r>
                      <a:r>
                        <a:rPr lang="en-US" altLang="ko-KR" sz="1000" spc="-50" dirty="0">
                          <a:solidFill>
                            <a:srgbClr val="000000"/>
                          </a:solidFill>
                          <a:latin typeface="맑은 고딕" panose="020B0503020000020004" pitchFamily="50" charset="-127"/>
                          <a:ea typeface="맑은 고딕" panose="020B0503020000020004" pitchFamily="50" charset="-127"/>
                          <a:cs typeface="Arial" pitchFamily="34" charset="0"/>
                        </a:rPr>
                        <a:t>)</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ctr"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3,768</a:t>
                      </a: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4059610"/>
                  </a:ext>
                </a:extLst>
              </a:tr>
              <a:tr h="1032127">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등록</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면허세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자본등기</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설립 시 자본금</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액면금액</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등기에 대한 등록면허세가 부과됨</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9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 </a:t>
                      </a:r>
                      <a:r>
                        <a:rPr kumimoji="0" lang="ko-KR" altLang="en-US" sz="9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대도시 이외 법인설립</a:t>
                      </a:r>
                      <a:r>
                        <a:rPr kumimoji="0" lang="en-US" altLang="ko-KR" sz="9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0.48%(</a:t>
                      </a:r>
                      <a:r>
                        <a:rPr kumimoji="0" lang="ko-KR" altLang="en-US" sz="9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지방교육세 포함</a:t>
                      </a:r>
                      <a:r>
                        <a:rPr kumimoji="0" lang="en-US" altLang="ko-KR" sz="9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9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대도시 내 법인설립 </a:t>
                      </a:r>
                      <a:r>
                        <a:rPr kumimoji="0" lang="en-US" altLang="ko-KR" sz="9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1.44%(</a:t>
                      </a:r>
                      <a:r>
                        <a:rPr kumimoji="0" lang="ko-KR" altLang="en-US" sz="9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지방교육세 포함</a:t>
                      </a:r>
                      <a:r>
                        <a:rPr kumimoji="0" lang="en-US" altLang="ko-KR" sz="9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현재 분할신설법인의 자본금은 </a:t>
                      </a:r>
                      <a:r>
                        <a:rPr kumimoji="0" lang="en-US" altLang="ko-KR"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40</a:t>
                      </a:r>
                      <a:r>
                        <a:rPr kumimoji="0" lang="ko-KR" altLang="en-US"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억</a:t>
                      </a:r>
                      <a:r>
                        <a:rPr kumimoji="0" lang="en-US" altLang="ko-KR"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본점은 인천 공장으로 </a:t>
                      </a:r>
                      <a:r>
                        <a:rPr kumimoji="0" lang="ko-KR" altLang="en-US" sz="1000" b="0" i="0" u="none" strike="noStrike" kern="1200" cap="none" spc="-50" normalizeH="0" baseline="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예상되는바</a:t>
                      </a:r>
                      <a:r>
                        <a:rPr kumimoji="0" lang="en-US" altLang="ko-KR"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중과세율이 적용되어 납부할 등록면허세는 </a:t>
                      </a:r>
                      <a:r>
                        <a:rPr kumimoji="0" lang="en-US" altLang="ko-KR" sz="1000" b="1"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58</a:t>
                      </a:r>
                      <a:r>
                        <a:rPr kumimoji="0" lang="ko-KR" altLang="en-US" sz="1000" b="1"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a:t>
                      </a:r>
                      <a:r>
                        <a:rPr kumimoji="0" lang="en-US" altLang="ko-KR"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(40</a:t>
                      </a:r>
                      <a:r>
                        <a:rPr kumimoji="0" lang="ko-KR" altLang="en-US"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억 </a:t>
                      </a:r>
                      <a:r>
                        <a:rPr kumimoji="0" lang="en-US" altLang="ko-KR"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X 1.44%)</a:t>
                      </a:r>
                      <a:r>
                        <a:rPr kumimoji="0" lang="ko-KR" altLang="en-US"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으로 예상됨</a:t>
                      </a:r>
                      <a:r>
                        <a:rPr kumimoji="0" lang="en-US" altLang="ko-KR"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endParaRPr kumimoji="0" lang="en-US" altLang="ko-KR"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ctr"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58</a:t>
                      </a: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04594057"/>
                  </a:ext>
                </a:extLst>
              </a:tr>
            </a:tbl>
          </a:graphicData>
        </a:graphic>
      </p:graphicFrame>
      <p:graphicFrame>
        <p:nvGraphicFramePr>
          <p:cNvPr id="14" name="표 13">
            <a:extLst>
              <a:ext uri="{FF2B5EF4-FFF2-40B4-BE49-F238E27FC236}">
                <a16:creationId xmlns:a16="http://schemas.microsoft.com/office/drawing/2014/main" id="{3885CF35-8DFF-4C15-ADFF-B0E08559E5DB}"/>
              </a:ext>
            </a:extLst>
          </p:cNvPr>
          <p:cNvGraphicFramePr>
            <a:graphicFrameLocks noGrp="1"/>
          </p:cNvGraphicFramePr>
          <p:nvPr>
            <p:extLst>
              <p:ext uri="{D42A27DB-BD31-4B8C-83A1-F6EECF244321}">
                <p14:modId xmlns:p14="http://schemas.microsoft.com/office/powerpoint/2010/main" val="1078112370"/>
              </p:ext>
            </p:extLst>
          </p:nvPr>
        </p:nvGraphicFramePr>
        <p:xfrm>
          <a:off x="2335794" y="2704350"/>
          <a:ext cx="6156360" cy="929640"/>
        </p:xfrm>
        <a:graphic>
          <a:graphicData uri="http://schemas.openxmlformats.org/drawingml/2006/table">
            <a:tbl>
              <a:tblPr firstRow="1" bandRow="1">
                <a:tableStyleId>{F2DE63D5-997A-4646-A377-4702673A728D}</a:tableStyleId>
              </a:tblPr>
              <a:tblGrid>
                <a:gridCol w="1002450">
                  <a:extLst>
                    <a:ext uri="{9D8B030D-6E8A-4147-A177-3AD203B41FA5}">
                      <a16:colId xmlns:a16="http://schemas.microsoft.com/office/drawing/2014/main" val="3690778440"/>
                    </a:ext>
                  </a:extLst>
                </a:gridCol>
                <a:gridCol w="1030782">
                  <a:extLst>
                    <a:ext uri="{9D8B030D-6E8A-4147-A177-3AD203B41FA5}">
                      <a16:colId xmlns:a16="http://schemas.microsoft.com/office/drawing/2014/main" val="2761371319"/>
                    </a:ext>
                  </a:extLst>
                </a:gridCol>
                <a:gridCol w="1030782">
                  <a:extLst>
                    <a:ext uri="{9D8B030D-6E8A-4147-A177-3AD203B41FA5}">
                      <a16:colId xmlns:a16="http://schemas.microsoft.com/office/drawing/2014/main" val="725919918"/>
                    </a:ext>
                  </a:extLst>
                </a:gridCol>
                <a:gridCol w="1030782">
                  <a:extLst>
                    <a:ext uri="{9D8B030D-6E8A-4147-A177-3AD203B41FA5}">
                      <a16:colId xmlns:a16="http://schemas.microsoft.com/office/drawing/2014/main" val="2588297242"/>
                    </a:ext>
                  </a:extLst>
                </a:gridCol>
                <a:gridCol w="1030782">
                  <a:extLst>
                    <a:ext uri="{9D8B030D-6E8A-4147-A177-3AD203B41FA5}">
                      <a16:colId xmlns:a16="http://schemas.microsoft.com/office/drawing/2014/main" val="2651011928"/>
                    </a:ext>
                  </a:extLst>
                </a:gridCol>
                <a:gridCol w="1030782">
                  <a:extLst>
                    <a:ext uri="{9D8B030D-6E8A-4147-A177-3AD203B41FA5}">
                      <a16:colId xmlns:a16="http://schemas.microsoft.com/office/drawing/2014/main" val="2224899828"/>
                    </a:ext>
                  </a:extLst>
                </a:gridCol>
              </a:tblGrid>
              <a:tr h="138441">
                <a:tc>
                  <a:txBody>
                    <a:bodyPr/>
                    <a:lstStyle/>
                    <a:p>
                      <a:pPr algn="ctr" latinLnBrk="1"/>
                      <a:r>
                        <a:rPr kumimoji="0" lang="ko-KR" altLang="en-US" sz="1000" u="none" strike="noStrike" kern="1200" cap="none" spc="-30" normalizeH="0" baseline="0" dirty="0">
                          <a:ln>
                            <a:noFill/>
                          </a:ln>
                          <a:effectLst/>
                        </a:rPr>
                        <a:t>구분</a:t>
                      </a:r>
                      <a:endParaRPr kumimoji="0" lang="ko-KR" altLang="en-US" sz="1000" b="1" i="0" u="none" strike="noStrike" kern="1200" cap="none" spc="-30" normalizeH="0" baseline="0" dirty="0">
                        <a:ln>
                          <a:noFill/>
                        </a:ln>
                        <a:solidFill>
                          <a:schemeClr val="bg1"/>
                        </a:solidFill>
                        <a:effectLst/>
                        <a:latin typeface="+mn-ea"/>
                        <a:ea typeface="+mn-ea"/>
                        <a:cs typeface="Times New Roman" panose="02020603050405020304" pitchFamily="18" charset="0"/>
                      </a:endParaRPr>
                    </a:p>
                  </a:txBody>
                  <a:tcPr anchor="ctr">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b="1" kern="1200">
                          <a:solidFill>
                            <a:schemeClr val="lt1"/>
                          </a:solidFill>
                          <a:latin typeface="Cambria"/>
                          <a:ea typeface="맑은 고딕"/>
                        </a:defRPr>
                      </a:lvl1pPr>
                      <a:lvl2pPr marL="457200" algn="l" defTabSz="914400" rtl="0" eaLnBrk="1" latinLnBrk="1" hangingPunct="1">
                        <a:defRPr sz="1800" b="1" kern="1200">
                          <a:solidFill>
                            <a:schemeClr val="lt1"/>
                          </a:solidFill>
                          <a:latin typeface="Cambria"/>
                          <a:ea typeface="맑은 고딕"/>
                        </a:defRPr>
                      </a:lvl2pPr>
                      <a:lvl3pPr marL="914400" algn="l" defTabSz="914400" rtl="0" eaLnBrk="1" latinLnBrk="1" hangingPunct="1">
                        <a:defRPr sz="1800" b="1" kern="1200">
                          <a:solidFill>
                            <a:schemeClr val="lt1"/>
                          </a:solidFill>
                          <a:latin typeface="Cambria"/>
                          <a:ea typeface="맑은 고딕"/>
                        </a:defRPr>
                      </a:lvl3pPr>
                      <a:lvl4pPr marL="1371600" algn="l" defTabSz="914400" rtl="0" eaLnBrk="1" latinLnBrk="1" hangingPunct="1">
                        <a:defRPr sz="1800" b="1" kern="1200">
                          <a:solidFill>
                            <a:schemeClr val="lt1"/>
                          </a:solidFill>
                          <a:latin typeface="Cambria"/>
                          <a:ea typeface="맑은 고딕"/>
                        </a:defRPr>
                      </a:lvl4pPr>
                      <a:lvl5pPr marL="1828800" algn="l" defTabSz="914400" rtl="0" eaLnBrk="1" latinLnBrk="1" hangingPunct="1">
                        <a:defRPr sz="1800" b="1" kern="1200">
                          <a:solidFill>
                            <a:schemeClr val="lt1"/>
                          </a:solidFill>
                          <a:latin typeface="Cambria"/>
                          <a:ea typeface="맑은 고딕"/>
                        </a:defRPr>
                      </a:lvl5pPr>
                      <a:lvl6pPr marL="2286000" algn="l" defTabSz="914400" rtl="0" eaLnBrk="1" latinLnBrk="1" hangingPunct="1">
                        <a:defRPr sz="1800" b="1" kern="1200">
                          <a:solidFill>
                            <a:schemeClr val="lt1"/>
                          </a:solidFill>
                          <a:latin typeface="Cambria"/>
                          <a:ea typeface="맑은 고딕"/>
                        </a:defRPr>
                      </a:lvl6pPr>
                      <a:lvl7pPr marL="2743200" algn="l" defTabSz="914400" rtl="0" eaLnBrk="1" latinLnBrk="1" hangingPunct="1">
                        <a:defRPr sz="1800" b="1" kern="1200">
                          <a:solidFill>
                            <a:schemeClr val="lt1"/>
                          </a:solidFill>
                          <a:latin typeface="Cambria"/>
                          <a:ea typeface="맑은 고딕"/>
                        </a:defRPr>
                      </a:lvl7pPr>
                      <a:lvl8pPr marL="3200400" algn="l" defTabSz="914400" rtl="0" eaLnBrk="1" latinLnBrk="1" hangingPunct="1">
                        <a:defRPr sz="1800" b="1" kern="1200">
                          <a:solidFill>
                            <a:schemeClr val="lt1"/>
                          </a:solidFill>
                          <a:latin typeface="Cambria"/>
                          <a:ea typeface="맑은 고딕"/>
                        </a:defRPr>
                      </a:lvl8pPr>
                      <a:lvl9pPr marL="3657600" algn="l" defTabSz="914400" rtl="0" eaLnBrk="1" latinLnBrk="1" hangingPunct="1">
                        <a:defRPr sz="1800" b="1" kern="1200">
                          <a:solidFill>
                            <a:schemeClr val="lt1"/>
                          </a:solidFill>
                          <a:latin typeface="Cambria"/>
                          <a:ea typeface="맑은 고딕"/>
                        </a:defRPr>
                      </a:lvl9pPr>
                    </a:lstStyle>
                    <a:p>
                      <a:pPr marL="0" algn="ctr" defTabSz="914400" rtl="0" eaLnBrk="1" latinLnBrk="1" hangingPunct="1"/>
                      <a:r>
                        <a:rPr kumimoji="0" lang="ko-KR" altLang="en-US" sz="1000" b="1" u="none" strike="noStrike" kern="1200" cap="none" spc="-30" normalizeH="0" baseline="0" dirty="0">
                          <a:ln>
                            <a:noFill/>
                          </a:ln>
                          <a:solidFill>
                            <a:schemeClr val="bg1"/>
                          </a:solidFill>
                          <a:effectLst/>
                          <a:latin typeface="+mn-lt"/>
                          <a:ea typeface="+mn-ea"/>
                          <a:cs typeface="+mn-cs"/>
                        </a:rPr>
                        <a:t>토지</a:t>
                      </a:r>
                      <a:r>
                        <a:rPr kumimoji="0" lang="en-US" altLang="ko-KR" sz="1000" b="1" u="none" strike="noStrike" kern="1200" cap="none" spc="-30" normalizeH="0" baseline="0" dirty="0">
                          <a:ln>
                            <a:noFill/>
                          </a:ln>
                          <a:solidFill>
                            <a:schemeClr val="bg1"/>
                          </a:solidFill>
                          <a:effectLst/>
                          <a:latin typeface="+mn-lt"/>
                          <a:ea typeface="+mn-ea"/>
                          <a:cs typeface="+mn-cs"/>
                        </a:rPr>
                        <a:t>(</a:t>
                      </a:r>
                      <a:r>
                        <a:rPr kumimoji="0" lang="ko-KR" altLang="en-US" sz="1000" b="1" u="none" strike="noStrike" kern="1200" cap="none" spc="-30" normalizeH="0" baseline="0" dirty="0">
                          <a:ln>
                            <a:noFill/>
                          </a:ln>
                          <a:solidFill>
                            <a:schemeClr val="bg1"/>
                          </a:solidFill>
                          <a:effectLst/>
                          <a:latin typeface="+mn-lt"/>
                          <a:ea typeface="+mn-ea"/>
                          <a:cs typeface="+mn-cs"/>
                        </a:rPr>
                        <a:t>*</a:t>
                      </a:r>
                      <a:r>
                        <a:rPr kumimoji="0" lang="en-US" altLang="ko-KR" sz="1000" b="1" u="none" strike="noStrike" kern="1200" cap="none" spc="-30" normalizeH="0" baseline="0" dirty="0">
                          <a:ln>
                            <a:noFill/>
                          </a:ln>
                          <a:solidFill>
                            <a:schemeClr val="bg1"/>
                          </a:solidFill>
                          <a:effectLst/>
                          <a:latin typeface="+mn-lt"/>
                          <a:ea typeface="+mn-ea"/>
                          <a:cs typeface="+mn-cs"/>
                        </a:rPr>
                        <a:t>1)</a:t>
                      </a:r>
                      <a:endParaRPr kumimoji="0" lang="ko-KR" altLang="en-US" sz="1000" b="1" u="none" strike="noStrike" kern="1200" cap="none" spc="-30" normalizeH="0" baseline="0" dirty="0">
                        <a:ln>
                          <a:noFill/>
                        </a:ln>
                        <a:solidFill>
                          <a:schemeClr val="bg1"/>
                        </a:solidFill>
                        <a:effectLst/>
                        <a:latin typeface="+mn-lt"/>
                        <a:ea typeface="+mn-ea"/>
                        <a:cs typeface="+mn-cs"/>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algn="ctr" defTabSz="914400" rtl="0" eaLnBrk="1" latinLnBrk="1" hangingPunct="1"/>
                      <a:r>
                        <a:rPr kumimoji="0" lang="ko-KR" altLang="en-US" sz="1000" b="1" u="none" strike="noStrike" kern="1200" cap="none" spc="-30" normalizeH="0" baseline="0" dirty="0">
                          <a:ln>
                            <a:noFill/>
                          </a:ln>
                          <a:solidFill>
                            <a:schemeClr val="bg1"/>
                          </a:solidFill>
                          <a:effectLst/>
                          <a:latin typeface="+mn-lt"/>
                          <a:ea typeface="+mn-ea"/>
                          <a:cs typeface="+mn-cs"/>
                        </a:rPr>
                        <a:t>건물</a:t>
                      </a:r>
                      <a:r>
                        <a:rPr kumimoji="0" lang="en-US" altLang="ko-KR" sz="1000" b="1" u="none" strike="noStrike" kern="1200" cap="none" spc="-30" normalizeH="0" baseline="0" dirty="0">
                          <a:ln>
                            <a:noFill/>
                          </a:ln>
                          <a:solidFill>
                            <a:schemeClr val="bg1"/>
                          </a:solidFill>
                          <a:effectLst/>
                          <a:latin typeface="+mn-lt"/>
                          <a:ea typeface="+mn-ea"/>
                          <a:cs typeface="+mn-cs"/>
                        </a:rPr>
                        <a:t>(</a:t>
                      </a:r>
                      <a:r>
                        <a:rPr kumimoji="0" lang="ko-KR" altLang="en-US" sz="1000" b="1" u="none" strike="noStrike" kern="1200" cap="none" spc="-30" normalizeH="0" baseline="0" dirty="0">
                          <a:ln>
                            <a:noFill/>
                          </a:ln>
                          <a:solidFill>
                            <a:schemeClr val="bg1"/>
                          </a:solidFill>
                          <a:effectLst/>
                          <a:latin typeface="+mn-lt"/>
                          <a:ea typeface="+mn-ea"/>
                          <a:cs typeface="+mn-cs"/>
                        </a:rPr>
                        <a:t>*</a:t>
                      </a:r>
                      <a:r>
                        <a:rPr kumimoji="0" lang="en-US" altLang="ko-KR" sz="1000" b="1" u="none" strike="noStrike" kern="1200" cap="none" spc="-30" normalizeH="0" baseline="0" dirty="0">
                          <a:ln>
                            <a:noFill/>
                          </a:ln>
                          <a:solidFill>
                            <a:schemeClr val="bg1"/>
                          </a:solidFill>
                          <a:effectLst/>
                          <a:latin typeface="+mn-lt"/>
                          <a:ea typeface="+mn-ea"/>
                          <a:cs typeface="+mn-cs"/>
                        </a:rPr>
                        <a:t>1)</a:t>
                      </a:r>
                      <a:endParaRPr kumimoji="0" lang="ko-KR" altLang="en-US" sz="1000" b="1" u="none" strike="noStrike" kern="1200" cap="none" spc="-30" normalizeH="0" baseline="0" dirty="0">
                        <a:ln>
                          <a:noFill/>
                        </a:ln>
                        <a:solidFill>
                          <a:schemeClr val="bg1"/>
                        </a:solidFill>
                        <a:effectLst/>
                        <a:latin typeface="+mn-lt"/>
                        <a:ea typeface="+mn-ea"/>
                        <a:cs typeface="+mn-cs"/>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algn="ctr" defTabSz="914400" rtl="0" eaLnBrk="1" latinLnBrk="1" hangingPunct="1"/>
                      <a:r>
                        <a:rPr kumimoji="0" lang="ko-KR" altLang="en-US" sz="1000" b="1" u="none" strike="noStrike" kern="1200" cap="none" spc="-30" normalizeH="0" baseline="0" dirty="0">
                          <a:ln>
                            <a:noFill/>
                          </a:ln>
                          <a:solidFill>
                            <a:schemeClr val="bg1"/>
                          </a:solidFill>
                          <a:effectLst/>
                          <a:latin typeface="+mn-lt"/>
                          <a:ea typeface="+mn-ea"/>
                          <a:cs typeface="+mn-cs"/>
                        </a:rPr>
                        <a:t>기계장비</a:t>
                      </a:r>
                      <a:r>
                        <a:rPr kumimoji="0" lang="en-US" altLang="ko-KR" sz="1000" b="1" u="none" strike="noStrike" kern="1200" cap="none" spc="-30" normalizeH="0" baseline="0" dirty="0">
                          <a:ln>
                            <a:noFill/>
                          </a:ln>
                          <a:solidFill>
                            <a:schemeClr val="bg1"/>
                          </a:solidFill>
                          <a:effectLst/>
                          <a:latin typeface="+mn-lt"/>
                          <a:ea typeface="+mn-ea"/>
                          <a:cs typeface="+mn-cs"/>
                        </a:rPr>
                        <a:t>(</a:t>
                      </a:r>
                      <a:r>
                        <a:rPr kumimoji="0" lang="ko-KR" altLang="en-US" sz="1000" b="1" u="none" strike="noStrike" kern="1200" cap="none" spc="-30" normalizeH="0" baseline="0" dirty="0">
                          <a:ln>
                            <a:noFill/>
                          </a:ln>
                          <a:solidFill>
                            <a:schemeClr val="bg1"/>
                          </a:solidFill>
                          <a:effectLst/>
                          <a:latin typeface="+mn-lt"/>
                          <a:ea typeface="+mn-ea"/>
                          <a:cs typeface="+mn-cs"/>
                        </a:rPr>
                        <a:t>*</a:t>
                      </a:r>
                      <a:r>
                        <a:rPr kumimoji="0" lang="en-US" altLang="ko-KR" sz="1000" b="1" u="none" strike="noStrike" kern="1200" cap="none" spc="-30" normalizeH="0" baseline="0" dirty="0">
                          <a:ln>
                            <a:noFill/>
                          </a:ln>
                          <a:solidFill>
                            <a:schemeClr val="bg1"/>
                          </a:solidFill>
                          <a:effectLst/>
                          <a:latin typeface="+mn-lt"/>
                          <a:ea typeface="+mn-ea"/>
                          <a:cs typeface="+mn-cs"/>
                        </a:rPr>
                        <a:t>2)</a:t>
                      </a:r>
                      <a:endParaRPr kumimoji="0" lang="ko-KR" altLang="en-US" sz="1000" b="1" u="none" strike="noStrike" kern="1200" cap="none" spc="-30" normalizeH="0" baseline="0" dirty="0">
                        <a:ln>
                          <a:noFill/>
                        </a:ln>
                        <a:solidFill>
                          <a:schemeClr val="bg1"/>
                        </a:solidFill>
                        <a:effectLst/>
                        <a:latin typeface="+mn-lt"/>
                        <a:ea typeface="+mn-ea"/>
                        <a:cs typeface="+mn-cs"/>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algn="ctr" defTabSz="914400" rtl="0" eaLnBrk="1" latinLnBrk="1" hangingPunct="1"/>
                      <a:r>
                        <a:rPr kumimoji="0" lang="ko-KR" altLang="en-US" sz="1000" b="1" u="none" strike="noStrike" kern="1200" cap="none" spc="-30" normalizeH="0" baseline="0" dirty="0">
                          <a:ln>
                            <a:noFill/>
                          </a:ln>
                          <a:solidFill>
                            <a:schemeClr val="bg1"/>
                          </a:solidFill>
                          <a:effectLst/>
                          <a:latin typeface="+mn-lt"/>
                          <a:ea typeface="+mn-ea"/>
                          <a:cs typeface="+mn-cs"/>
                        </a:rPr>
                        <a:t>회원권</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r>
                        <a:rPr kumimoji="0" lang="ko-KR" altLang="en-US" sz="1000" u="none" strike="noStrike" kern="1200" cap="none" spc="-30" normalizeH="0" baseline="0" dirty="0">
                          <a:ln>
                            <a:noFill/>
                          </a:ln>
                          <a:solidFill>
                            <a:schemeClr val="bg1"/>
                          </a:solidFill>
                          <a:effectLst/>
                        </a:rPr>
                        <a:t>합계</a:t>
                      </a:r>
                      <a:endParaRPr kumimoji="0" lang="ko-KR" altLang="en-US" sz="1000" b="1" i="0" u="none" strike="noStrike" kern="1200" cap="none" spc="-30" normalizeH="0" baseline="0" dirty="0">
                        <a:ln>
                          <a:noFill/>
                        </a:ln>
                        <a:solidFill>
                          <a:schemeClr val="bg1"/>
                        </a:solidFill>
                        <a:effectLst/>
                        <a:latin typeface="+mn-ea"/>
                        <a:ea typeface="+mn-ea"/>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32063218"/>
                  </a:ext>
                </a:extLst>
              </a:tr>
              <a:tr h="138441">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ctr" defTabSz="914400" rtl="0" eaLnBrk="1" latinLnBrk="1" hangingPunct="1">
                        <a:lnSpc>
                          <a:spcPts val="700"/>
                        </a:lnSpc>
                        <a:spcBef>
                          <a:spcPts val="200"/>
                        </a:spcBef>
                        <a:spcAft>
                          <a:spcPts val="200"/>
                        </a:spcAft>
                        <a:buFont typeface="Wingdings" panose="05000000000000000000" pitchFamily="2" charset="2"/>
                        <a:buNone/>
                      </a:pPr>
                      <a:r>
                        <a:rPr kumimoji="0" lang="ko-KR" altLang="en-US" sz="900" u="none" strike="noStrike" kern="1200" cap="none" spc="-30" normalizeH="0" baseline="0" dirty="0">
                          <a:ln>
                            <a:noFill/>
                          </a:ln>
                          <a:effectLst/>
                        </a:rPr>
                        <a:t>취득가액</a:t>
                      </a:r>
                      <a:endPar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rgbClr val="88C4EC"/>
                      </a:solidFill>
                      <a:prstDash val="solid"/>
                      <a:round/>
                      <a:headEnd type="none" w="med" len="med"/>
                      <a:tailEnd type="none" w="med" len="med"/>
                    </a:lnR>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dirty="0">
                          <a:ln>
                            <a:noFill/>
                          </a:ln>
                          <a:effectLst/>
                        </a:rPr>
                        <a:t>60,546</a:t>
                      </a:r>
                      <a:endPar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dirty="0">
                          <a:ln>
                            <a:noFill/>
                          </a:ln>
                          <a:effectLst/>
                        </a:rPr>
                        <a:t>1,907</a:t>
                      </a:r>
                      <a:endPar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dirty="0">
                          <a:ln>
                            <a:noFill/>
                          </a:ln>
                          <a:effectLst/>
                        </a:rPr>
                        <a:t>25,679</a:t>
                      </a:r>
                      <a:endPar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dirty="0">
                          <a:ln>
                            <a:noFill/>
                          </a:ln>
                          <a:effectLst/>
                        </a:rPr>
                        <a:t>978</a:t>
                      </a:r>
                      <a:endPar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b="1" u="none" strike="noStrike" kern="1200" cap="none" spc="-30" normalizeH="0" baseline="0" dirty="0">
                          <a:ln>
                            <a:noFill/>
                          </a:ln>
                          <a:effectLst/>
                        </a:rPr>
                        <a:t>89,110</a:t>
                      </a:r>
                      <a:endParaRPr kumimoji="0" lang="en-US" altLang="ko-KR" sz="900" b="1"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B w="9525" cap="flat" cmpd="sng" algn="ctr">
                      <a:solidFill>
                        <a:srgbClr val="88C4EC"/>
                      </a:solidFill>
                      <a:prstDash val="solid"/>
                      <a:round/>
                      <a:headEnd type="none" w="med" len="med"/>
                      <a:tailEnd type="none" w="med" len="med"/>
                    </a:lnB>
                  </a:tcPr>
                </a:tc>
                <a:extLst>
                  <a:ext uri="{0D108BD9-81ED-4DB2-BD59-A6C34878D82A}">
                    <a16:rowId xmlns:a16="http://schemas.microsoft.com/office/drawing/2014/main" val="1296172436"/>
                  </a:ext>
                </a:extLst>
              </a:tr>
              <a:tr h="138441">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ctr" defTabSz="914400" rtl="0" eaLnBrk="1" latinLnBrk="1" hangingPunct="1">
                        <a:lnSpc>
                          <a:spcPts val="700"/>
                        </a:lnSpc>
                        <a:spcBef>
                          <a:spcPts val="200"/>
                        </a:spcBef>
                        <a:spcAft>
                          <a:spcPts val="200"/>
                        </a:spcAft>
                        <a:buFont typeface="Wingdings" panose="05000000000000000000" pitchFamily="2" charset="2"/>
                        <a:buNone/>
                      </a:pPr>
                      <a:r>
                        <a:rPr kumimoji="0" lang="ko-KR" altLang="en-US" sz="900" u="none" strike="noStrike" kern="1200" cap="none" spc="-30" normalizeH="0" baseline="0" dirty="0">
                          <a:ln>
                            <a:noFill/>
                          </a:ln>
                          <a:effectLst/>
                        </a:rPr>
                        <a:t>취득세율</a:t>
                      </a:r>
                      <a:r>
                        <a:rPr kumimoji="0" lang="en-US" altLang="ko-KR" sz="900" u="none" strike="noStrike" kern="1200" cap="none" spc="-30" normalizeH="0" baseline="0" dirty="0">
                          <a:ln>
                            <a:noFill/>
                          </a:ln>
                          <a:effectLst/>
                        </a:rPr>
                        <a:t>(</a:t>
                      </a:r>
                      <a:r>
                        <a:rPr kumimoji="0" lang="ko-KR" altLang="en-US" sz="900" u="none" strike="noStrike" kern="1200" cap="none" spc="-30" normalizeH="0" baseline="0" dirty="0">
                          <a:ln>
                            <a:noFill/>
                          </a:ln>
                          <a:effectLst/>
                        </a:rPr>
                        <a:t>*</a:t>
                      </a:r>
                      <a:r>
                        <a:rPr kumimoji="0" lang="en-US" altLang="ko-KR" sz="900" u="none" strike="noStrike" kern="1200" cap="none" spc="-30" normalizeH="0" baseline="0" dirty="0">
                          <a:ln>
                            <a:noFill/>
                          </a:ln>
                          <a:effectLst/>
                        </a:rPr>
                        <a:t>3)</a:t>
                      </a:r>
                      <a:endParaRPr kumimoji="0" lang="ko-KR" altLang="en-US" sz="900" b="0" i="0" u="none" strike="noStrike" kern="1200" cap="none" spc="-30" normalizeH="0" baseline="3000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noProof="0" dirty="0">
                          <a:ln>
                            <a:noFill/>
                          </a:ln>
                          <a:effectLst/>
                        </a:rPr>
                        <a:t>4.6%</a:t>
                      </a:r>
                      <a:endPar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noProof="0" dirty="0">
                          <a:ln>
                            <a:noFill/>
                          </a:ln>
                          <a:effectLst/>
                        </a:rPr>
                        <a:t>4.6%</a:t>
                      </a:r>
                      <a:endPar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noProof="0" dirty="0">
                          <a:ln>
                            <a:noFill/>
                          </a:ln>
                          <a:effectLst/>
                        </a:rPr>
                        <a:t>3.4%</a:t>
                      </a:r>
                      <a:endPar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noProof="0" dirty="0">
                          <a:ln>
                            <a:noFill/>
                          </a:ln>
                          <a:effectLst/>
                        </a:rPr>
                        <a:t>2.2%</a:t>
                      </a:r>
                      <a:endPar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b="1" u="none" strike="noStrike" kern="1200" cap="none" spc="-30" normalizeH="0" baseline="0" dirty="0">
                          <a:ln>
                            <a:noFill/>
                          </a:ln>
                          <a:effectLst/>
                        </a:rPr>
                        <a:t>-</a:t>
                      </a:r>
                      <a:endParaRPr kumimoji="0" lang="en-US" altLang="ko-KR" sz="900" b="1"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T w="9525" cap="flat" cmpd="sng" algn="ctr">
                      <a:solidFill>
                        <a:srgbClr val="88C4EC"/>
                      </a:solidFill>
                      <a:prstDash val="solid"/>
                      <a:round/>
                      <a:headEnd type="none" w="med" len="med"/>
                      <a:tailEnd type="none" w="med" len="med"/>
                    </a:lnT>
                    <a:lnB w="9525" cap="flat" cmpd="sng" algn="ctr">
                      <a:solidFill>
                        <a:srgbClr val="88C4EC"/>
                      </a:solidFill>
                      <a:prstDash val="solid"/>
                      <a:round/>
                      <a:headEnd type="none" w="med" len="med"/>
                      <a:tailEnd type="none" w="med" len="med"/>
                    </a:lnB>
                  </a:tcPr>
                </a:tc>
                <a:extLst>
                  <a:ext uri="{0D108BD9-81ED-4DB2-BD59-A6C34878D82A}">
                    <a16:rowId xmlns:a16="http://schemas.microsoft.com/office/drawing/2014/main" val="968459049"/>
                  </a:ext>
                </a:extLst>
              </a:tr>
              <a:tr h="138441">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ctr" defTabSz="914400" rtl="0" eaLnBrk="1" latinLnBrk="1" hangingPunct="1">
                        <a:lnSpc>
                          <a:spcPts val="700"/>
                        </a:lnSpc>
                        <a:spcBef>
                          <a:spcPts val="200"/>
                        </a:spcBef>
                        <a:spcAft>
                          <a:spcPts val="200"/>
                        </a:spcAft>
                        <a:buFont typeface="Wingdings" panose="05000000000000000000" pitchFamily="2" charset="2"/>
                        <a:buNone/>
                      </a:pPr>
                      <a:r>
                        <a:rPr kumimoji="0" lang="ko-KR" altLang="en-US" sz="900" u="none" strike="noStrike" kern="1200" cap="none" spc="-30" normalizeH="0" baseline="0" dirty="0">
                          <a:ln>
                            <a:noFill/>
                          </a:ln>
                          <a:effectLst/>
                        </a:rPr>
                        <a:t>세액</a:t>
                      </a:r>
                      <a:endPar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rPr>
                        <a:t>2,785</a:t>
                      </a: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rPr>
                        <a:t>88</a:t>
                      </a: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rPr>
                        <a:t>873</a:t>
                      </a: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dirty="0">
                          <a:ln>
                            <a:noFill/>
                          </a:ln>
                          <a:effectLst/>
                        </a:rPr>
                        <a:t>22</a:t>
                      </a:r>
                      <a:endParaRPr kumimoji="0" lang="en-US" altLang="ko-KR" sz="900" b="0"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b="1" u="none" strike="noStrike" kern="1200" cap="none" spc="-30" normalizeH="0" baseline="0" dirty="0">
                          <a:ln>
                            <a:noFill/>
                          </a:ln>
                          <a:effectLst/>
                        </a:rPr>
                        <a:t>3,768</a:t>
                      </a:r>
                      <a:endParaRPr kumimoji="0" lang="en-US" altLang="ko-KR" sz="900" b="1" i="0" u="none" strike="noStrike" kern="1200" cap="none" spc="-3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T w="9525" cap="flat" cmpd="sng" algn="ctr">
                      <a:solidFill>
                        <a:srgbClr val="88C4EC"/>
                      </a:solidFill>
                      <a:prstDash val="solid"/>
                      <a:round/>
                      <a:headEnd type="none" w="med" len="med"/>
                      <a:tailEnd type="none" w="med" len="med"/>
                    </a:lnT>
                  </a:tcPr>
                </a:tc>
                <a:extLst>
                  <a:ext uri="{0D108BD9-81ED-4DB2-BD59-A6C34878D82A}">
                    <a16:rowId xmlns:a16="http://schemas.microsoft.com/office/drawing/2014/main" val="21612981"/>
                  </a:ext>
                </a:extLst>
              </a:tr>
            </a:tbl>
          </a:graphicData>
        </a:graphic>
      </p:graphicFrame>
      <p:sp>
        <p:nvSpPr>
          <p:cNvPr id="15" name="Text Box 8">
            <a:extLst>
              <a:ext uri="{FF2B5EF4-FFF2-40B4-BE49-F238E27FC236}">
                <a16:creationId xmlns:a16="http://schemas.microsoft.com/office/drawing/2014/main" id="{0AD467CD-E71C-47DE-A930-FFEA5081DF44}"/>
              </a:ext>
            </a:extLst>
          </p:cNvPr>
          <p:cNvSpPr txBox="1">
            <a:spLocks noChangeArrowheads="1"/>
          </p:cNvSpPr>
          <p:nvPr>
            <p:custDataLst>
              <p:tags r:id="rId1"/>
            </p:custDataLst>
          </p:nvPr>
        </p:nvSpPr>
        <p:spPr bwMode="auto">
          <a:xfrm>
            <a:off x="2335794" y="3688830"/>
            <a:ext cx="6156360" cy="568429"/>
          </a:xfrm>
          <a:prstGeom prst="rect">
            <a:avLst/>
          </a:prstGeom>
          <a:noFill/>
          <a:ln w="6350">
            <a:noFill/>
            <a:miter lim="800000"/>
            <a:headEnd type="none" w="sm" len="sm"/>
            <a:tailEnd type="none" w="sm" len="sm"/>
          </a:ln>
          <a:effectLst/>
        </p:spPr>
        <p:txBody>
          <a:bodyPr wrap="square" lIns="0" tIns="0" rIns="0" bIns="0" anchor="t">
            <a:noAutofit/>
          </a:bodyPr>
          <a:lstStyle/>
          <a:p>
            <a:pPr marL="534988" indent="-534988" defTabSz="762000" eaLnBrk="0" hangingPunct="0">
              <a:spcBef>
                <a:spcPts val="200"/>
              </a:spcBef>
              <a:tabLst>
                <a:tab pos="355600" algn="l"/>
              </a:tabLst>
            </a:pP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1) </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감정가격이 있는 경우 해당 금액을 취득세 과세표준으로 함</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서울세제</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-7445, 2018.06.04.)</a:t>
            </a:r>
          </a:p>
          <a:p>
            <a:pPr marL="534988" indent="-534988" defTabSz="762000" eaLnBrk="0" hangingPunct="0">
              <a:spcBef>
                <a:spcPts val="200"/>
              </a:spcBef>
              <a:tabLst>
                <a:tab pos="355600" algn="l"/>
              </a:tabLst>
            </a:pP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(*2) </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차량운반구 계정으로 계상되어 있는 자산은 대부분 지게차로 기계장비 세율 적용</a:t>
            </a:r>
            <a:endPar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endParaRPr>
          </a:p>
          <a:p>
            <a:pPr marL="180975" indent="-180975" defTabSz="762000" eaLnBrk="0" hangingPunct="0">
              <a:spcBef>
                <a:spcPts val="200"/>
              </a:spcBef>
              <a:tabLst>
                <a:tab pos="355600" algn="l"/>
              </a:tabLst>
            </a:pP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(*3) </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기본세율 적용</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지방교육세</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 농어촌특별세 포함 세율</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endParaRPr lang="en-US" altLang="ko-KR" sz="900" dirty="0">
              <a:solidFill>
                <a:srgbClr val="000000"/>
              </a:solidFill>
              <a:latin typeface="맑은 고딕" panose="020B0503020000020004" pitchFamily="50" charset="-127"/>
              <a:ea typeface="맑은 고딕" panose="020B0503020000020004" pitchFamily="50" charset="-127"/>
              <a:cs typeface="Arial" pitchFamily="34" charset="0"/>
            </a:endParaRPr>
          </a:p>
        </p:txBody>
      </p:sp>
      <p:sp>
        <p:nvSpPr>
          <p:cNvPr id="16" name="제목 3">
            <a:extLst>
              <a:ext uri="{FF2B5EF4-FFF2-40B4-BE49-F238E27FC236}">
                <a16:creationId xmlns:a16="http://schemas.microsoft.com/office/drawing/2014/main" id="{638386D3-83F8-4CE8-9B32-A7F25A8A2BC3}"/>
              </a:ext>
            </a:extLst>
          </p:cNvPr>
          <p:cNvSpPr>
            <a:spLocks noGrp="1"/>
          </p:cNvSpPr>
          <p:nvPr>
            <p:ph type="title"/>
          </p:nvPr>
        </p:nvSpPr>
        <p:spPr>
          <a:xfrm>
            <a:off x="488950" y="444975"/>
            <a:ext cx="8918244" cy="382115"/>
          </a:xfrm>
        </p:spPr>
        <p:txBody>
          <a:bodyPr/>
          <a:lstStyle/>
          <a:p>
            <a:pPr>
              <a:lnSpc>
                <a:spcPct val="80000"/>
              </a:lnSpc>
            </a:pPr>
            <a:r>
              <a:rPr lang="en-US" altLang="ko-KR" sz="2400" dirty="0">
                <a:solidFill>
                  <a:srgbClr val="00338D"/>
                </a:solidFill>
                <a:latin typeface="KPMG Extralight"/>
              </a:rPr>
              <a:t>3. Tax Overview </a:t>
            </a:r>
            <a:r>
              <a:rPr lang="en-US" altLang="ko-KR" sz="2400" dirty="0">
                <a:solidFill>
                  <a:srgbClr val="00338D"/>
                </a:solidFill>
              </a:rPr>
              <a:t>- Divided Corporation upon Spin-off (2/2)</a:t>
            </a:r>
            <a:br>
              <a:rPr lang="en-US" altLang="ko-KR" sz="2400" dirty="0">
                <a:solidFill>
                  <a:srgbClr val="00338D"/>
                </a:solidFill>
                <a:latin typeface="KPMG Extralight"/>
              </a:rPr>
            </a:br>
            <a:endParaRPr lang="en-US" altLang="ko-KR" sz="2400" dirty="0">
              <a:solidFill>
                <a:srgbClr val="00338D"/>
              </a:solidFill>
              <a:latin typeface="KPMG Extralight"/>
            </a:endParaRPr>
          </a:p>
        </p:txBody>
      </p:sp>
    </p:spTree>
    <p:extLst>
      <p:ext uri="{BB962C8B-B14F-4D97-AF65-F5344CB8AC3E}">
        <p14:creationId xmlns:p14="http://schemas.microsoft.com/office/powerpoint/2010/main" val="17572055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10" name="제목 3">
            <a:extLst>
              <a:ext uri="{FF2B5EF4-FFF2-40B4-BE49-F238E27FC236}">
                <a16:creationId xmlns:a16="http://schemas.microsoft.com/office/drawing/2014/main" id="{56F62F85-2B1D-4DE4-A1CC-FC0607DD6249}"/>
              </a:ext>
            </a:extLst>
          </p:cNvPr>
          <p:cNvSpPr>
            <a:spLocks noGrp="1"/>
          </p:cNvSpPr>
          <p:nvPr>
            <p:ph type="title"/>
          </p:nvPr>
        </p:nvSpPr>
        <p:spPr>
          <a:xfrm>
            <a:off x="488950" y="444975"/>
            <a:ext cx="8918244" cy="382115"/>
          </a:xfrm>
        </p:spPr>
        <p:txBody>
          <a:bodyPr/>
          <a:lstStyle/>
          <a:p>
            <a:pPr>
              <a:lnSpc>
                <a:spcPct val="80000"/>
              </a:lnSpc>
            </a:pPr>
            <a:r>
              <a:rPr lang="en-US" altLang="ko-KR" sz="2400" dirty="0">
                <a:solidFill>
                  <a:srgbClr val="00338D"/>
                </a:solidFill>
                <a:latin typeface="KPMG Extralight"/>
              </a:rPr>
              <a:t>3. Tax Overview – </a:t>
            </a:r>
            <a:r>
              <a:rPr lang="en-US" altLang="ko-KR" sz="2400" dirty="0"/>
              <a:t>Transfer of shares </a:t>
            </a:r>
            <a:r>
              <a:rPr lang="en-US" altLang="ko-KR" sz="2400" dirty="0">
                <a:solidFill>
                  <a:srgbClr val="00338D"/>
                </a:solidFill>
              </a:rPr>
              <a:t>(1/3)</a:t>
            </a:r>
            <a:br>
              <a:rPr lang="en-US" altLang="ko-KR" sz="2400" dirty="0">
                <a:solidFill>
                  <a:srgbClr val="00338D"/>
                </a:solidFill>
                <a:latin typeface="KPMG Extralight"/>
              </a:rPr>
            </a:br>
            <a:endParaRPr lang="en-US" altLang="ko-KR" sz="2400" dirty="0">
              <a:solidFill>
                <a:srgbClr val="00338D"/>
              </a:solidFill>
              <a:latin typeface="KPMG Extralight"/>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11" name="Table 4">
            <a:extLst>
              <a:ext uri="{FF2B5EF4-FFF2-40B4-BE49-F238E27FC236}">
                <a16:creationId xmlns:a16="http://schemas.microsoft.com/office/drawing/2014/main" id="{4886F2E8-0BF6-4233-9B1A-97F75FBE9433}"/>
              </a:ext>
            </a:extLst>
          </p:cNvPr>
          <p:cNvGraphicFramePr>
            <a:graphicFrameLocks noGrp="1"/>
          </p:cNvGraphicFramePr>
          <p:nvPr>
            <p:extLst>
              <p:ext uri="{D42A27DB-BD31-4B8C-83A1-F6EECF244321}">
                <p14:modId xmlns:p14="http://schemas.microsoft.com/office/powerpoint/2010/main" val="773375375"/>
              </p:ext>
            </p:extLst>
          </p:nvPr>
        </p:nvGraphicFramePr>
        <p:xfrm>
          <a:off x="410547" y="1177925"/>
          <a:ext cx="9154288" cy="4286468"/>
        </p:xfrm>
        <a:graphic>
          <a:graphicData uri="http://schemas.openxmlformats.org/drawingml/2006/table">
            <a:tbl>
              <a:tblPr firstRow="1" bandRow="1">
                <a:tableStyleId>{5C22544A-7EE6-4342-B048-85BDC9FD1C3A}</a:tableStyleId>
              </a:tblPr>
              <a:tblGrid>
                <a:gridCol w="422372">
                  <a:extLst>
                    <a:ext uri="{9D8B030D-6E8A-4147-A177-3AD203B41FA5}">
                      <a16:colId xmlns:a16="http://schemas.microsoft.com/office/drawing/2014/main" val="20001"/>
                    </a:ext>
                  </a:extLst>
                </a:gridCol>
                <a:gridCol w="552261">
                  <a:extLst>
                    <a:ext uri="{9D8B030D-6E8A-4147-A177-3AD203B41FA5}">
                      <a16:colId xmlns:a16="http://schemas.microsoft.com/office/drawing/2014/main" val="20003"/>
                    </a:ext>
                  </a:extLst>
                </a:gridCol>
                <a:gridCol w="688064">
                  <a:extLst>
                    <a:ext uri="{9D8B030D-6E8A-4147-A177-3AD203B41FA5}">
                      <a16:colId xmlns:a16="http://schemas.microsoft.com/office/drawing/2014/main" val="1468748350"/>
                    </a:ext>
                  </a:extLst>
                </a:gridCol>
                <a:gridCol w="6364586">
                  <a:extLst>
                    <a:ext uri="{9D8B030D-6E8A-4147-A177-3AD203B41FA5}">
                      <a16:colId xmlns:a16="http://schemas.microsoft.com/office/drawing/2014/main" val="1411690802"/>
                    </a:ext>
                  </a:extLst>
                </a:gridCol>
                <a:gridCol w="1127005">
                  <a:extLst>
                    <a:ext uri="{9D8B030D-6E8A-4147-A177-3AD203B41FA5}">
                      <a16:colId xmlns:a16="http://schemas.microsoft.com/office/drawing/2014/main" val="779129032"/>
                    </a:ext>
                  </a:extLst>
                </a:gridCol>
              </a:tblGrid>
              <a:tr h="0">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대상</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세목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Title</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Tax Exposure</a:t>
                      </a:r>
                    </a:p>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a:t>
                      </a: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백만원</a:t>
                      </a: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0"/>
                  </a:ext>
                </a:extLst>
              </a:tr>
              <a:tr h="1739086">
                <a:tc rowSpan="2">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D</a:t>
                      </a: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사</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법인세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주식양도차익</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본건 물적분할로 취득한 주식의 취득가액과 양도가액의 차액에 대하여 각 사업연도 소득에 대한 법인세 및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미환류소득에</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대한 법인세를 각 부담함</a:t>
                      </a: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본건 주식양도로 인한 양도차익</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(152,082</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552,082</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을 제외한 기업소득이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300,000</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백만원에 미달하면</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기업소득</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(300,000</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 한도</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증가액의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22%(</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지방세 포함</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에 상당하는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미환류</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소득에 대한 법인세가 부과됨</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세액효과</a:t>
                      </a:r>
                      <a:r>
                        <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ctr"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40,853 ~ 150,853</a:t>
                      </a: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4059610"/>
                  </a:ext>
                </a:extLst>
              </a:tr>
              <a:tr h="699419">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증권</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거래세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내국법인 주식양도</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분할신설법인 주식을 양도하는 경우 증권거래세가 부과됨 </a:t>
                      </a: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세액효과</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2,150</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 </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3,870</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(500,000</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900,000</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x 0.43%)</a:t>
                      </a:r>
                    </a:p>
                  </a:txBody>
                  <a:tcPr marL="72000" marR="72000" marT="72000" marB="72000">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ctr"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2,150 ~ 3,870</a:t>
                      </a: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84652081"/>
                  </a:ext>
                </a:extLst>
              </a:tr>
            </a:tbl>
          </a:graphicData>
        </a:graphic>
      </p:graphicFrame>
      <p:graphicFrame>
        <p:nvGraphicFramePr>
          <p:cNvPr id="12" name="표 11">
            <a:extLst>
              <a:ext uri="{FF2B5EF4-FFF2-40B4-BE49-F238E27FC236}">
                <a16:creationId xmlns:a16="http://schemas.microsoft.com/office/drawing/2014/main" id="{812E89A8-86CB-46F5-A059-DF691B0F9C14}"/>
              </a:ext>
            </a:extLst>
          </p:cNvPr>
          <p:cNvGraphicFramePr>
            <a:graphicFrameLocks noGrp="1"/>
          </p:cNvGraphicFramePr>
          <p:nvPr>
            <p:extLst>
              <p:ext uri="{D42A27DB-BD31-4B8C-83A1-F6EECF244321}">
                <p14:modId xmlns:p14="http://schemas.microsoft.com/office/powerpoint/2010/main" val="4137070564"/>
              </p:ext>
            </p:extLst>
          </p:nvPr>
        </p:nvGraphicFramePr>
        <p:xfrm>
          <a:off x="2173222" y="3029918"/>
          <a:ext cx="6146916" cy="875792"/>
        </p:xfrm>
        <a:graphic>
          <a:graphicData uri="http://schemas.openxmlformats.org/drawingml/2006/table">
            <a:tbl>
              <a:tblPr firstRow="1" bandRow="1">
                <a:tableStyleId>{F2DE63D5-997A-4646-A377-4702673A728D}</a:tableStyleId>
              </a:tblPr>
              <a:tblGrid>
                <a:gridCol w="1091456">
                  <a:extLst>
                    <a:ext uri="{9D8B030D-6E8A-4147-A177-3AD203B41FA5}">
                      <a16:colId xmlns:a16="http://schemas.microsoft.com/office/drawing/2014/main" val="3599755030"/>
                    </a:ext>
                  </a:extLst>
                </a:gridCol>
                <a:gridCol w="1011092">
                  <a:extLst>
                    <a:ext uri="{9D8B030D-6E8A-4147-A177-3AD203B41FA5}">
                      <a16:colId xmlns:a16="http://schemas.microsoft.com/office/drawing/2014/main" val="3532352740"/>
                    </a:ext>
                  </a:extLst>
                </a:gridCol>
                <a:gridCol w="1011092">
                  <a:extLst>
                    <a:ext uri="{9D8B030D-6E8A-4147-A177-3AD203B41FA5}">
                      <a16:colId xmlns:a16="http://schemas.microsoft.com/office/drawing/2014/main" val="3522424890"/>
                    </a:ext>
                  </a:extLst>
                </a:gridCol>
                <a:gridCol w="1011092">
                  <a:extLst>
                    <a:ext uri="{9D8B030D-6E8A-4147-A177-3AD203B41FA5}">
                      <a16:colId xmlns:a16="http://schemas.microsoft.com/office/drawing/2014/main" val="2419427551"/>
                    </a:ext>
                  </a:extLst>
                </a:gridCol>
                <a:gridCol w="1011092">
                  <a:extLst>
                    <a:ext uri="{9D8B030D-6E8A-4147-A177-3AD203B41FA5}">
                      <a16:colId xmlns:a16="http://schemas.microsoft.com/office/drawing/2014/main" val="3479816415"/>
                    </a:ext>
                  </a:extLst>
                </a:gridCol>
                <a:gridCol w="1011092">
                  <a:extLst>
                    <a:ext uri="{9D8B030D-6E8A-4147-A177-3AD203B41FA5}">
                      <a16:colId xmlns:a16="http://schemas.microsoft.com/office/drawing/2014/main" val="3210889569"/>
                    </a:ext>
                  </a:extLst>
                </a:gridCol>
              </a:tblGrid>
              <a:tr h="0">
                <a:tc>
                  <a:txBody>
                    <a:body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구분</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주식의 장부가</a:t>
                      </a:r>
                      <a:endPar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endParaRPr>
                    </a:p>
                    <a:p>
                      <a:pPr algn="ctr" latinLnBrk="1"/>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(A)</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주식의 양도가</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(B)</a:t>
                      </a:r>
                      <a:r>
                        <a:rPr kumimoji="0" lang="en-US" altLang="ko-KR" sz="1000" u="none" strike="noStrike" kern="1200" cap="none" spc="-30" normalizeH="0" baseline="30000" dirty="0">
                          <a:ln>
                            <a:noFill/>
                          </a:ln>
                          <a:solidFill>
                            <a:schemeClr val="bg1"/>
                          </a:solidFill>
                          <a:effectLst/>
                          <a:latin typeface="맑은 고딕" panose="020B0503020000020004" pitchFamily="50" charset="-127"/>
                          <a:ea typeface="맑은 고딕" panose="020B0503020000020004" pitchFamily="50" charset="-127"/>
                        </a:rPr>
                        <a:t>(*1)</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양도차익</a:t>
                      </a:r>
                      <a:endPar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endParaRPr>
                    </a:p>
                    <a:p>
                      <a:pPr algn="ctr" latinLnBrk="1"/>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(C=B-A)</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algn="ctr" latinLnBrk="1"/>
                      <a:r>
                        <a:rPr kumimoji="0" lang="ko-KR" altLang="en-US" sz="1000" u="none" strike="noStrike" kern="1200" cap="none" spc="-30" normalizeH="0" baseline="0" dirty="0">
                          <a:ln>
                            <a:noFill/>
                          </a:ln>
                          <a:effectLst/>
                          <a:latin typeface="맑은 고딕" panose="020B0503020000020004" pitchFamily="50" charset="-127"/>
                          <a:ea typeface="맑은 고딕" panose="020B0503020000020004" pitchFamily="50" charset="-127"/>
                        </a:rPr>
                        <a:t>세율</a:t>
                      </a:r>
                      <a:r>
                        <a:rPr kumimoji="0" lang="en-US" altLang="ko-KR" sz="1000" u="none" strike="noStrike" kern="1200" cap="none" spc="-30" normalizeH="0" baseline="30000" dirty="0">
                          <a:ln>
                            <a:noFill/>
                          </a:ln>
                          <a:effectLst/>
                          <a:latin typeface="맑은 고딕" panose="020B0503020000020004" pitchFamily="50" charset="-127"/>
                          <a:ea typeface="맑은 고딕" panose="020B0503020000020004" pitchFamily="50" charset="-127"/>
                        </a:rPr>
                        <a:t>(*2)</a:t>
                      </a:r>
                      <a:endParaRPr kumimoji="0" lang="ko-KR" altLang="en-US" sz="1000" b="1" i="0" u="none" strike="noStrike" kern="1200" cap="none" spc="-30" normalizeH="0" baseline="3000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algn="ctr" latinLnBrk="1"/>
                      <a:r>
                        <a:rPr kumimoji="0" lang="ko-KR" altLang="en-US" sz="1000" u="none" strike="noStrike" kern="1200" cap="none" spc="-30" normalizeH="0" baseline="0" dirty="0">
                          <a:ln>
                            <a:noFill/>
                          </a:ln>
                          <a:effectLst/>
                          <a:latin typeface="맑은 고딕" panose="020B0503020000020004" pitchFamily="50" charset="-127"/>
                          <a:ea typeface="맑은 고딕" panose="020B0503020000020004" pitchFamily="50" charset="-127"/>
                        </a:rPr>
                        <a:t>세액</a:t>
                      </a:r>
                      <a:r>
                        <a:rPr kumimoji="0" lang="en-US" altLang="ko-KR" sz="1000" u="none" strike="noStrike" kern="1200" cap="none" spc="-30" normalizeH="0" baseline="30000" dirty="0">
                          <a:ln>
                            <a:noFill/>
                          </a:ln>
                          <a:effectLst/>
                          <a:latin typeface="맑은 고딕" panose="020B0503020000020004" pitchFamily="50" charset="-127"/>
                          <a:ea typeface="맑은 고딕" panose="020B0503020000020004" pitchFamily="50" charset="-127"/>
                        </a:rPr>
                        <a:t>(*3)</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lnL w="9525"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32063218"/>
                  </a:ext>
                </a:extLst>
              </a:tr>
              <a:tr h="133092">
                <a:tc>
                  <a:txBody>
                    <a:bodyPr/>
                    <a:lstStyle/>
                    <a:p>
                      <a:pPr marL="0" indent="0" algn="ctr" latinLnBrk="1">
                        <a:lnSpc>
                          <a:spcPct val="120000"/>
                        </a:lnSpc>
                        <a:spcBef>
                          <a:spcPts val="300"/>
                        </a:spcBef>
                        <a:buFont typeface="Wingdings" panose="05000000000000000000" pitchFamily="2" charset="2"/>
                        <a:buNone/>
                      </a:pP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최소</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R w="9525" cap="flat" cmpd="sng" algn="ctr">
                      <a:solidFill>
                        <a:srgbClr val="88C4EC"/>
                      </a:solidFill>
                      <a:prstDash val="solid"/>
                      <a:round/>
                      <a:headEnd type="none" w="med" len="med"/>
                      <a:tailEnd type="none" w="med" len="med"/>
                    </a:lnR>
                    <a:lnB w="9525" cap="flat" cmpd="sng" algn="ctr">
                      <a:solidFill>
                        <a:srgbClr val="88C4EC"/>
                      </a:solidFill>
                      <a:prstDash val="solid"/>
                      <a:round/>
                      <a:headEnd type="none" w="med" len="med"/>
                      <a:tailEnd type="none" w="med" len="med"/>
                    </a:lnB>
                  </a:tcPr>
                </a:tc>
                <a:tc rowSpan="2">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351,442</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500,000</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B w="9525" cap="flat" cmpd="sng" algn="ctr">
                      <a:solidFill>
                        <a:srgbClr val="88C4EC"/>
                      </a:solidFill>
                      <a:prstDash val="solid"/>
                      <a:round/>
                      <a:headEnd type="none" w="med" len="med"/>
                      <a:tailEnd type="none" w="med" len="med"/>
                    </a:lnB>
                  </a:tcPr>
                </a:tc>
                <a:tc>
                  <a:txBody>
                    <a:body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148,558</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B w="9525" cap="flat" cmpd="sng" algn="ctr">
                      <a:solidFill>
                        <a:srgbClr val="88C4EC"/>
                      </a:solidFill>
                      <a:prstDash val="solid"/>
                      <a:round/>
                      <a:headEnd type="none" w="med" len="med"/>
                      <a:tailEnd type="none" w="med" len="med"/>
                    </a:lnB>
                  </a:tcPr>
                </a:tc>
                <a:tc rowSpan="2">
                  <a:txBody>
                    <a:body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27.5%</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tcPr>
                </a:tc>
                <a:tc>
                  <a:txBody>
                    <a:bodyPr/>
                    <a:lstStyle/>
                    <a:p>
                      <a:pPr marL="0" indent="0" algn="r" latinLnBrk="1">
                        <a:lnSpc>
                          <a:spcPct val="120000"/>
                        </a:lnSpc>
                        <a:spcBef>
                          <a:spcPts val="300"/>
                        </a:spcBef>
                        <a:buFont typeface="Wingdings" panose="05000000000000000000" pitchFamily="2" charset="2"/>
                        <a:buNone/>
                      </a:pP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40,853</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B w="9525" cap="flat" cmpd="sng" algn="ctr">
                      <a:solidFill>
                        <a:srgbClr val="88C4EC"/>
                      </a:solidFill>
                      <a:prstDash val="solid"/>
                      <a:round/>
                      <a:headEnd type="none" w="med" len="med"/>
                      <a:tailEnd type="none" w="med" len="med"/>
                    </a:lnB>
                  </a:tcPr>
                </a:tc>
                <a:extLst>
                  <a:ext uri="{0D108BD9-81ED-4DB2-BD59-A6C34878D82A}">
                    <a16:rowId xmlns:a16="http://schemas.microsoft.com/office/drawing/2014/main" val="1296172436"/>
                  </a:ext>
                </a:extLst>
              </a:tr>
              <a:tr h="133092">
                <a:tc>
                  <a:txBody>
                    <a:bodyPr/>
                    <a:lstStyle/>
                    <a:p>
                      <a:pPr marL="0" indent="0" algn="ctr" latinLnBrk="1">
                        <a:lnSpc>
                          <a:spcPct val="120000"/>
                        </a:lnSpc>
                        <a:spcBef>
                          <a:spcPts val="300"/>
                        </a:spcBef>
                        <a:buFont typeface="Wingdings" panose="05000000000000000000" pitchFamily="2" charset="2"/>
                        <a:buNone/>
                      </a:pP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최대</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tcPr>
                </a:tc>
                <a:tc vMerge="1">
                  <a:txBody>
                    <a:bodyPr/>
                    <a:lstStyle/>
                    <a:p>
                      <a:pPr marL="0" indent="0" algn="r" latinLnBrk="1">
                        <a:lnSpc>
                          <a:spcPct val="120000"/>
                        </a:lnSpc>
                        <a:spcBef>
                          <a:spcPts val="300"/>
                        </a:spcBef>
                        <a:buFont typeface="Wingdings" panose="05000000000000000000" pitchFamily="2" charset="2"/>
                        <a:buNone/>
                      </a:pPr>
                      <a:endParaRPr kumimoji="0" lang="en-US" altLang="ko-KR" sz="10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chemeClr val="tx1"/>
                      </a:solidFill>
                      <a:prstDash val="solid"/>
                      <a:round/>
                      <a:headEnd type="none" w="med" len="med"/>
                      <a:tailEnd type="none" w="med" len="med"/>
                    </a:lnL>
                    <a:lnR w="9525" cap="flat" cmpd="sng" algn="ctr">
                      <a:solidFill>
                        <a:sysClr val="window" lastClr="FFFFFF"/>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007AC9">
                        <a:tint val="40000"/>
                      </a:srgbClr>
                    </a:solidFill>
                  </a:tcPr>
                </a:tc>
                <a:tc>
                  <a:txBody>
                    <a:body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900,000</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tcPr>
                </a:tc>
                <a:tc>
                  <a:txBody>
                    <a:body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548,558</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tcPr>
                </a:tc>
                <a:tc vMerge="1">
                  <a:txBody>
                    <a:bodyPr/>
                    <a:lstStyle/>
                    <a:p>
                      <a:pPr marL="0" indent="0" algn="r" latinLnBrk="1">
                        <a:lnSpc>
                          <a:spcPct val="120000"/>
                        </a:lnSpc>
                        <a:spcBef>
                          <a:spcPts val="300"/>
                        </a:spcBef>
                        <a:buFont typeface="Wingdings" panose="05000000000000000000" pitchFamily="2" charset="2"/>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tcPr>
                </a:tc>
                <a:tc>
                  <a:txBody>
                    <a:bodyPr/>
                    <a:lstStyle/>
                    <a:p>
                      <a:pPr marL="0" indent="0" algn="r" latinLnBrk="1">
                        <a:lnSpc>
                          <a:spcPct val="120000"/>
                        </a:lnSpc>
                        <a:spcBef>
                          <a:spcPts val="300"/>
                        </a:spcBef>
                        <a:buFont typeface="Wingdings" panose="05000000000000000000" pitchFamily="2" charset="2"/>
                        <a:buNone/>
                      </a:pP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150,853</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T w="9525" cap="flat" cmpd="sng" algn="ctr">
                      <a:solidFill>
                        <a:srgbClr val="88C4EC"/>
                      </a:solidFill>
                      <a:prstDash val="solid"/>
                      <a:round/>
                      <a:headEnd type="none" w="med" len="med"/>
                      <a:tailEnd type="none" w="med" len="med"/>
                    </a:lnT>
                  </a:tcPr>
                </a:tc>
                <a:extLst>
                  <a:ext uri="{0D108BD9-81ED-4DB2-BD59-A6C34878D82A}">
                    <a16:rowId xmlns:a16="http://schemas.microsoft.com/office/drawing/2014/main" val="3268853910"/>
                  </a:ext>
                </a:extLst>
              </a:tr>
            </a:tbl>
          </a:graphicData>
        </a:graphic>
      </p:graphicFrame>
      <p:sp>
        <p:nvSpPr>
          <p:cNvPr id="18" name="TextBox 17">
            <a:extLst>
              <a:ext uri="{FF2B5EF4-FFF2-40B4-BE49-F238E27FC236}">
                <a16:creationId xmlns:a16="http://schemas.microsoft.com/office/drawing/2014/main" id="{40A916BD-1279-451B-82CF-DD63F0FA3A65}"/>
              </a:ext>
            </a:extLst>
          </p:cNvPr>
          <p:cNvSpPr txBox="1"/>
          <p:nvPr/>
        </p:nvSpPr>
        <p:spPr>
          <a:xfrm>
            <a:off x="2173222" y="3907487"/>
            <a:ext cx="6243192" cy="519657"/>
          </a:xfrm>
          <a:prstGeom prst="rect">
            <a:avLst/>
          </a:prstGeom>
          <a:noFill/>
        </p:spPr>
        <p:txBody>
          <a:bodyPr wrap="square" lIns="54610" tIns="54610" rIns="54610" bIns="54610" rtlCol="0">
            <a:noAutofit/>
          </a:bodyPr>
          <a:lstStyle/>
          <a:p>
            <a:pPr>
              <a:spcAft>
                <a:spcPts val="600"/>
              </a:spcAft>
            </a:pP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(*1) DCF </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평가액으로 예상되는 범위</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(5,000</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억</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~9,000</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억</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a:t>
            </a:r>
            <a:endParaRPr lang="en-US" altLang="ko-KR" sz="900" dirty="0">
              <a:latin typeface="맑은 고딕" panose="020B0503020000020004" pitchFamily="50" charset="-127"/>
              <a:ea typeface="맑은 고딕" panose="020B0503020000020004" pitchFamily="50" charset="-127"/>
            </a:endParaRPr>
          </a:p>
          <a:p>
            <a:pPr>
              <a:lnSpc>
                <a:spcPts val="500"/>
              </a:lnSpc>
              <a:spcAft>
                <a:spcPts val="600"/>
              </a:spcAft>
            </a:pP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(*2) </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한계세율 </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27.5% </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가정</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지방소득세 포함</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a:t>
            </a:r>
          </a:p>
          <a:p>
            <a:pPr>
              <a:lnSpc>
                <a:spcPts val="500"/>
              </a:lnSpc>
              <a:spcAft>
                <a:spcPts val="600"/>
              </a:spcAft>
            </a:pP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(*3) </a:t>
            </a:r>
            <a:r>
              <a:rPr lang="ko-KR" altLang="en-US" sz="900" spc="-50" dirty="0" err="1">
                <a:latin typeface="맑은 고딕" panose="020B0503020000020004" pitchFamily="50" charset="-127"/>
                <a:ea typeface="맑은 고딕" panose="020B0503020000020004" pitchFamily="50" charset="-127"/>
                <a:cs typeface="Arial" panose="020B0604020202020204" pitchFamily="34" charset="0"/>
              </a:rPr>
              <a:t>미환류소득은</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 </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2021 </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사업연도 실적에 따라 변동될 수 있어 별도 산출하지 않음</a:t>
            </a:r>
            <a:endParaRPr lang="en-US" altLang="ko-KR" sz="900" spc="-50" dirty="0">
              <a:latin typeface="맑은 고딕" panose="020B0503020000020004" pitchFamily="50" charset="-127"/>
              <a:ea typeface="맑은 고딕" panose="020B0503020000020004" pitchFamily="50" charset="-127"/>
              <a:cs typeface="Arial" panose="020B0604020202020204" pitchFamily="34" charset="0"/>
            </a:endParaRPr>
          </a:p>
        </p:txBody>
      </p:sp>
    </p:spTree>
    <p:extLst>
      <p:ext uri="{BB962C8B-B14F-4D97-AF65-F5344CB8AC3E}">
        <p14:creationId xmlns:p14="http://schemas.microsoft.com/office/powerpoint/2010/main" val="35079113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11" name="Table 4">
            <a:extLst>
              <a:ext uri="{FF2B5EF4-FFF2-40B4-BE49-F238E27FC236}">
                <a16:creationId xmlns:a16="http://schemas.microsoft.com/office/drawing/2014/main" id="{4886F2E8-0BF6-4233-9B1A-97F75FBE9433}"/>
              </a:ext>
            </a:extLst>
          </p:cNvPr>
          <p:cNvGraphicFramePr>
            <a:graphicFrameLocks noGrp="1"/>
          </p:cNvGraphicFramePr>
          <p:nvPr>
            <p:extLst>
              <p:ext uri="{D42A27DB-BD31-4B8C-83A1-F6EECF244321}">
                <p14:modId xmlns:p14="http://schemas.microsoft.com/office/powerpoint/2010/main" val="1963349811"/>
              </p:ext>
            </p:extLst>
          </p:nvPr>
        </p:nvGraphicFramePr>
        <p:xfrm>
          <a:off x="410547" y="1177925"/>
          <a:ext cx="9154288" cy="5096238"/>
        </p:xfrm>
        <a:graphic>
          <a:graphicData uri="http://schemas.openxmlformats.org/drawingml/2006/table">
            <a:tbl>
              <a:tblPr firstRow="1" bandRow="1">
                <a:tableStyleId>{5C22544A-7EE6-4342-B048-85BDC9FD1C3A}</a:tableStyleId>
              </a:tblPr>
              <a:tblGrid>
                <a:gridCol w="422372">
                  <a:extLst>
                    <a:ext uri="{9D8B030D-6E8A-4147-A177-3AD203B41FA5}">
                      <a16:colId xmlns:a16="http://schemas.microsoft.com/office/drawing/2014/main" val="20001"/>
                    </a:ext>
                  </a:extLst>
                </a:gridCol>
                <a:gridCol w="552261">
                  <a:extLst>
                    <a:ext uri="{9D8B030D-6E8A-4147-A177-3AD203B41FA5}">
                      <a16:colId xmlns:a16="http://schemas.microsoft.com/office/drawing/2014/main" val="20003"/>
                    </a:ext>
                  </a:extLst>
                </a:gridCol>
                <a:gridCol w="688064">
                  <a:extLst>
                    <a:ext uri="{9D8B030D-6E8A-4147-A177-3AD203B41FA5}">
                      <a16:colId xmlns:a16="http://schemas.microsoft.com/office/drawing/2014/main" val="1468748350"/>
                    </a:ext>
                  </a:extLst>
                </a:gridCol>
                <a:gridCol w="6527548">
                  <a:extLst>
                    <a:ext uri="{9D8B030D-6E8A-4147-A177-3AD203B41FA5}">
                      <a16:colId xmlns:a16="http://schemas.microsoft.com/office/drawing/2014/main" val="1411690802"/>
                    </a:ext>
                  </a:extLst>
                </a:gridCol>
                <a:gridCol w="964043">
                  <a:extLst>
                    <a:ext uri="{9D8B030D-6E8A-4147-A177-3AD203B41FA5}">
                      <a16:colId xmlns:a16="http://schemas.microsoft.com/office/drawing/2014/main" val="779129032"/>
                    </a:ext>
                  </a:extLst>
                </a:gridCol>
              </a:tblGrid>
              <a:tr h="0">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대상</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세목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Title</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Tax Exposure</a:t>
                      </a:r>
                    </a:p>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a:t>
                      </a: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백만원</a:t>
                      </a: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0"/>
                  </a:ext>
                </a:extLst>
              </a:tr>
              <a:tr h="1695720">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DBI</a:t>
                      </a: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법인세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고가매입</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분할신설법인 주식은 비상장주식으로 법인세법상 정의에 따른 시가</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불특정다수와 계속적으로 거래한 가격 또는 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3</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자간 일반적으로 거래된 가격</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를 확인할 수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없는바</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상증세법상 보충적 평가액이 법인세법상 시가에 해당함</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법인세법 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89</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조 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항 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호</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상증세법에 따른 보충적 평가방법에 따르는 경우 분할신설법인의 주식은 원칙적으로 최대주주 할증평가 대상임</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해외자회사 등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1</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차 출자법인은 상증세법 시행령 개정에 따라 할증평가 배제될 것으로 예상</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82563" marR="0" lvl="2" indent="-182563" algn="l" defTabSz="914400" rtl="0" eaLnBrk="1" fontAlgn="auto" latinLnBrk="0" hangingPunct="1">
                        <a:lnSpc>
                          <a:spcPct val="120000"/>
                        </a:lnSpc>
                        <a:spcBef>
                          <a:spcPts val="600"/>
                        </a:spcBef>
                        <a:spcAft>
                          <a:spcPts val="0"/>
                        </a:spcAft>
                        <a:buClr>
                          <a:srgbClr val="97989A"/>
                        </a:buClr>
                        <a:buSzTx/>
                        <a:buFontTx/>
                        <a:buChar char="-"/>
                        <a:tabLst/>
                        <a:defRPr/>
                      </a:pPr>
                      <a:r>
                        <a:rPr lang="ko-KR" altLang="en-US" sz="1000" b="0" i="0" kern="1200" noProof="0" dirty="0">
                          <a:solidFill>
                            <a:schemeClr val="dk1"/>
                          </a:solidFill>
                          <a:latin typeface="맑은 고딕" panose="020B0503020000020004" pitchFamily="50" charset="-127"/>
                          <a:ea typeface="Noto Sans CJK KR Regular" pitchFamily="34" charset="-127"/>
                          <a:cs typeface="+mn-cs"/>
                        </a:rPr>
                        <a:t>단</a:t>
                      </a:r>
                      <a:r>
                        <a:rPr lang="en-US" altLang="ko-KR" sz="1000" b="0" i="0" kern="1200" noProof="0" dirty="0">
                          <a:solidFill>
                            <a:schemeClr val="dk1"/>
                          </a:solidFill>
                          <a:latin typeface="맑은 고딕" panose="020B0503020000020004" pitchFamily="50" charset="-127"/>
                          <a:ea typeface="Noto Sans CJK KR Regular" pitchFamily="34" charset="-127"/>
                          <a:cs typeface="+mn-cs"/>
                        </a:rPr>
                        <a:t>, </a:t>
                      </a:r>
                      <a:r>
                        <a:rPr lang="ko-KR" altLang="en-US" sz="1000" b="0" i="0" kern="1200" noProof="0" dirty="0">
                          <a:solidFill>
                            <a:schemeClr val="dk1"/>
                          </a:solidFill>
                          <a:latin typeface="맑은 고딕" panose="020B0503020000020004" pitchFamily="50" charset="-127"/>
                          <a:ea typeface="Noto Sans CJK KR Regular" pitchFamily="34" charset="-127"/>
                          <a:cs typeface="+mn-cs"/>
                        </a:rPr>
                        <a:t>사업개시일</a:t>
                      </a:r>
                      <a:r>
                        <a:rPr lang="en-US" altLang="ko-KR" sz="1000" b="0" i="0" kern="1200" noProof="0" dirty="0">
                          <a:solidFill>
                            <a:schemeClr val="dk1"/>
                          </a:solidFill>
                          <a:latin typeface="맑은 고딕" panose="020B0503020000020004" pitchFamily="50" charset="-127"/>
                          <a:ea typeface="Noto Sans CJK KR Regular" pitchFamily="34" charset="-127"/>
                          <a:cs typeface="+mn-cs"/>
                        </a:rPr>
                        <a:t>(</a:t>
                      </a:r>
                      <a:r>
                        <a:rPr lang="ko-KR" altLang="en-US" sz="1000" b="0" i="0" kern="1200" noProof="0" dirty="0">
                          <a:solidFill>
                            <a:schemeClr val="dk1"/>
                          </a:solidFill>
                          <a:latin typeface="맑은 고딕" panose="020B0503020000020004" pitchFamily="50" charset="-127"/>
                          <a:ea typeface="Noto Sans CJK KR Regular" pitchFamily="34" charset="-127"/>
                          <a:cs typeface="+mn-cs"/>
                        </a:rPr>
                        <a:t>매출발생일</a:t>
                      </a:r>
                      <a:r>
                        <a:rPr lang="en-US" altLang="ko-KR" sz="1000" b="0" i="0" kern="1200" noProof="0" dirty="0">
                          <a:solidFill>
                            <a:schemeClr val="dk1"/>
                          </a:solidFill>
                          <a:latin typeface="맑은 고딕" panose="020B0503020000020004" pitchFamily="50" charset="-127"/>
                          <a:ea typeface="Noto Sans CJK KR Regular" pitchFamily="34" charset="-127"/>
                          <a:cs typeface="+mn-cs"/>
                        </a:rPr>
                        <a:t>)</a:t>
                      </a:r>
                      <a:r>
                        <a:rPr lang="ko-KR" altLang="en-US" sz="1000" b="0" i="0" kern="1200" noProof="0" dirty="0">
                          <a:solidFill>
                            <a:schemeClr val="dk1"/>
                          </a:solidFill>
                          <a:latin typeface="맑은 고딕" panose="020B0503020000020004" pitchFamily="50" charset="-127"/>
                          <a:ea typeface="Noto Sans CJK KR Regular" pitchFamily="34" charset="-127"/>
                          <a:cs typeface="+mn-cs"/>
                        </a:rPr>
                        <a:t>부터 평가기준일</a:t>
                      </a:r>
                      <a:r>
                        <a:rPr lang="en-US" altLang="ko-KR" sz="1000" b="0" i="0" kern="1200" noProof="0" dirty="0">
                          <a:solidFill>
                            <a:schemeClr val="dk1"/>
                          </a:solidFill>
                          <a:latin typeface="맑은 고딕" panose="020B0503020000020004" pitchFamily="50" charset="-127"/>
                          <a:ea typeface="Noto Sans CJK KR Regular" pitchFamily="34" charset="-127"/>
                          <a:cs typeface="+mn-cs"/>
                        </a:rPr>
                        <a:t>(</a:t>
                      </a:r>
                      <a:r>
                        <a:rPr lang="ko-KR" altLang="en-US" sz="1000" b="0" i="0" kern="1200" noProof="0" dirty="0">
                          <a:solidFill>
                            <a:schemeClr val="dk1"/>
                          </a:solidFill>
                          <a:latin typeface="맑은 고딕" panose="020B0503020000020004" pitchFamily="50" charset="-127"/>
                          <a:ea typeface="Noto Sans CJK KR Regular" pitchFamily="34" charset="-127"/>
                          <a:cs typeface="+mn-cs"/>
                        </a:rPr>
                        <a:t>주식양도일</a:t>
                      </a:r>
                      <a:r>
                        <a:rPr lang="en-US" altLang="ko-KR" sz="1000" b="0" i="0" kern="1200" noProof="0" dirty="0">
                          <a:solidFill>
                            <a:schemeClr val="dk1"/>
                          </a:solidFill>
                          <a:latin typeface="맑은 고딕" panose="020B0503020000020004" pitchFamily="50" charset="-127"/>
                          <a:ea typeface="Noto Sans CJK KR Regular" pitchFamily="34" charset="-127"/>
                          <a:cs typeface="+mn-cs"/>
                        </a:rPr>
                        <a:t>)</a:t>
                      </a:r>
                      <a:r>
                        <a:rPr lang="ko-KR" altLang="en-US" sz="1000" b="0" i="0" kern="1200" noProof="0" dirty="0">
                          <a:solidFill>
                            <a:schemeClr val="dk1"/>
                          </a:solidFill>
                          <a:latin typeface="맑은 고딕" panose="020B0503020000020004" pitchFamily="50" charset="-127"/>
                          <a:ea typeface="Noto Sans CJK KR Regular" pitchFamily="34" charset="-127"/>
                          <a:cs typeface="+mn-cs"/>
                        </a:rPr>
                        <a:t>까지 분할신설법인의 기업회계기준상 영업이익이 </a:t>
                      </a:r>
                      <a:r>
                        <a:rPr lang="en-US" altLang="ko-KR" sz="1000" b="0" i="0" kern="1200" noProof="0" dirty="0">
                          <a:solidFill>
                            <a:schemeClr val="dk1"/>
                          </a:solidFill>
                          <a:latin typeface="맑은 고딕" panose="020B0503020000020004" pitchFamily="50" charset="-127"/>
                          <a:ea typeface="Noto Sans CJK KR Regular" pitchFamily="34" charset="-127"/>
                          <a:cs typeface="+mn-cs"/>
                        </a:rPr>
                        <a:t>‘0’</a:t>
                      </a:r>
                      <a:r>
                        <a:rPr lang="ko-KR" altLang="en-US" sz="1000" b="0" i="0" kern="1200" noProof="0" dirty="0">
                          <a:solidFill>
                            <a:schemeClr val="dk1"/>
                          </a:solidFill>
                          <a:latin typeface="맑은 고딕" panose="020B0503020000020004" pitchFamily="50" charset="-127"/>
                          <a:ea typeface="Noto Sans CJK KR Regular" pitchFamily="34" charset="-127"/>
                          <a:cs typeface="+mn-cs"/>
                        </a:rPr>
                        <a:t> 이하인 경우 할증평가가 </a:t>
                      </a:r>
                      <a:r>
                        <a:rPr lang="ko-KR" altLang="en-US" sz="1000" b="0" i="0" kern="1200" noProof="0" dirty="0" err="1">
                          <a:solidFill>
                            <a:schemeClr val="dk1"/>
                          </a:solidFill>
                          <a:latin typeface="맑은 고딕" panose="020B0503020000020004" pitchFamily="50" charset="-127"/>
                          <a:ea typeface="Noto Sans CJK KR Regular" pitchFamily="34" charset="-127"/>
                          <a:cs typeface="+mn-cs"/>
                        </a:rPr>
                        <a:t>배제되는바</a:t>
                      </a:r>
                      <a:r>
                        <a:rPr lang="en-US" altLang="ko-KR" sz="1000" b="0" i="0" kern="1200" noProof="0" dirty="0">
                          <a:solidFill>
                            <a:schemeClr val="dk1"/>
                          </a:solidFill>
                          <a:latin typeface="맑은 고딕" panose="020B0503020000020004" pitchFamily="50" charset="-127"/>
                          <a:ea typeface="Noto Sans CJK KR Regular" pitchFamily="34" charset="-127"/>
                          <a:cs typeface="+mn-cs"/>
                        </a:rPr>
                        <a:t>,</a:t>
                      </a:r>
                      <a:r>
                        <a:rPr lang="ko-KR" altLang="en-US" sz="1000" b="0" i="0" kern="1200" noProof="0" dirty="0">
                          <a:solidFill>
                            <a:schemeClr val="dk1"/>
                          </a:solidFill>
                          <a:latin typeface="맑은 고딕" panose="020B0503020000020004" pitchFamily="50" charset="-127"/>
                          <a:ea typeface="Noto Sans CJK KR Regular" pitchFamily="34" charset="-127"/>
                          <a:cs typeface="+mn-cs"/>
                        </a:rPr>
                        <a:t> 분할신설법인 실적에 따라 평가금액이 변동될 수 있음</a:t>
                      </a:r>
                      <a:r>
                        <a:rPr lang="en-US" altLang="ko-KR" sz="1000" b="0" i="0" kern="1200" dirty="0">
                          <a:solidFill>
                            <a:schemeClr val="dk1"/>
                          </a:solidFill>
                          <a:latin typeface="맑은 고딕" panose="020B0503020000020004" pitchFamily="50" charset="-127"/>
                          <a:ea typeface="Noto Sans CJK KR Regular" pitchFamily="34" charset="-127"/>
                          <a:cs typeface="+mn-cs"/>
                        </a:rPr>
                        <a:t>(</a:t>
                      </a:r>
                      <a:r>
                        <a:rPr lang="ko-KR" altLang="en-US" sz="1000" b="0" i="0" kern="1200" dirty="0" err="1">
                          <a:solidFill>
                            <a:schemeClr val="dk1"/>
                          </a:solidFill>
                          <a:latin typeface="맑은 고딕" panose="020B0503020000020004" pitchFamily="50" charset="-127"/>
                          <a:ea typeface="Noto Sans CJK KR Regular" pitchFamily="34" charset="-127"/>
                          <a:cs typeface="+mn-cs"/>
                        </a:rPr>
                        <a:t>상증령</a:t>
                      </a:r>
                      <a:r>
                        <a:rPr lang="ko-KR" altLang="en-US" sz="1000" b="0" i="0" kern="1200" dirty="0">
                          <a:solidFill>
                            <a:schemeClr val="dk1"/>
                          </a:solidFill>
                          <a:latin typeface="맑은 고딕" panose="020B0503020000020004" pitchFamily="50" charset="-127"/>
                          <a:ea typeface="Noto Sans CJK KR Regular" pitchFamily="34" charset="-127"/>
                          <a:cs typeface="+mn-cs"/>
                        </a:rPr>
                        <a:t> 제</a:t>
                      </a:r>
                      <a:r>
                        <a:rPr lang="en-US" altLang="ko-KR" sz="1000" b="0" i="0" kern="1200" dirty="0">
                          <a:solidFill>
                            <a:schemeClr val="dk1"/>
                          </a:solidFill>
                          <a:latin typeface="맑은 고딕" panose="020B0503020000020004" pitchFamily="50" charset="-127"/>
                          <a:ea typeface="Noto Sans CJK KR Regular" pitchFamily="34" charset="-127"/>
                          <a:cs typeface="+mn-cs"/>
                        </a:rPr>
                        <a:t>53</a:t>
                      </a:r>
                      <a:r>
                        <a:rPr lang="ko-KR" altLang="en-US" sz="1000" b="0" i="0" kern="1200" dirty="0">
                          <a:solidFill>
                            <a:schemeClr val="dk1"/>
                          </a:solidFill>
                          <a:latin typeface="맑은 고딕" panose="020B0503020000020004" pitchFamily="50" charset="-127"/>
                          <a:ea typeface="Noto Sans CJK KR Regular" pitchFamily="34" charset="-127"/>
                          <a:cs typeface="+mn-cs"/>
                        </a:rPr>
                        <a:t>조 제</a:t>
                      </a:r>
                      <a:r>
                        <a:rPr lang="en-US" altLang="ko-KR" sz="1000" b="0" i="0" kern="1200" dirty="0">
                          <a:solidFill>
                            <a:schemeClr val="dk1"/>
                          </a:solidFill>
                          <a:latin typeface="맑은 고딕" panose="020B0503020000020004" pitchFamily="50" charset="-127"/>
                          <a:ea typeface="Noto Sans CJK KR Regular" pitchFamily="34" charset="-127"/>
                          <a:cs typeface="+mn-cs"/>
                        </a:rPr>
                        <a:t>7</a:t>
                      </a:r>
                      <a:r>
                        <a:rPr lang="ko-KR" altLang="en-US" sz="1000" b="0" i="0" kern="1200" dirty="0">
                          <a:solidFill>
                            <a:schemeClr val="dk1"/>
                          </a:solidFill>
                          <a:latin typeface="맑은 고딕" panose="020B0503020000020004" pitchFamily="50" charset="-127"/>
                          <a:ea typeface="Noto Sans CJK KR Regular" pitchFamily="34" charset="-127"/>
                          <a:cs typeface="+mn-cs"/>
                        </a:rPr>
                        <a:t>항 제</a:t>
                      </a:r>
                      <a:r>
                        <a:rPr lang="en-US" altLang="ko-KR" sz="1000" b="0" i="0" kern="1200" dirty="0">
                          <a:solidFill>
                            <a:schemeClr val="dk1"/>
                          </a:solidFill>
                          <a:latin typeface="맑은 고딕" panose="020B0503020000020004" pitchFamily="50" charset="-127"/>
                          <a:ea typeface="Noto Sans CJK KR Regular" pitchFamily="34" charset="-127"/>
                          <a:cs typeface="+mn-cs"/>
                        </a:rPr>
                        <a:t>5</a:t>
                      </a:r>
                      <a:r>
                        <a:rPr lang="ko-KR" altLang="en-US" sz="1000" b="0" i="0" kern="1200" dirty="0">
                          <a:solidFill>
                            <a:schemeClr val="dk1"/>
                          </a:solidFill>
                          <a:latin typeface="맑은 고딕" panose="020B0503020000020004" pitchFamily="50" charset="-127"/>
                          <a:ea typeface="Noto Sans CJK KR Regular" pitchFamily="34" charset="-127"/>
                          <a:cs typeface="+mn-cs"/>
                        </a:rPr>
                        <a:t>호</a:t>
                      </a:r>
                      <a:r>
                        <a:rPr lang="en-US" altLang="ko-KR" sz="1000" b="0" i="0" kern="1200" dirty="0">
                          <a:solidFill>
                            <a:schemeClr val="dk1"/>
                          </a:solidFill>
                          <a:latin typeface="맑은 고딕" panose="020B0503020000020004" pitchFamily="50" charset="-127"/>
                          <a:ea typeface="Noto Sans CJK KR Regular" pitchFamily="34" charset="-127"/>
                          <a:cs typeface="+mn-cs"/>
                        </a:rPr>
                        <a:t>, </a:t>
                      </a:r>
                      <a:r>
                        <a:rPr lang="ko-KR" altLang="en-US" sz="1000" b="0" i="0" kern="1200" dirty="0">
                          <a:solidFill>
                            <a:schemeClr val="dk1"/>
                          </a:solidFill>
                          <a:latin typeface="맑은 고딕" panose="020B0503020000020004" pitchFamily="50" charset="-127"/>
                          <a:ea typeface="Noto Sans CJK KR Regular" pitchFamily="34" charset="-127"/>
                          <a:cs typeface="+mn-cs"/>
                        </a:rPr>
                        <a:t>재산세과</a:t>
                      </a:r>
                      <a:r>
                        <a:rPr lang="en-US" altLang="ko-KR" sz="1000" b="0" i="0" kern="1200" dirty="0">
                          <a:solidFill>
                            <a:schemeClr val="dk1"/>
                          </a:solidFill>
                          <a:latin typeface="맑은 고딕" panose="020B0503020000020004" pitchFamily="50" charset="-127"/>
                          <a:ea typeface="Noto Sans CJK KR Regular" pitchFamily="34" charset="-127"/>
                          <a:cs typeface="+mn-cs"/>
                        </a:rPr>
                        <a:t>-629 , 2009.03.25 </a:t>
                      </a:r>
                      <a:r>
                        <a:rPr lang="ko-KR" altLang="en-US" sz="1000" b="0" i="0" kern="1200" dirty="0">
                          <a:solidFill>
                            <a:schemeClr val="dk1"/>
                          </a:solidFill>
                          <a:latin typeface="맑은 고딕" panose="020B0503020000020004" pitchFamily="50" charset="-127"/>
                          <a:ea typeface="Noto Sans CJK KR Regular" pitchFamily="34" charset="-127"/>
                          <a:cs typeface="+mn-cs"/>
                        </a:rPr>
                        <a:t>등</a:t>
                      </a:r>
                      <a:r>
                        <a:rPr lang="en-US" altLang="ko-KR" sz="1000" b="0" i="0" kern="1200" dirty="0">
                          <a:solidFill>
                            <a:schemeClr val="dk1"/>
                          </a:solidFill>
                          <a:latin typeface="맑은 고딕" panose="020B0503020000020004" pitchFamily="50" charset="-127"/>
                          <a:ea typeface="Noto Sans CJK KR Regular" pitchFamily="34" charset="-127"/>
                          <a:cs typeface="+mn-cs"/>
                        </a:rPr>
                        <a:t>)</a:t>
                      </a:r>
                      <a:endParaRPr lang="en-US" altLang="ko-KR" sz="1000" b="0" i="0" kern="1200" noProof="0" dirty="0">
                        <a:solidFill>
                          <a:schemeClr val="dk1"/>
                        </a:solidFill>
                        <a:latin typeface="맑은 고딕" panose="020B0503020000020004" pitchFamily="50" charset="-127"/>
                        <a:ea typeface="Noto Sans CJK KR Regular" pitchFamily="34" charset="-127"/>
                        <a:cs typeface="+mn-cs"/>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향후 과세관청이 본건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주식양수도거래에</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대해서 부당행위계산부인 규정을 적용하는 경우 </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DBI</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는 고가매입 상당액을 </a:t>
                      </a:r>
                      <a:r>
                        <a:rPr kumimoji="0" lang="ko-KR" altLang="en-US" sz="1000" b="1" i="0" u="sng"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손금산입</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유보</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및 </a:t>
                      </a:r>
                      <a:r>
                        <a:rPr kumimoji="0" lang="ko-KR" altLang="en-US" sz="1000" b="1" i="0" u="sng"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익금산입</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sng"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기타사외유출</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하고</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주식을 처분하는 시점에 유보가 </a:t>
                      </a:r>
                      <a:r>
                        <a:rPr kumimoji="0" lang="ko-KR" altLang="en-US" sz="1000" b="1" i="0" u="sng"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추인되며</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법인세 납부액이 발생함</a:t>
                      </a:r>
                      <a:endPar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ko-KR"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en-US" altLang="ko-KR"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기업소득이 </a:t>
                      </a:r>
                      <a:r>
                        <a:rPr kumimoji="0" lang="en-US" altLang="ko-KR"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300,000</a:t>
                      </a:r>
                      <a:r>
                        <a:rPr kumimoji="0" lang="ko-KR" altLang="en-US"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백만원 미만인 경우 이와 관련한 </a:t>
                      </a:r>
                      <a:r>
                        <a:rPr kumimoji="0" lang="ko-KR" altLang="en-US" sz="9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미환류</a:t>
                      </a:r>
                      <a:r>
                        <a:rPr kumimoji="0" lang="ko-KR" altLang="en-US"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소득에 대한 법인세</a:t>
                      </a:r>
                      <a:r>
                        <a:rPr kumimoji="0" lang="en-US" altLang="ko-KR"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세율 </a:t>
                      </a:r>
                      <a:r>
                        <a:rPr kumimoji="0" lang="en-US" altLang="ko-KR"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22%)</a:t>
                      </a:r>
                      <a:r>
                        <a:rPr kumimoji="0" lang="ko-KR" altLang="en-US"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가 추가로 발생할 수 있음</a:t>
                      </a:r>
                      <a:endParaRPr kumimoji="0" lang="en-US" altLang="ko-KR" sz="9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세액효과</a:t>
                      </a:r>
                      <a:r>
                        <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8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ctr"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0" marR="0" lvl="2" indent="0" algn="ctr"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분할신설법인 주식 </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처분시</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Tax effect </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발생</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4059610"/>
                  </a:ext>
                </a:extLst>
              </a:tr>
            </a:tbl>
          </a:graphicData>
        </a:graphic>
      </p:graphicFrame>
      <p:sp>
        <p:nvSpPr>
          <p:cNvPr id="18" name="TextBox 17">
            <a:extLst>
              <a:ext uri="{FF2B5EF4-FFF2-40B4-BE49-F238E27FC236}">
                <a16:creationId xmlns:a16="http://schemas.microsoft.com/office/drawing/2014/main" id="{40A916BD-1279-451B-82CF-DD63F0FA3A65}"/>
              </a:ext>
            </a:extLst>
          </p:cNvPr>
          <p:cNvSpPr txBox="1"/>
          <p:nvPr/>
        </p:nvSpPr>
        <p:spPr>
          <a:xfrm>
            <a:off x="2167477" y="5705900"/>
            <a:ext cx="6243192" cy="522875"/>
          </a:xfrm>
          <a:prstGeom prst="rect">
            <a:avLst/>
          </a:prstGeom>
          <a:noFill/>
        </p:spPr>
        <p:txBody>
          <a:bodyPr wrap="square" lIns="54610" tIns="54610" rIns="54610" bIns="54610" rtlCol="0">
            <a:noAutofit/>
          </a:bodyPr>
          <a:lstStyle/>
          <a:p>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(*1) </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분할신설법인의 주식 할증 여부에 따라 평가금액이 변동됨</a:t>
            </a:r>
            <a:endParaRPr lang="en-US" altLang="ko-KR" sz="900" spc="-50" dirty="0">
              <a:latin typeface="맑은 고딕" panose="020B0503020000020004" pitchFamily="50" charset="-127"/>
              <a:ea typeface="맑은 고딕" panose="020B0503020000020004" pitchFamily="50" charset="-127"/>
              <a:cs typeface="Arial" panose="020B0604020202020204" pitchFamily="34" charset="0"/>
            </a:endParaRPr>
          </a:p>
          <a:p>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(*2) DCF </a:t>
            </a:r>
            <a:r>
              <a:rPr lang="ko-KR" altLang="en-US" sz="900" spc="-50" dirty="0" err="1">
                <a:latin typeface="맑은 고딕" panose="020B0503020000020004" pitchFamily="50" charset="-127"/>
                <a:ea typeface="맑은 고딕" panose="020B0503020000020004" pitchFamily="50" charset="-127"/>
                <a:cs typeface="Arial" panose="020B0604020202020204" pitchFamily="34" charset="0"/>
              </a:rPr>
              <a:t>평가액</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 범위</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(5,000</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억 </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 9,000</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억</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a:t>
            </a:r>
          </a:p>
          <a:p>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3) </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한계세율 </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24.2%</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로 가정</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a:t>
            </a:r>
            <a:r>
              <a:rPr lang="ko-KR" altLang="en-US" sz="900" spc="-50" dirty="0">
                <a:latin typeface="맑은 고딕" panose="020B0503020000020004" pitchFamily="50" charset="-127"/>
                <a:ea typeface="맑은 고딕" panose="020B0503020000020004" pitchFamily="50" charset="-127"/>
                <a:cs typeface="Arial" panose="020B0604020202020204" pitchFamily="34" charset="0"/>
              </a:rPr>
              <a:t>지방소득세 포함</a:t>
            </a:r>
            <a:r>
              <a:rPr lang="en-US" altLang="ko-KR" sz="900" spc="-50" dirty="0">
                <a:latin typeface="맑은 고딕" panose="020B0503020000020004" pitchFamily="50" charset="-127"/>
                <a:ea typeface="맑은 고딕" panose="020B0503020000020004" pitchFamily="50" charset="-127"/>
                <a:cs typeface="Arial" panose="020B0604020202020204" pitchFamily="34" charset="0"/>
              </a:rPr>
              <a:t>) </a:t>
            </a:r>
          </a:p>
        </p:txBody>
      </p:sp>
      <p:graphicFrame>
        <p:nvGraphicFramePr>
          <p:cNvPr id="14" name="표 13">
            <a:extLst>
              <a:ext uri="{FF2B5EF4-FFF2-40B4-BE49-F238E27FC236}">
                <a16:creationId xmlns:a16="http://schemas.microsoft.com/office/drawing/2014/main" id="{275559CA-0A0A-46E3-8024-7F51154D615E}"/>
              </a:ext>
            </a:extLst>
          </p:cNvPr>
          <p:cNvGraphicFramePr>
            <a:graphicFrameLocks noGrp="1"/>
          </p:cNvGraphicFramePr>
          <p:nvPr>
            <p:extLst>
              <p:ext uri="{D42A27DB-BD31-4B8C-83A1-F6EECF244321}">
                <p14:modId xmlns:p14="http://schemas.microsoft.com/office/powerpoint/2010/main" val="148603489"/>
              </p:ext>
            </p:extLst>
          </p:nvPr>
        </p:nvGraphicFramePr>
        <p:xfrm>
          <a:off x="2252490" y="4350556"/>
          <a:ext cx="6243192" cy="1355344"/>
        </p:xfrm>
        <a:graphic>
          <a:graphicData uri="http://schemas.openxmlformats.org/drawingml/2006/table">
            <a:tbl>
              <a:tblPr firstRow="1" bandRow="1">
                <a:tableStyleId>{F2DE63D5-997A-4646-A377-4702673A728D}</a:tableStyleId>
              </a:tblPr>
              <a:tblGrid>
                <a:gridCol w="505938">
                  <a:extLst>
                    <a:ext uri="{9D8B030D-6E8A-4147-A177-3AD203B41FA5}">
                      <a16:colId xmlns:a16="http://schemas.microsoft.com/office/drawing/2014/main" val="4195817822"/>
                    </a:ext>
                  </a:extLst>
                </a:gridCol>
                <a:gridCol w="505938">
                  <a:extLst>
                    <a:ext uri="{9D8B030D-6E8A-4147-A177-3AD203B41FA5}">
                      <a16:colId xmlns:a16="http://schemas.microsoft.com/office/drawing/2014/main" val="1933867255"/>
                    </a:ext>
                  </a:extLst>
                </a:gridCol>
                <a:gridCol w="858027">
                  <a:extLst>
                    <a:ext uri="{9D8B030D-6E8A-4147-A177-3AD203B41FA5}">
                      <a16:colId xmlns:a16="http://schemas.microsoft.com/office/drawing/2014/main" val="3532352740"/>
                    </a:ext>
                  </a:extLst>
                </a:gridCol>
                <a:gridCol w="1001868">
                  <a:extLst>
                    <a:ext uri="{9D8B030D-6E8A-4147-A177-3AD203B41FA5}">
                      <a16:colId xmlns:a16="http://schemas.microsoft.com/office/drawing/2014/main" val="3522424890"/>
                    </a:ext>
                  </a:extLst>
                </a:gridCol>
                <a:gridCol w="923454">
                  <a:extLst>
                    <a:ext uri="{9D8B030D-6E8A-4147-A177-3AD203B41FA5}">
                      <a16:colId xmlns:a16="http://schemas.microsoft.com/office/drawing/2014/main" val="2419427551"/>
                    </a:ext>
                  </a:extLst>
                </a:gridCol>
                <a:gridCol w="746857">
                  <a:extLst>
                    <a:ext uri="{9D8B030D-6E8A-4147-A177-3AD203B41FA5}">
                      <a16:colId xmlns:a16="http://schemas.microsoft.com/office/drawing/2014/main" val="4164317869"/>
                    </a:ext>
                  </a:extLst>
                </a:gridCol>
                <a:gridCol w="850555">
                  <a:extLst>
                    <a:ext uri="{9D8B030D-6E8A-4147-A177-3AD203B41FA5}">
                      <a16:colId xmlns:a16="http://schemas.microsoft.com/office/drawing/2014/main" val="46915422"/>
                    </a:ext>
                  </a:extLst>
                </a:gridCol>
                <a:gridCol w="850555">
                  <a:extLst>
                    <a:ext uri="{9D8B030D-6E8A-4147-A177-3AD203B41FA5}">
                      <a16:colId xmlns:a16="http://schemas.microsoft.com/office/drawing/2014/main" val="3479816415"/>
                    </a:ext>
                  </a:extLst>
                </a:gridCol>
              </a:tblGrid>
              <a:tr h="233854">
                <a:tc>
                  <a:txBody>
                    <a:bodyPr/>
                    <a:lstStyle/>
                    <a:p>
                      <a:pPr algn="ctr" latinLnBrk="1"/>
                      <a:r>
                        <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할증평가</a:t>
                      </a:r>
                    </a:p>
                  </a:txBody>
                  <a:tcPr>
                    <a:lnR w="9525" cap="flat" cmpd="sng" algn="ctr">
                      <a:solidFill>
                        <a:schemeClr val="bg1"/>
                      </a:solidFill>
                      <a:prstDash val="solid"/>
                      <a:round/>
                      <a:headEnd type="none" w="med" len="med"/>
                      <a:tailEnd type="none" w="med" len="med"/>
                    </a:lnR>
                  </a:tcPr>
                </a:tc>
                <a:tc>
                  <a:txBody>
                    <a:body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구분</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주식의 시가</a:t>
                      </a:r>
                      <a:endPar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endParaRPr>
                    </a:p>
                    <a:p>
                      <a:pPr algn="ctr" latinLnBrk="1"/>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(A)</a:t>
                      </a:r>
                      <a:r>
                        <a:rPr kumimoji="0" lang="en-US" altLang="ko-KR" sz="1000" u="none" strike="noStrike" kern="1200" cap="none" spc="-30" normalizeH="0" baseline="30000" dirty="0">
                          <a:ln>
                            <a:noFill/>
                          </a:ln>
                          <a:solidFill>
                            <a:schemeClr val="bg1"/>
                          </a:solidFill>
                          <a:effectLst/>
                          <a:latin typeface="맑은 고딕" panose="020B0503020000020004" pitchFamily="50" charset="-127"/>
                          <a:ea typeface="맑은 고딕" panose="020B0503020000020004" pitchFamily="50" charset="-127"/>
                        </a:rPr>
                        <a:t>(*1)</a:t>
                      </a:r>
                      <a:endParaRPr kumimoji="0" lang="ko-KR" altLang="en-US" sz="1000" b="1" i="0" u="none" strike="noStrike" kern="1200" cap="none" spc="-30" normalizeH="0" baseline="3000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주식의 양도가</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(B)</a:t>
                      </a:r>
                      <a:r>
                        <a:rPr kumimoji="0" lang="en-US" altLang="ko-KR" sz="1000" u="none" strike="noStrike" kern="1200" cap="none" spc="-30" normalizeH="0" baseline="30000" dirty="0">
                          <a:ln>
                            <a:noFill/>
                          </a:ln>
                          <a:solidFill>
                            <a:schemeClr val="bg1"/>
                          </a:solidFill>
                          <a:effectLst/>
                          <a:latin typeface="맑은 고딕" panose="020B0503020000020004" pitchFamily="50" charset="-127"/>
                          <a:ea typeface="맑은 고딕" panose="020B0503020000020004" pitchFamily="50" charset="-127"/>
                        </a:rPr>
                        <a:t>(*2)</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고가매입액</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(C=B-A)</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algn="ctr" latinLnBrk="1"/>
                      <a:r>
                        <a:rPr kumimoji="0" lang="ko-KR" altLang="en-US" sz="1000" u="none" strike="noStrike" kern="1200" cap="none" spc="-30" normalizeH="0" baseline="0" dirty="0">
                          <a:ln>
                            <a:noFill/>
                          </a:ln>
                          <a:effectLst/>
                          <a:latin typeface="맑은 고딕" panose="020B0503020000020004" pitchFamily="50" charset="-127"/>
                          <a:ea typeface="맑은 고딕" panose="020B0503020000020004" pitchFamily="50" charset="-127"/>
                        </a:rPr>
                        <a:t>세율</a:t>
                      </a:r>
                      <a:r>
                        <a:rPr kumimoji="0" lang="en-US" altLang="ko-KR" sz="1000" u="none" strike="noStrike" kern="1200" cap="none" spc="-30" normalizeH="0" baseline="30000" dirty="0">
                          <a:ln>
                            <a:noFill/>
                          </a:ln>
                          <a:solidFill>
                            <a:schemeClr val="bg1"/>
                          </a:solidFill>
                          <a:effectLst/>
                          <a:latin typeface="맑은 고딕" panose="020B0503020000020004" pitchFamily="50" charset="-127"/>
                          <a:ea typeface="맑은 고딕" panose="020B0503020000020004" pitchFamily="50" charset="-127"/>
                        </a:rPr>
                        <a:t>(*3)</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algn="ctr" latinLnBrk="1"/>
                      <a:r>
                        <a:rPr kumimoji="0" lang="ko-KR" altLang="en-US" sz="1000" u="none" strike="noStrike" kern="1200" cap="none" spc="-30" normalizeH="0" baseline="0" dirty="0">
                          <a:ln>
                            <a:noFill/>
                          </a:ln>
                          <a:effectLst/>
                          <a:latin typeface="맑은 고딕" panose="020B0503020000020004" pitchFamily="50" charset="-127"/>
                          <a:ea typeface="맑은 고딕" panose="020B0503020000020004" pitchFamily="50" charset="-127"/>
                        </a:rPr>
                        <a:t>세액</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algn="ctr" latinLnBrk="1"/>
                      <a:r>
                        <a:rPr kumimoji="0" lang="ko-KR" altLang="en-US" sz="1000" u="none" strike="noStrike" kern="1200" cap="none" spc="-30" normalizeH="0" baseline="0" dirty="0">
                          <a:ln>
                            <a:noFill/>
                          </a:ln>
                          <a:effectLst/>
                          <a:latin typeface="맑은 고딕" panose="020B0503020000020004" pitchFamily="50" charset="-127"/>
                          <a:ea typeface="맑은 고딕" panose="020B0503020000020004" pitchFamily="50" charset="-127"/>
                        </a:rPr>
                        <a:t>비고</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32063218"/>
                  </a:ext>
                </a:extLst>
              </a:tr>
              <a:tr h="179793">
                <a:tc rowSpan="2">
                  <a:txBody>
                    <a:bodyPr/>
                    <a:lstStyle/>
                    <a:p>
                      <a:pPr marL="0" indent="0" algn="ctr" latinLnBrk="1">
                        <a:lnSpc>
                          <a:spcPct val="120000"/>
                        </a:lnSpc>
                        <a:spcBef>
                          <a:spcPts val="300"/>
                        </a:spcBef>
                        <a:buFont typeface="Wingdings" panose="05000000000000000000" pitchFamily="2" charset="2"/>
                        <a:buNone/>
                      </a:pPr>
                      <a:r>
                        <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할증</a:t>
                      </a: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O</a:t>
                      </a:r>
                    </a:p>
                  </a:txBody>
                  <a:tcPr marL="72000" marR="72000" anchor="ctr">
                    <a:lnR w="12700" cap="flat" cmpd="sng" algn="ctr">
                      <a:solidFill>
                        <a:srgbClr val="C3E1F5"/>
                      </a:solidFill>
                      <a:prstDash val="solid"/>
                      <a:round/>
                      <a:headEnd type="none" w="med" len="med"/>
                      <a:tailEnd type="none" w="med" len="med"/>
                    </a:lnR>
                    <a:lnB w="12700" cap="flat" cmpd="sng" algn="ctr">
                      <a:solidFill>
                        <a:srgbClr val="C3E1F5"/>
                      </a:solidFill>
                      <a:prstDash val="solid"/>
                      <a:round/>
                      <a:headEnd type="none" w="med" len="med"/>
                      <a:tailEnd type="none" w="med" len="med"/>
                    </a:lnB>
                  </a:tcPr>
                </a:tc>
                <a:tc>
                  <a:txBody>
                    <a:bodyPr/>
                    <a:lstStyle/>
                    <a:p>
                      <a:pPr marL="0" indent="0" algn="ctr" latinLnBrk="1">
                        <a:lnSpc>
                          <a:spcPct val="120000"/>
                        </a:lnSpc>
                        <a:spcBef>
                          <a:spcPts val="300"/>
                        </a:spcBef>
                        <a:buFont typeface="Wingdings" panose="05000000000000000000" pitchFamily="2" charset="2"/>
                        <a:buNone/>
                      </a:pP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최소</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B w="12700" cap="flat" cmpd="sng" algn="ctr">
                      <a:solidFill>
                        <a:srgbClr val="C3E1F5"/>
                      </a:solidFill>
                      <a:prstDash val="solid"/>
                      <a:round/>
                      <a:headEnd type="none" w="med" len="med"/>
                      <a:tailEnd type="none" w="med" len="med"/>
                    </a:lnB>
                  </a:tcPr>
                </a:tc>
                <a:tc rowSpan="2">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401,556</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B w="12700" cap="flat" cmpd="sng" algn="ctr">
                      <a:solidFill>
                        <a:srgbClr val="C3E1F5"/>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500,000</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B w="12700" cap="flat" cmpd="sng" algn="ctr">
                      <a:solidFill>
                        <a:srgbClr val="C3E1F5"/>
                      </a:solidFill>
                      <a:prstDash val="solid"/>
                      <a:round/>
                      <a:headEnd type="none" w="med" len="med"/>
                      <a:tailEnd type="none" w="med" len="med"/>
                    </a:lnB>
                  </a:tcPr>
                </a:tc>
                <a:tc>
                  <a:txBody>
                    <a:body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98,444</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B w="12700" cap="flat" cmpd="sng" algn="ctr">
                      <a:solidFill>
                        <a:srgbClr val="C3E1F5"/>
                      </a:solidFill>
                      <a:prstDash val="solid"/>
                      <a:round/>
                      <a:headEnd type="none" w="med" len="med"/>
                      <a:tailEnd type="none" w="med" len="med"/>
                    </a:lnB>
                  </a:tcPr>
                </a:tc>
                <a:tc rowSpan="4">
                  <a:txBody>
                    <a:body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24.2%</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tcPr>
                </a:tc>
                <a:tc>
                  <a:txBody>
                    <a:bodyPr/>
                    <a:lstStyle/>
                    <a:p>
                      <a:pPr marL="0" indent="0" algn="r" latinLnBrk="1">
                        <a:lnSpc>
                          <a:spcPct val="120000"/>
                        </a:lnSpc>
                        <a:spcBef>
                          <a:spcPts val="300"/>
                        </a:spcBef>
                        <a:buFont typeface="Wingdings" panose="05000000000000000000" pitchFamily="2" charset="2"/>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23,823</a:t>
                      </a: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B w="12700" cap="flat" cmpd="sng" algn="ctr">
                      <a:solidFill>
                        <a:srgbClr val="C3E1F5"/>
                      </a:solidFill>
                      <a:prstDash val="solid"/>
                      <a:round/>
                      <a:headEnd type="none" w="med" len="med"/>
                      <a:tailEnd type="none" w="med" len="med"/>
                    </a:lnB>
                  </a:tcPr>
                </a:tc>
                <a:tc rowSpan="4">
                  <a:txBody>
                    <a:bodyPr/>
                    <a:lstStyle/>
                    <a:p>
                      <a:pPr marL="0" indent="0" algn="ctr" latinLnBrk="1">
                        <a:lnSpc>
                          <a:spcPct val="120000"/>
                        </a:lnSpc>
                        <a:spcBef>
                          <a:spcPts val="300"/>
                        </a:spcBef>
                        <a:buFont typeface="Wingdings" panose="05000000000000000000" pitchFamily="2" charset="2"/>
                        <a:buNone/>
                      </a:pP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주식 양도 시 </a:t>
                      </a:r>
                      <a:endPar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endParaRPr>
                    </a:p>
                    <a:p>
                      <a:pPr marL="0" indent="0" algn="ctr" latinLnBrk="1">
                        <a:lnSpc>
                          <a:spcPct val="120000"/>
                        </a:lnSpc>
                        <a:spcBef>
                          <a:spcPts val="300"/>
                        </a:spcBef>
                        <a:buFont typeface="Wingdings" panose="05000000000000000000" pitchFamily="2" charset="2"/>
                        <a:buNone/>
                      </a:pP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과세</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tcPr>
                </a:tc>
                <a:extLst>
                  <a:ext uri="{0D108BD9-81ED-4DB2-BD59-A6C34878D82A}">
                    <a16:rowId xmlns:a16="http://schemas.microsoft.com/office/drawing/2014/main" val="1296172436"/>
                  </a:ext>
                </a:extLst>
              </a:tr>
              <a:tr h="179793">
                <a:tc vMerge="1">
                  <a:txBody>
                    <a:bodyPr/>
                    <a:lstStyle/>
                    <a:p>
                      <a:pPr marL="0" indent="0" algn="ctr" latinLnBrk="1">
                        <a:lnSpc>
                          <a:spcPct val="120000"/>
                        </a:lnSpc>
                        <a:spcBef>
                          <a:spcPts val="300"/>
                        </a:spcBef>
                        <a:buFont typeface="Wingdings" panose="05000000000000000000" pitchFamily="2" charset="2"/>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tcPr>
                </a:tc>
                <a:tc>
                  <a:txBody>
                    <a:bodyPr/>
                    <a:lstStyle/>
                    <a:p>
                      <a:pPr marL="0" indent="0" algn="ctr" latinLnBrk="1">
                        <a:lnSpc>
                          <a:spcPct val="120000"/>
                        </a:lnSpc>
                        <a:spcBef>
                          <a:spcPts val="300"/>
                        </a:spcBef>
                        <a:buFont typeface="Wingdings" panose="05000000000000000000" pitchFamily="2" charset="2"/>
                        <a:buNone/>
                      </a:pP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최대</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lnB w="12700" cap="flat" cmpd="sng" algn="ctr">
                      <a:solidFill>
                        <a:srgbClr val="C3E1F5"/>
                      </a:solidFill>
                      <a:prstDash val="solid"/>
                      <a:round/>
                      <a:headEnd type="none" w="med" len="med"/>
                      <a:tailEnd type="none" w="med" len="med"/>
                    </a:lnB>
                  </a:tcPr>
                </a:tc>
                <a:tc vMerge="1">
                  <a:txBody>
                    <a:bodyPr/>
                    <a:lstStyle/>
                    <a:p>
                      <a:pPr marL="0" indent="0" algn="r" latinLnBrk="1">
                        <a:lnSpc>
                          <a:spcPct val="120000"/>
                        </a:lnSpc>
                        <a:spcBef>
                          <a:spcPts val="300"/>
                        </a:spcBef>
                        <a:buFont typeface="Wingdings" panose="05000000000000000000" pitchFamily="2" charset="2"/>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ysClr val="window" lastClr="FFFFFF"/>
                      </a:solidFill>
                      <a:prstDash val="solid"/>
                      <a:round/>
                      <a:headEnd type="none" w="med" len="med"/>
                      <a:tailEnd type="none" w="med" len="med"/>
                    </a:lnL>
                    <a:lnR w="9525" cap="flat" cmpd="sng" algn="ctr">
                      <a:solidFill>
                        <a:sysClr val="window" lastClr="FFFFFF"/>
                      </a:solidFill>
                      <a:prstDash val="solid"/>
                      <a:round/>
                      <a:headEnd type="none" w="med" len="med"/>
                      <a:tailEnd type="none" w="med" len="med"/>
                    </a:lnR>
                    <a:lnT w="9525" cap="flat" cmpd="sng" algn="ctr">
                      <a:solidFill>
                        <a:sysClr val="window" lastClr="FFFFFF"/>
                      </a:solidFill>
                      <a:prstDash val="solid"/>
                      <a:round/>
                      <a:headEnd type="none" w="med" len="med"/>
                      <a:tailEnd type="none" w="med" len="med"/>
                    </a:lnT>
                    <a:lnB w="9525"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007AC9">
                        <a:tint val="40000"/>
                      </a:srgbClr>
                    </a:solidFill>
                  </a:tcPr>
                </a:tc>
                <a:tc>
                  <a:txBody>
                    <a:body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900,000</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lnB w="12700" cap="flat" cmpd="sng" algn="ctr">
                      <a:solidFill>
                        <a:srgbClr val="C3E1F5"/>
                      </a:solidFill>
                      <a:prstDash val="solid"/>
                      <a:round/>
                      <a:headEnd type="none" w="med" len="med"/>
                      <a:tailEnd type="none" w="med" len="med"/>
                    </a:lnB>
                  </a:tcPr>
                </a:tc>
                <a:tc>
                  <a:txBody>
                    <a:body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498,444</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lnB w="12700" cap="flat" cmpd="sng" algn="ctr">
                      <a:solidFill>
                        <a:srgbClr val="C3E1F5"/>
                      </a:solidFill>
                      <a:prstDash val="solid"/>
                      <a:round/>
                      <a:headEnd type="none" w="med" len="med"/>
                      <a:tailEnd type="none" w="med" len="med"/>
                    </a:lnB>
                  </a:tcPr>
                </a:tc>
                <a:tc vMerge="1">
                  <a:txBody>
                    <a:bodyPr/>
                    <a:lstStyle/>
                    <a:p>
                      <a:pPr marL="0" indent="0" algn="r" latinLnBrk="1">
                        <a:lnSpc>
                          <a:spcPct val="120000"/>
                        </a:lnSpc>
                        <a:spcBef>
                          <a:spcPts val="300"/>
                        </a:spcBef>
                        <a:buFont typeface="Wingdings" panose="05000000000000000000" pitchFamily="2" charset="2"/>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lnB w="12700" cap="flat" cmpd="sng" algn="ctr">
                      <a:solidFill>
                        <a:srgbClr val="C3E1F5"/>
                      </a:solidFill>
                      <a:prstDash val="solid"/>
                      <a:round/>
                      <a:headEnd type="none" w="med" len="med"/>
                      <a:tailEnd type="none" w="med" len="med"/>
                    </a:lnB>
                  </a:tcPr>
                </a:tc>
                <a:tc>
                  <a:txBody>
                    <a:bodyPr/>
                    <a:lstStyle/>
                    <a:p>
                      <a:pPr marL="0" indent="0" algn="r" latinLnBrk="1">
                        <a:lnSpc>
                          <a:spcPct val="120000"/>
                        </a:lnSpc>
                        <a:spcBef>
                          <a:spcPts val="300"/>
                        </a:spcBef>
                        <a:buFont typeface="Wingdings" panose="05000000000000000000" pitchFamily="2" charset="2"/>
                        <a:buNone/>
                      </a:pP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120,623</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lnB w="12700" cap="flat" cmpd="sng" algn="ctr">
                      <a:solidFill>
                        <a:srgbClr val="C3E1F5"/>
                      </a:solidFill>
                      <a:prstDash val="solid"/>
                      <a:round/>
                      <a:headEnd type="none" w="med" len="med"/>
                      <a:tailEnd type="none" w="med" len="med"/>
                    </a:lnB>
                  </a:tcPr>
                </a:tc>
                <a:tc vMerge="1">
                  <a:txBody>
                    <a:bodyPr/>
                    <a:lstStyle/>
                    <a:p>
                      <a:pPr marL="0" indent="0" algn="ctr" latinLnBrk="1">
                        <a:lnSpc>
                          <a:spcPct val="120000"/>
                        </a:lnSpc>
                        <a:spcBef>
                          <a:spcPts val="300"/>
                        </a:spcBef>
                        <a:buFont typeface="Wingdings" panose="05000000000000000000" pitchFamily="2" charset="2"/>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ysClr val="window" lastClr="FFFFFF"/>
                      </a:solidFill>
                      <a:prstDash val="solid"/>
                      <a:round/>
                      <a:headEnd type="none" w="med" len="med"/>
                      <a:tailEnd type="none" w="med" len="med"/>
                    </a:lnL>
                    <a:lnR w="9525" cap="flat" cmpd="sng" algn="ctr">
                      <a:solidFill>
                        <a:sysClr val="window" lastClr="FFFFFF"/>
                      </a:solidFill>
                      <a:prstDash val="solid"/>
                      <a:round/>
                      <a:headEnd type="none" w="med" len="med"/>
                      <a:tailEnd type="none" w="med" len="med"/>
                    </a:lnR>
                    <a:lnT w="9525" cap="flat" cmpd="sng" algn="ctr">
                      <a:solidFill>
                        <a:sysClr val="window" lastClr="FFFFFF"/>
                      </a:solidFill>
                      <a:prstDash val="solid"/>
                      <a:round/>
                      <a:headEnd type="none" w="med" len="med"/>
                      <a:tailEnd type="none" w="med" len="med"/>
                    </a:lnT>
                    <a:lnB w="9525" cap="flat" cmpd="sng" algn="ctr">
                      <a:solidFill>
                        <a:sysClr val="window" lastClr="FFFFFF"/>
                      </a:solidFill>
                      <a:prstDash val="solid"/>
                      <a:round/>
                      <a:headEnd type="none" w="med" len="med"/>
                      <a:tailEnd type="none" w="med" len="med"/>
                    </a:lnB>
                    <a:lnTlToBr w="12700" cmpd="sng">
                      <a:noFill/>
                      <a:prstDash val="solid"/>
                    </a:lnTlToBr>
                    <a:lnBlToTr w="12700" cmpd="sng">
                      <a:noFill/>
                      <a:prstDash val="solid"/>
                    </a:lnBlToTr>
                    <a:solidFill>
                      <a:srgbClr val="007AC9">
                        <a:tint val="40000"/>
                      </a:srgbClr>
                    </a:solidFill>
                  </a:tcPr>
                </a:tc>
                <a:extLst>
                  <a:ext uri="{0D108BD9-81ED-4DB2-BD59-A6C34878D82A}">
                    <a16:rowId xmlns:a16="http://schemas.microsoft.com/office/drawing/2014/main" val="1446122646"/>
                  </a:ext>
                </a:extLst>
              </a:tr>
              <a:tr h="179793">
                <a:tc rowSpan="2">
                  <a:txBody>
                    <a:bodyPr/>
                    <a:lstStyle/>
                    <a:p>
                      <a:pPr marL="0" indent="0" algn="ctr" latinLnBrk="1">
                        <a:lnSpc>
                          <a:spcPct val="120000"/>
                        </a:lnSpc>
                        <a:spcBef>
                          <a:spcPts val="300"/>
                        </a:spcBef>
                        <a:buFont typeface="Wingdings" panose="05000000000000000000" pitchFamily="2" charset="2"/>
                        <a:buNone/>
                      </a:pPr>
                      <a:r>
                        <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할증</a:t>
                      </a: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X</a:t>
                      </a:r>
                    </a:p>
                  </a:txBody>
                  <a:tcPr marL="72000" marR="72000" anchor="ctr">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tcPr>
                </a:tc>
                <a:tc>
                  <a:txBody>
                    <a:bodyPr/>
                    <a:lstStyle/>
                    <a:p>
                      <a:pPr marL="0" indent="0" algn="ctr" latinLnBrk="1">
                        <a:lnSpc>
                          <a:spcPct val="120000"/>
                        </a:lnSpc>
                        <a:spcBef>
                          <a:spcPts val="300"/>
                        </a:spcBef>
                        <a:buFont typeface="Wingdings" panose="05000000000000000000" pitchFamily="2" charset="2"/>
                        <a:buNone/>
                      </a:pP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최소</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lnB w="12700" cap="flat" cmpd="sng" algn="ctr">
                      <a:solidFill>
                        <a:srgbClr val="C3E1F5"/>
                      </a:solidFill>
                      <a:prstDash val="solid"/>
                      <a:round/>
                      <a:headEnd type="none" w="med" len="med"/>
                      <a:tailEnd type="none" w="med" len="med"/>
                    </a:lnB>
                  </a:tcPr>
                </a:tc>
                <a:tc rowSpan="2">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latinLnBrk="1">
                        <a:lnSpc>
                          <a:spcPct val="120000"/>
                        </a:lnSpc>
                        <a:spcBef>
                          <a:spcPts val="300"/>
                        </a:spcBef>
                        <a:buFont typeface="Wingdings" panose="05000000000000000000" pitchFamily="2" charset="2"/>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334,630</a:t>
                      </a: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500,000</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lnB w="12700" cap="flat" cmpd="sng" algn="ctr">
                      <a:solidFill>
                        <a:srgbClr val="C3E1F5"/>
                      </a:solidFill>
                      <a:prstDash val="solid"/>
                      <a:round/>
                      <a:headEnd type="none" w="med" len="med"/>
                      <a:tailEnd type="none" w="med" len="med"/>
                    </a:lnB>
                  </a:tcPr>
                </a:tc>
                <a:tc>
                  <a:txBody>
                    <a:bodyPr/>
                    <a:lstStyle/>
                    <a:p>
                      <a:pPr marL="0" indent="0" algn="r" latinLnBrk="1">
                        <a:lnSpc>
                          <a:spcPct val="120000"/>
                        </a:lnSpc>
                        <a:spcBef>
                          <a:spcPts val="300"/>
                        </a:spcBef>
                        <a:buFont typeface="Wingdings" panose="05000000000000000000" pitchFamily="2" charset="2"/>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165,370</a:t>
                      </a: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lnB w="12700" cap="flat" cmpd="sng" algn="ctr">
                      <a:solidFill>
                        <a:srgbClr val="C3E1F5"/>
                      </a:solidFill>
                      <a:prstDash val="solid"/>
                      <a:round/>
                      <a:headEnd type="none" w="med" len="med"/>
                      <a:tailEnd type="none" w="med" len="med"/>
                    </a:lnB>
                  </a:tcPr>
                </a:tc>
                <a:tc vMerge="1">
                  <a:txBody>
                    <a:bodyPr/>
                    <a:lstStyle/>
                    <a:p>
                      <a:pPr marL="0" indent="0" algn="r" latinLnBrk="1">
                        <a:lnSpc>
                          <a:spcPct val="120000"/>
                        </a:lnSpc>
                        <a:spcBef>
                          <a:spcPts val="300"/>
                        </a:spcBef>
                        <a:buFont typeface="Wingdings" panose="05000000000000000000" pitchFamily="2" charset="2"/>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lnB w="12700" cap="flat" cmpd="sng" algn="ctr">
                      <a:solidFill>
                        <a:srgbClr val="C3E1F5"/>
                      </a:solidFill>
                      <a:prstDash val="solid"/>
                      <a:round/>
                      <a:headEnd type="none" w="med" len="med"/>
                      <a:tailEnd type="none" w="med" len="med"/>
                    </a:lnB>
                  </a:tcPr>
                </a:tc>
                <a:tc>
                  <a:txBody>
                    <a:bodyPr/>
                    <a:lstStyle/>
                    <a:p>
                      <a:pPr marL="0" indent="0" algn="r" latinLnBrk="1">
                        <a:lnSpc>
                          <a:spcPct val="120000"/>
                        </a:lnSpc>
                        <a:spcBef>
                          <a:spcPts val="300"/>
                        </a:spcBef>
                        <a:buFont typeface="Wingdings" panose="05000000000000000000" pitchFamily="2" charset="2"/>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40,020</a:t>
                      </a: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lnB w="12700" cap="flat" cmpd="sng" algn="ctr">
                      <a:solidFill>
                        <a:srgbClr val="C3E1F5"/>
                      </a:solidFill>
                      <a:prstDash val="solid"/>
                      <a:round/>
                      <a:headEnd type="none" w="med" len="med"/>
                      <a:tailEnd type="none" w="med" len="med"/>
                    </a:lnB>
                  </a:tcPr>
                </a:tc>
                <a:tc vMerge="1">
                  <a:txBody>
                    <a:bodyPr/>
                    <a:lstStyle/>
                    <a:p>
                      <a:pPr marL="0" indent="0" algn="ctr" latinLnBrk="1">
                        <a:lnSpc>
                          <a:spcPct val="120000"/>
                        </a:lnSpc>
                        <a:spcBef>
                          <a:spcPts val="300"/>
                        </a:spcBef>
                        <a:buFont typeface="Wingdings" panose="05000000000000000000" pitchFamily="2" charset="2"/>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T w="12700" cap="flat" cmpd="sng" algn="ctr">
                      <a:solidFill>
                        <a:srgbClr val="C3E1F5"/>
                      </a:solidFill>
                      <a:prstDash val="solid"/>
                      <a:round/>
                      <a:headEnd type="none" w="med" len="med"/>
                      <a:tailEnd type="none" w="med" len="med"/>
                    </a:lnT>
                    <a:lnB w="12700" cap="flat" cmpd="sng" algn="ctr">
                      <a:solidFill>
                        <a:srgbClr val="C3E1F5"/>
                      </a:solidFill>
                      <a:prstDash val="solid"/>
                      <a:round/>
                      <a:headEnd type="none" w="med" len="med"/>
                      <a:tailEnd type="none" w="med" len="med"/>
                    </a:lnB>
                  </a:tcPr>
                </a:tc>
                <a:extLst>
                  <a:ext uri="{0D108BD9-81ED-4DB2-BD59-A6C34878D82A}">
                    <a16:rowId xmlns:a16="http://schemas.microsoft.com/office/drawing/2014/main" val="3188803421"/>
                  </a:ext>
                </a:extLst>
              </a:tr>
              <a:tr h="179793">
                <a:tc vMerge="1">
                  <a:txBody>
                    <a:bodyPr/>
                    <a:lstStyle/>
                    <a:p>
                      <a:pPr marL="0" indent="0" algn="ctr" latinLnBrk="1">
                        <a:lnSpc>
                          <a:spcPct val="120000"/>
                        </a:lnSpc>
                        <a:spcBef>
                          <a:spcPts val="300"/>
                        </a:spcBef>
                        <a:buFont typeface="Wingdings" panose="05000000000000000000" pitchFamily="2" charset="2"/>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R w="9525" cap="flat" cmpd="sng" algn="ctr">
                      <a:solidFill>
                        <a:srgbClr val="C3E1F5"/>
                      </a:solidFill>
                      <a:prstDash val="solid"/>
                      <a:round/>
                      <a:headEnd type="none" w="med" len="med"/>
                      <a:tailEnd type="none" w="med" len="med"/>
                    </a:lnR>
                  </a:tcPr>
                </a:tc>
                <a:tc>
                  <a:txBody>
                    <a:bodyPr/>
                    <a:lstStyle/>
                    <a:p>
                      <a:pPr marL="0" indent="0" algn="ctr" latinLnBrk="1">
                        <a:lnSpc>
                          <a:spcPct val="120000"/>
                        </a:lnSpc>
                        <a:spcBef>
                          <a:spcPts val="300"/>
                        </a:spcBef>
                        <a:buFont typeface="Wingdings" panose="05000000000000000000" pitchFamily="2" charset="2"/>
                        <a:buNone/>
                      </a:pP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최대</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tcPr>
                </a:tc>
                <a:tc vMerge="1">
                  <a:txBody>
                    <a:bodyPr/>
                    <a:lstStyle/>
                    <a:p>
                      <a:pPr marL="0" indent="0" algn="r" latinLnBrk="1">
                        <a:lnSpc>
                          <a:spcPct val="120000"/>
                        </a:lnSpc>
                        <a:spcBef>
                          <a:spcPts val="300"/>
                        </a:spcBef>
                        <a:buFont typeface="Wingdings" panose="05000000000000000000" pitchFamily="2" charset="2"/>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tcPr>
                </a:tc>
                <a:tc>
                  <a:txBody>
                    <a:bodyPr/>
                    <a:lstStyle/>
                    <a:p>
                      <a:pPr marL="0" indent="0" algn="r" latinLnBrk="1">
                        <a:lnSpc>
                          <a:spcPct val="120000"/>
                        </a:lnSpc>
                        <a:spcBef>
                          <a:spcPts val="300"/>
                        </a:spcBef>
                        <a:buFont typeface="Wingdings" panose="05000000000000000000" pitchFamily="2" charset="2"/>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900,000</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tcPr>
                </a:tc>
                <a:tc>
                  <a:txBody>
                    <a:bodyPr/>
                    <a:lstStyle/>
                    <a:p>
                      <a:pPr marL="0" indent="0" algn="r" latinLnBrk="1">
                        <a:lnSpc>
                          <a:spcPct val="120000"/>
                        </a:lnSpc>
                        <a:spcBef>
                          <a:spcPts val="300"/>
                        </a:spcBef>
                        <a:buFont typeface="Wingdings" panose="05000000000000000000" pitchFamily="2" charset="2"/>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565,370</a:t>
                      </a: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tcPr>
                </a:tc>
                <a:tc vMerge="1">
                  <a:txBody>
                    <a:bodyPr/>
                    <a:lstStyle/>
                    <a:p>
                      <a:pPr marL="0" indent="0" algn="r" latinLnBrk="1">
                        <a:lnSpc>
                          <a:spcPct val="120000"/>
                        </a:lnSpc>
                        <a:spcBef>
                          <a:spcPts val="300"/>
                        </a:spcBef>
                        <a:buFont typeface="Wingdings" panose="05000000000000000000" pitchFamily="2" charset="2"/>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tcPr>
                </a:tc>
                <a:tc>
                  <a:txBody>
                    <a:bodyPr/>
                    <a:lstStyle/>
                    <a:p>
                      <a:pPr marL="0" indent="0" algn="r" latinLnBrk="1">
                        <a:lnSpc>
                          <a:spcPct val="120000"/>
                        </a:lnSpc>
                        <a:spcBef>
                          <a:spcPts val="300"/>
                        </a:spcBef>
                        <a:buFont typeface="Wingdings" panose="05000000000000000000" pitchFamily="2" charset="2"/>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136,820</a:t>
                      </a:r>
                    </a:p>
                  </a:txBody>
                  <a:tcPr marL="72000" marR="72000" anchor="ctr">
                    <a:lnL w="12700" cap="flat" cmpd="sng" algn="ctr">
                      <a:solidFill>
                        <a:srgbClr val="C3E1F5"/>
                      </a:solidFill>
                      <a:prstDash val="solid"/>
                      <a:round/>
                      <a:headEnd type="none" w="med" len="med"/>
                      <a:tailEnd type="none" w="med" len="med"/>
                    </a:lnL>
                    <a:lnR w="12700" cap="flat" cmpd="sng" algn="ctr">
                      <a:solidFill>
                        <a:srgbClr val="C3E1F5"/>
                      </a:solidFill>
                      <a:prstDash val="solid"/>
                      <a:round/>
                      <a:headEnd type="none" w="med" len="med"/>
                      <a:tailEnd type="none" w="med" len="med"/>
                    </a:lnR>
                    <a:lnT w="12700" cap="flat" cmpd="sng" algn="ctr">
                      <a:solidFill>
                        <a:srgbClr val="C3E1F5"/>
                      </a:solidFill>
                      <a:prstDash val="solid"/>
                      <a:round/>
                      <a:headEnd type="none" w="med" len="med"/>
                      <a:tailEnd type="none" w="med" len="med"/>
                    </a:lnT>
                  </a:tcPr>
                </a:tc>
                <a:tc vMerge="1">
                  <a:txBody>
                    <a:bodyPr/>
                    <a:lstStyle/>
                    <a:p>
                      <a:pPr marL="0" indent="0" algn="ctr" latinLnBrk="1">
                        <a:lnSpc>
                          <a:spcPct val="120000"/>
                        </a:lnSpc>
                        <a:spcBef>
                          <a:spcPts val="300"/>
                        </a:spcBef>
                        <a:buFont typeface="Wingdings" panose="05000000000000000000" pitchFamily="2" charset="2"/>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C3E1F5"/>
                      </a:solidFill>
                      <a:prstDash val="solid"/>
                      <a:round/>
                      <a:headEnd type="none" w="med" len="med"/>
                      <a:tailEnd type="none" w="med" len="med"/>
                    </a:lnL>
                    <a:lnT w="12700" cap="flat" cmpd="sng" algn="ctr">
                      <a:solidFill>
                        <a:srgbClr val="C3E1F5"/>
                      </a:solidFill>
                      <a:prstDash val="solid"/>
                      <a:round/>
                      <a:headEnd type="none" w="med" len="med"/>
                      <a:tailEnd type="none" w="med" len="med"/>
                    </a:lnT>
                  </a:tcPr>
                </a:tc>
                <a:extLst>
                  <a:ext uri="{0D108BD9-81ED-4DB2-BD59-A6C34878D82A}">
                    <a16:rowId xmlns:a16="http://schemas.microsoft.com/office/drawing/2014/main" val="3746537260"/>
                  </a:ext>
                </a:extLst>
              </a:tr>
            </a:tbl>
          </a:graphicData>
        </a:graphic>
      </p:graphicFrame>
      <p:sp>
        <p:nvSpPr>
          <p:cNvPr id="19" name="제목 3">
            <a:extLst>
              <a:ext uri="{FF2B5EF4-FFF2-40B4-BE49-F238E27FC236}">
                <a16:creationId xmlns:a16="http://schemas.microsoft.com/office/drawing/2014/main" id="{DE5264FC-C13A-4260-95E7-FC58C1D02D5A}"/>
              </a:ext>
            </a:extLst>
          </p:cNvPr>
          <p:cNvSpPr>
            <a:spLocks noGrp="1"/>
          </p:cNvSpPr>
          <p:nvPr>
            <p:ph type="title"/>
          </p:nvPr>
        </p:nvSpPr>
        <p:spPr>
          <a:xfrm>
            <a:off x="488950" y="444975"/>
            <a:ext cx="8918244" cy="382115"/>
          </a:xfrm>
        </p:spPr>
        <p:txBody>
          <a:bodyPr/>
          <a:lstStyle/>
          <a:p>
            <a:pPr>
              <a:lnSpc>
                <a:spcPct val="80000"/>
              </a:lnSpc>
            </a:pPr>
            <a:r>
              <a:rPr lang="en-US" altLang="ko-KR" sz="2400" dirty="0">
                <a:solidFill>
                  <a:srgbClr val="00338D"/>
                </a:solidFill>
                <a:latin typeface="KPMG Extralight"/>
              </a:rPr>
              <a:t>3. Tax Overview – </a:t>
            </a:r>
            <a:r>
              <a:rPr lang="en-US" altLang="ko-KR" sz="2400" dirty="0"/>
              <a:t>Transfer of shares </a:t>
            </a:r>
            <a:r>
              <a:rPr lang="en-US" altLang="ko-KR" sz="2400" dirty="0">
                <a:solidFill>
                  <a:srgbClr val="00338D"/>
                </a:solidFill>
              </a:rPr>
              <a:t>(2/3)</a:t>
            </a:r>
            <a:br>
              <a:rPr lang="en-US" altLang="ko-KR" sz="2400" dirty="0">
                <a:solidFill>
                  <a:srgbClr val="00338D"/>
                </a:solidFill>
                <a:latin typeface="KPMG Extralight"/>
              </a:rPr>
            </a:br>
            <a:endParaRPr lang="en-US" altLang="ko-KR" sz="2400" dirty="0">
              <a:solidFill>
                <a:srgbClr val="00338D"/>
              </a:solidFill>
              <a:latin typeface="KPMG Extralight"/>
            </a:endParaRPr>
          </a:p>
        </p:txBody>
      </p:sp>
    </p:spTree>
    <p:extLst>
      <p:ext uri="{BB962C8B-B14F-4D97-AF65-F5344CB8AC3E}">
        <p14:creationId xmlns:p14="http://schemas.microsoft.com/office/powerpoint/2010/main" val="27793388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11" name="Table 4">
            <a:extLst>
              <a:ext uri="{FF2B5EF4-FFF2-40B4-BE49-F238E27FC236}">
                <a16:creationId xmlns:a16="http://schemas.microsoft.com/office/drawing/2014/main" id="{4886F2E8-0BF6-4233-9B1A-97F75FBE9433}"/>
              </a:ext>
            </a:extLst>
          </p:cNvPr>
          <p:cNvGraphicFramePr>
            <a:graphicFrameLocks noGrp="1"/>
          </p:cNvGraphicFramePr>
          <p:nvPr>
            <p:extLst>
              <p:ext uri="{D42A27DB-BD31-4B8C-83A1-F6EECF244321}">
                <p14:modId xmlns:p14="http://schemas.microsoft.com/office/powerpoint/2010/main" val="1864965952"/>
              </p:ext>
            </p:extLst>
          </p:nvPr>
        </p:nvGraphicFramePr>
        <p:xfrm>
          <a:off x="410547" y="1177925"/>
          <a:ext cx="9154288" cy="2868781"/>
        </p:xfrm>
        <a:graphic>
          <a:graphicData uri="http://schemas.openxmlformats.org/drawingml/2006/table">
            <a:tbl>
              <a:tblPr firstRow="1" bandRow="1">
                <a:tableStyleId>{5C22544A-7EE6-4342-B048-85BDC9FD1C3A}</a:tableStyleId>
              </a:tblPr>
              <a:tblGrid>
                <a:gridCol w="422372">
                  <a:extLst>
                    <a:ext uri="{9D8B030D-6E8A-4147-A177-3AD203B41FA5}">
                      <a16:colId xmlns:a16="http://schemas.microsoft.com/office/drawing/2014/main" val="20001"/>
                    </a:ext>
                  </a:extLst>
                </a:gridCol>
                <a:gridCol w="552261">
                  <a:extLst>
                    <a:ext uri="{9D8B030D-6E8A-4147-A177-3AD203B41FA5}">
                      <a16:colId xmlns:a16="http://schemas.microsoft.com/office/drawing/2014/main" val="20003"/>
                    </a:ext>
                  </a:extLst>
                </a:gridCol>
                <a:gridCol w="688064">
                  <a:extLst>
                    <a:ext uri="{9D8B030D-6E8A-4147-A177-3AD203B41FA5}">
                      <a16:colId xmlns:a16="http://schemas.microsoft.com/office/drawing/2014/main" val="1468748350"/>
                    </a:ext>
                  </a:extLst>
                </a:gridCol>
                <a:gridCol w="6437013">
                  <a:extLst>
                    <a:ext uri="{9D8B030D-6E8A-4147-A177-3AD203B41FA5}">
                      <a16:colId xmlns:a16="http://schemas.microsoft.com/office/drawing/2014/main" val="1411690802"/>
                    </a:ext>
                  </a:extLst>
                </a:gridCol>
                <a:gridCol w="1054578">
                  <a:extLst>
                    <a:ext uri="{9D8B030D-6E8A-4147-A177-3AD203B41FA5}">
                      <a16:colId xmlns:a16="http://schemas.microsoft.com/office/drawing/2014/main" val="779129032"/>
                    </a:ext>
                  </a:extLst>
                </a:gridCol>
              </a:tblGrid>
              <a:tr h="0">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대상</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세목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Title</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Tax Exposure</a:t>
                      </a:r>
                    </a:p>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a:t>
                      </a: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백만원</a:t>
                      </a: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0"/>
                  </a:ext>
                </a:extLst>
              </a:tr>
              <a:tr h="2438505">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DBI</a:t>
                      </a: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취득세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과점주주취득세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법인 주식의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50%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이상 취득하는 경우</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해당 주식을 발행한 법인의 취득세 과세대상 자산에 대하여 주식을 취득한 주주</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과점주주</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에게 취득세가 부과됨</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과점주주 취득세율은 일괄적으로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2.2%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적용</a:t>
                      </a: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세액효과</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00000"/>
                        </a:lnSpc>
                        <a:spcBef>
                          <a:spcPts val="300"/>
                        </a:spcBef>
                        <a:spcAft>
                          <a:spcPts val="0"/>
                        </a:spcAft>
                        <a:buClr>
                          <a:srgbClr val="97989A"/>
                        </a:buClr>
                        <a:buSzTx/>
                        <a:buFont typeface="Wingdings" panose="05000000000000000000" pitchFamily="2" charset="2"/>
                        <a:buNone/>
                        <a:tabLst/>
                        <a:defRPr/>
                      </a:pP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ctr"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1,960</a:t>
                      </a: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4059610"/>
                  </a:ext>
                </a:extLst>
              </a:tr>
            </a:tbl>
          </a:graphicData>
        </a:graphic>
      </p:graphicFrame>
      <p:graphicFrame>
        <p:nvGraphicFramePr>
          <p:cNvPr id="19" name="표 18">
            <a:extLst>
              <a:ext uri="{FF2B5EF4-FFF2-40B4-BE49-F238E27FC236}">
                <a16:creationId xmlns:a16="http://schemas.microsoft.com/office/drawing/2014/main" id="{986CE5A8-BC95-43DC-B303-1A2245EF17F0}"/>
              </a:ext>
            </a:extLst>
          </p:cNvPr>
          <p:cNvGraphicFramePr>
            <a:graphicFrameLocks noGrp="1"/>
          </p:cNvGraphicFramePr>
          <p:nvPr>
            <p:extLst>
              <p:ext uri="{D42A27DB-BD31-4B8C-83A1-F6EECF244321}">
                <p14:modId xmlns:p14="http://schemas.microsoft.com/office/powerpoint/2010/main" val="4253112913"/>
              </p:ext>
            </p:extLst>
          </p:nvPr>
        </p:nvGraphicFramePr>
        <p:xfrm>
          <a:off x="2198817" y="3063768"/>
          <a:ext cx="6202797" cy="929640"/>
        </p:xfrm>
        <a:graphic>
          <a:graphicData uri="http://schemas.openxmlformats.org/drawingml/2006/table">
            <a:tbl>
              <a:tblPr firstRow="1" bandRow="1">
                <a:tableStyleId>{F2DE63D5-997A-4646-A377-4702673A728D}</a:tableStyleId>
              </a:tblPr>
              <a:tblGrid>
                <a:gridCol w="1276667">
                  <a:extLst>
                    <a:ext uri="{9D8B030D-6E8A-4147-A177-3AD203B41FA5}">
                      <a16:colId xmlns:a16="http://schemas.microsoft.com/office/drawing/2014/main" val="3690778440"/>
                    </a:ext>
                  </a:extLst>
                </a:gridCol>
                <a:gridCol w="985226">
                  <a:extLst>
                    <a:ext uri="{9D8B030D-6E8A-4147-A177-3AD203B41FA5}">
                      <a16:colId xmlns:a16="http://schemas.microsoft.com/office/drawing/2014/main" val="2761371319"/>
                    </a:ext>
                  </a:extLst>
                </a:gridCol>
                <a:gridCol w="985226">
                  <a:extLst>
                    <a:ext uri="{9D8B030D-6E8A-4147-A177-3AD203B41FA5}">
                      <a16:colId xmlns:a16="http://schemas.microsoft.com/office/drawing/2014/main" val="725919918"/>
                    </a:ext>
                  </a:extLst>
                </a:gridCol>
                <a:gridCol w="985226">
                  <a:extLst>
                    <a:ext uri="{9D8B030D-6E8A-4147-A177-3AD203B41FA5}">
                      <a16:colId xmlns:a16="http://schemas.microsoft.com/office/drawing/2014/main" val="2588297242"/>
                    </a:ext>
                  </a:extLst>
                </a:gridCol>
                <a:gridCol w="985226">
                  <a:extLst>
                    <a:ext uri="{9D8B030D-6E8A-4147-A177-3AD203B41FA5}">
                      <a16:colId xmlns:a16="http://schemas.microsoft.com/office/drawing/2014/main" val="2651011928"/>
                    </a:ext>
                  </a:extLst>
                </a:gridCol>
                <a:gridCol w="985226">
                  <a:extLst>
                    <a:ext uri="{9D8B030D-6E8A-4147-A177-3AD203B41FA5}">
                      <a16:colId xmlns:a16="http://schemas.microsoft.com/office/drawing/2014/main" val="2224899828"/>
                    </a:ext>
                  </a:extLst>
                </a:gridCol>
              </a:tblGrid>
              <a:tr h="187710">
                <a:tc>
                  <a:txBody>
                    <a:body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구분</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tc>
                <a:tc>
                  <a:txBody>
                    <a:bodyPr/>
                    <a:lstStyle>
                      <a:lvl1pPr marL="0" algn="l" defTabSz="914400" rtl="0" eaLnBrk="1" latinLnBrk="1" hangingPunct="1">
                        <a:defRPr sz="1800" b="1" kern="1200">
                          <a:solidFill>
                            <a:schemeClr val="lt1"/>
                          </a:solidFill>
                          <a:latin typeface="Cambria"/>
                          <a:ea typeface="맑은 고딕"/>
                        </a:defRPr>
                      </a:lvl1pPr>
                      <a:lvl2pPr marL="457200" algn="l" defTabSz="914400" rtl="0" eaLnBrk="1" latinLnBrk="1" hangingPunct="1">
                        <a:defRPr sz="1800" b="1" kern="1200">
                          <a:solidFill>
                            <a:schemeClr val="lt1"/>
                          </a:solidFill>
                          <a:latin typeface="Cambria"/>
                          <a:ea typeface="맑은 고딕"/>
                        </a:defRPr>
                      </a:lvl2pPr>
                      <a:lvl3pPr marL="914400" algn="l" defTabSz="914400" rtl="0" eaLnBrk="1" latinLnBrk="1" hangingPunct="1">
                        <a:defRPr sz="1800" b="1" kern="1200">
                          <a:solidFill>
                            <a:schemeClr val="lt1"/>
                          </a:solidFill>
                          <a:latin typeface="Cambria"/>
                          <a:ea typeface="맑은 고딕"/>
                        </a:defRPr>
                      </a:lvl3pPr>
                      <a:lvl4pPr marL="1371600" algn="l" defTabSz="914400" rtl="0" eaLnBrk="1" latinLnBrk="1" hangingPunct="1">
                        <a:defRPr sz="1800" b="1" kern="1200">
                          <a:solidFill>
                            <a:schemeClr val="lt1"/>
                          </a:solidFill>
                          <a:latin typeface="Cambria"/>
                          <a:ea typeface="맑은 고딕"/>
                        </a:defRPr>
                      </a:lvl4pPr>
                      <a:lvl5pPr marL="1828800" algn="l" defTabSz="914400" rtl="0" eaLnBrk="1" latinLnBrk="1" hangingPunct="1">
                        <a:defRPr sz="1800" b="1" kern="1200">
                          <a:solidFill>
                            <a:schemeClr val="lt1"/>
                          </a:solidFill>
                          <a:latin typeface="Cambria"/>
                          <a:ea typeface="맑은 고딕"/>
                        </a:defRPr>
                      </a:lvl5pPr>
                      <a:lvl6pPr marL="2286000" algn="l" defTabSz="914400" rtl="0" eaLnBrk="1" latinLnBrk="1" hangingPunct="1">
                        <a:defRPr sz="1800" b="1" kern="1200">
                          <a:solidFill>
                            <a:schemeClr val="lt1"/>
                          </a:solidFill>
                          <a:latin typeface="Cambria"/>
                          <a:ea typeface="맑은 고딕"/>
                        </a:defRPr>
                      </a:lvl6pPr>
                      <a:lvl7pPr marL="2743200" algn="l" defTabSz="914400" rtl="0" eaLnBrk="1" latinLnBrk="1" hangingPunct="1">
                        <a:defRPr sz="1800" b="1" kern="1200">
                          <a:solidFill>
                            <a:schemeClr val="lt1"/>
                          </a:solidFill>
                          <a:latin typeface="Cambria"/>
                          <a:ea typeface="맑은 고딕"/>
                        </a:defRPr>
                      </a:lvl7pPr>
                      <a:lvl8pPr marL="3200400" algn="l" defTabSz="914400" rtl="0" eaLnBrk="1" latinLnBrk="1" hangingPunct="1">
                        <a:defRPr sz="1800" b="1" kern="1200">
                          <a:solidFill>
                            <a:schemeClr val="lt1"/>
                          </a:solidFill>
                          <a:latin typeface="Cambria"/>
                          <a:ea typeface="맑은 고딕"/>
                        </a:defRPr>
                      </a:lvl8pPr>
                      <a:lvl9pPr marL="3657600" algn="l" defTabSz="914400" rtl="0" eaLnBrk="1" latinLnBrk="1" hangingPunct="1">
                        <a:defRPr sz="1800" b="1" kern="1200">
                          <a:solidFill>
                            <a:schemeClr val="lt1"/>
                          </a:solidFill>
                          <a:latin typeface="Cambria"/>
                          <a:ea typeface="맑은 고딕"/>
                        </a:defRPr>
                      </a:lvl9p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토지</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건물</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r>
                        <a:rPr kumimoji="0" lang="ko-KR" altLang="en-US" sz="1000" u="none" strike="noStrike" kern="1200" cap="none" spc="-70" normalizeH="0" baseline="0" dirty="0">
                          <a:ln>
                            <a:noFill/>
                          </a:ln>
                          <a:solidFill>
                            <a:schemeClr val="bg1"/>
                          </a:solidFill>
                          <a:effectLst/>
                          <a:latin typeface="맑은 고딕" panose="020B0503020000020004" pitchFamily="50" charset="-127"/>
                          <a:ea typeface="맑은 고딕" panose="020B0503020000020004" pitchFamily="50" charset="-127"/>
                        </a:rPr>
                        <a:t>차량운반구</a:t>
                      </a:r>
                      <a:endParaRPr kumimoji="0" lang="ko-KR" altLang="en-US" sz="1000" b="1" i="0" u="none" strike="noStrike" kern="1200" cap="none" spc="-70" normalizeH="0" baseline="3000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회원권</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합계</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tc>
                <a:extLst>
                  <a:ext uri="{0D108BD9-81ED-4DB2-BD59-A6C34878D82A}">
                    <a16:rowId xmlns:a16="http://schemas.microsoft.com/office/drawing/2014/main" val="32063218"/>
                  </a:ext>
                </a:extLst>
              </a:tr>
              <a:tr h="138441">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ctr" defTabSz="914400" rtl="0" eaLnBrk="1" latinLnBrk="1" hangingPunct="1">
                        <a:lnSpc>
                          <a:spcPts val="700"/>
                        </a:lnSpc>
                        <a:spcBef>
                          <a:spcPts val="200"/>
                        </a:spcBef>
                        <a:spcAft>
                          <a:spcPts val="200"/>
                        </a:spcAft>
                        <a:buFont typeface="Wingdings" panose="05000000000000000000" pitchFamily="2" charset="2"/>
                        <a:buNone/>
                      </a:pP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과세표준</a:t>
                      </a:r>
                      <a:endPar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rgbClr val="C3E1F5"/>
                      </a:solidFill>
                      <a:prstDash val="solid"/>
                      <a:round/>
                      <a:headEnd type="none" w="med" len="med"/>
                      <a:tailEnd type="none" w="med" len="med"/>
                    </a:lnR>
                    <a:lnB w="9525" cap="flat" cmpd="sng" algn="ctr">
                      <a:solidFill>
                        <a:srgbClr val="C3E1F5"/>
                      </a:solidFill>
                      <a:prstDash val="solid"/>
                      <a:round/>
                      <a:headEnd type="none" w="med" len="med"/>
                      <a:tailEnd type="none" w="med" len="med"/>
                    </a:lnB>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60,546</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B w="9525" cap="flat" cmpd="sng" algn="ctr">
                      <a:solidFill>
                        <a:srgbClr val="C3E1F5"/>
                      </a:solidFill>
                      <a:prstDash val="solid"/>
                      <a:round/>
                      <a:headEnd type="none" w="med" len="med"/>
                      <a:tailEnd type="none" w="med" len="med"/>
                    </a:lnB>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1,907</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B w="9525" cap="flat" cmpd="sng" algn="ctr">
                      <a:solidFill>
                        <a:srgbClr val="C3E1F5"/>
                      </a:solidFill>
                      <a:prstDash val="solid"/>
                      <a:round/>
                      <a:headEnd type="none" w="med" len="med"/>
                      <a:tailEnd type="none" w="med" len="med"/>
                    </a:lnB>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25,679</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B w="9525" cap="flat" cmpd="sng" algn="ctr">
                      <a:solidFill>
                        <a:srgbClr val="C3E1F5"/>
                      </a:solidFill>
                      <a:prstDash val="solid"/>
                      <a:round/>
                      <a:headEnd type="none" w="med" len="med"/>
                      <a:tailEnd type="none" w="med" len="med"/>
                    </a:lnB>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978</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B w="9525" cap="flat" cmpd="sng" algn="ctr">
                      <a:solidFill>
                        <a:srgbClr val="C3E1F5"/>
                      </a:solidFill>
                      <a:prstDash val="solid"/>
                      <a:round/>
                      <a:headEnd type="none" w="med" len="med"/>
                      <a:tailEnd type="none" w="med" len="med"/>
                    </a:lnB>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89,110</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B w="9525" cap="flat" cmpd="sng" algn="ctr">
                      <a:solidFill>
                        <a:srgbClr val="C3E1F5"/>
                      </a:solidFill>
                      <a:prstDash val="solid"/>
                      <a:round/>
                      <a:headEnd type="none" w="med" len="med"/>
                      <a:tailEnd type="none" w="med" len="med"/>
                    </a:lnB>
                    <a:solidFill>
                      <a:schemeClr val="bg1"/>
                    </a:solidFill>
                  </a:tcPr>
                </a:tc>
                <a:extLst>
                  <a:ext uri="{0D108BD9-81ED-4DB2-BD59-A6C34878D82A}">
                    <a16:rowId xmlns:a16="http://schemas.microsoft.com/office/drawing/2014/main" val="1296172436"/>
                  </a:ext>
                </a:extLst>
              </a:tr>
              <a:tr h="194195">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ctr" defTabSz="914400" rtl="0" eaLnBrk="1" latinLnBrk="1" hangingPunct="1">
                        <a:lnSpc>
                          <a:spcPts val="700"/>
                        </a:lnSpc>
                        <a:spcBef>
                          <a:spcPts val="200"/>
                        </a:spcBef>
                        <a:spcAft>
                          <a:spcPts val="200"/>
                        </a:spcAft>
                        <a:buFont typeface="Wingdings" panose="05000000000000000000" pitchFamily="2" charset="2"/>
                        <a:buNone/>
                      </a:pP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취득세율</a:t>
                      </a:r>
                      <a:endParaRPr kumimoji="0" lang="ko-KR" altLang="en-US" sz="900" b="0" i="0" u="none" strike="noStrike" kern="1200" cap="none" spc="-30" normalizeH="0" baseline="3000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noProof="0" dirty="0">
                          <a:ln>
                            <a:noFill/>
                          </a:ln>
                          <a:effectLst/>
                          <a:latin typeface="맑은 고딕" panose="020B0503020000020004" pitchFamily="50" charset="-127"/>
                          <a:ea typeface="맑은 고딕" panose="020B0503020000020004" pitchFamily="50" charset="-127"/>
                        </a:rPr>
                        <a:t>2.2%</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noProof="0" dirty="0">
                          <a:ln>
                            <a:noFill/>
                          </a:ln>
                          <a:effectLst/>
                          <a:latin typeface="맑은 고딕" panose="020B0503020000020004" pitchFamily="50" charset="-127"/>
                          <a:ea typeface="맑은 고딕" panose="020B0503020000020004" pitchFamily="50" charset="-127"/>
                        </a:rPr>
                        <a:t>2.2%</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noProof="0" dirty="0">
                          <a:ln>
                            <a:noFill/>
                          </a:ln>
                          <a:effectLst/>
                          <a:latin typeface="맑은 고딕" panose="020B0503020000020004" pitchFamily="50" charset="-127"/>
                          <a:ea typeface="맑은 고딕" panose="020B0503020000020004" pitchFamily="50" charset="-127"/>
                        </a:rPr>
                        <a:t>2.2%</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noProof="0" dirty="0">
                          <a:ln>
                            <a:noFill/>
                          </a:ln>
                          <a:effectLst/>
                          <a:latin typeface="맑은 고딕" panose="020B0503020000020004" pitchFamily="50" charset="-127"/>
                          <a:ea typeface="맑은 고딕" panose="020B0503020000020004" pitchFamily="50" charset="-127"/>
                        </a:rPr>
                        <a:t>2.2%</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chemeClr val="bg1"/>
                    </a:solidFill>
                  </a:tcPr>
                </a:tc>
                <a:extLst>
                  <a:ext uri="{0D108BD9-81ED-4DB2-BD59-A6C34878D82A}">
                    <a16:rowId xmlns:a16="http://schemas.microsoft.com/office/drawing/2014/main" val="968459049"/>
                  </a:ext>
                </a:extLst>
              </a:tr>
              <a:tr h="138441">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ctr" defTabSz="914400" rtl="0" eaLnBrk="1" latinLnBrk="1" hangingPunct="1">
                        <a:lnSpc>
                          <a:spcPts val="700"/>
                        </a:lnSpc>
                        <a:spcBef>
                          <a:spcPts val="200"/>
                        </a:spcBef>
                        <a:spcAft>
                          <a:spcPts val="200"/>
                        </a:spcAft>
                        <a:buFont typeface="Wingdings" panose="05000000000000000000" pitchFamily="2" charset="2"/>
                        <a:buNone/>
                      </a:pPr>
                      <a:r>
                        <a:rPr kumimoji="0" lang="ko-KR" altLang="en-US" sz="900" b="1" u="none" strike="noStrike" kern="1200" cap="none" spc="-30" normalizeH="0" baseline="0" dirty="0">
                          <a:ln>
                            <a:noFill/>
                          </a:ln>
                          <a:effectLst/>
                          <a:latin typeface="맑은 고딕" panose="020B0503020000020004" pitchFamily="50" charset="-127"/>
                          <a:ea typeface="맑은 고딕" panose="020B0503020000020004" pitchFamily="50" charset="-127"/>
                        </a:rPr>
                        <a:t>취득세</a:t>
                      </a:r>
                      <a:endParaRPr kumimoji="0" lang="ko-KR" altLang="en-US"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1,332</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42</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565</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22</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solidFill>
                      <a:schemeClr val="bg1"/>
                    </a:solidFill>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defTabSz="914400" rtl="0" eaLnBrk="1" latinLnBrk="1" hangingPunct="1">
                        <a:buFont typeface="Arial" panose="020B0604020202020204" pitchFamily="34" charset="0"/>
                        <a:buNone/>
                      </a:pP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1,960</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T w="9525" cap="flat" cmpd="sng" algn="ctr">
                      <a:solidFill>
                        <a:srgbClr val="C3E1F5"/>
                      </a:solidFill>
                      <a:prstDash val="solid"/>
                      <a:round/>
                      <a:headEnd type="none" w="med" len="med"/>
                      <a:tailEnd type="none" w="med" len="med"/>
                    </a:lnT>
                    <a:solidFill>
                      <a:schemeClr val="bg1"/>
                    </a:solidFill>
                  </a:tcPr>
                </a:tc>
                <a:extLst>
                  <a:ext uri="{0D108BD9-81ED-4DB2-BD59-A6C34878D82A}">
                    <a16:rowId xmlns:a16="http://schemas.microsoft.com/office/drawing/2014/main" val="21612981"/>
                  </a:ext>
                </a:extLst>
              </a:tr>
            </a:tbl>
          </a:graphicData>
        </a:graphic>
      </p:graphicFrame>
      <p:sp>
        <p:nvSpPr>
          <p:cNvPr id="14" name="제목 3">
            <a:extLst>
              <a:ext uri="{FF2B5EF4-FFF2-40B4-BE49-F238E27FC236}">
                <a16:creationId xmlns:a16="http://schemas.microsoft.com/office/drawing/2014/main" id="{924D6874-11F8-478A-B754-0EA0355A4EF7}"/>
              </a:ext>
            </a:extLst>
          </p:cNvPr>
          <p:cNvSpPr>
            <a:spLocks noGrp="1"/>
          </p:cNvSpPr>
          <p:nvPr>
            <p:ph type="title"/>
          </p:nvPr>
        </p:nvSpPr>
        <p:spPr>
          <a:xfrm>
            <a:off x="488950" y="444975"/>
            <a:ext cx="8918244" cy="382115"/>
          </a:xfrm>
        </p:spPr>
        <p:txBody>
          <a:bodyPr/>
          <a:lstStyle/>
          <a:p>
            <a:pPr>
              <a:lnSpc>
                <a:spcPct val="80000"/>
              </a:lnSpc>
            </a:pPr>
            <a:r>
              <a:rPr lang="en-US" altLang="ko-KR" sz="2400" dirty="0">
                <a:solidFill>
                  <a:srgbClr val="00338D"/>
                </a:solidFill>
                <a:latin typeface="KPMG Extralight"/>
              </a:rPr>
              <a:t>3. Tax Overview – </a:t>
            </a:r>
            <a:r>
              <a:rPr lang="en-US" altLang="ko-KR" sz="2400" dirty="0"/>
              <a:t>Transfer of shares </a:t>
            </a:r>
            <a:r>
              <a:rPr lang="en-US" altLang="ko-KR" sz="2400" dirty="0">
                <a:solidFill>
                  <a:srgbClr val="00338D"/>
                </a:solidFill>
              </a:rPr>
              <a:t>(3/3)</a:t>
            </a:r>
            <a:endParaRPr lang="en-US" altLang="ko-KR" sz="2400" dirty="0">
              <a:solidFill>
                <a:srgbClr val="00338D"/>
              </a:solidFill>
              <a:latin typeface="KPMG Extralight"/>
            </a:endParaRPr>
          </a:p>
        </p:txBody>
      </p:sp>
    </p:spTree>
    <p:extLst>
      <p:ext uri="{BB962C8B-B14F-4D97-AF65-F5344CB8AC3E}">
        <p14:creationId xmlns:p14="http://schemas.microsoft.com/office/powerpoint/2010/main" val="24205288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sz="8000" dirty="0"/>
              <a:t>4. Consideration</a:t>
            </a:r>
            <a:endParaRPr lang="ko-KR" altLang="en-US" sz="8000" dirty="0"/>
          </a:p>
        </p:txBody>
      </p:sp>
    </p:spTree>
    <p:extLst>
      <p:ext uri="{BB962C8B-B14F-4D97-AF65-F5344CB8AC3E}">
        <p14:creationId xmlns:p14="http://schemas.microsoft.com/office/powerpoint/2010/main" val="6448248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10" name="제목 3">
            <a:extLst>
              <a:ext uri="{FF2B5EF4-FFF2-40B4-BE49-F238E27FC236}">
                <a16:creationId xmlns:a16="http://schemas.microsoft.com/office/drawing/2014/main" id="{56F62F85-2B1D-4DE4-A1CC-FC0607DD6249}"/>
              </a:ext>
            </a:extLst>
          </p:cNvPr>
          <p:cNvSpPr>
            <a:spLocks noGrp="1"/>
          </p:cNvSpPr>
          <p:nvPr>
            <p:ph type="title"/>
          </p:nvPr>
        </p:nvSpPr>
        <p:spPr>
          <a:xfrm>
            <a:off x="488950" y="444975"/>
            <a:ext cx="8918244" cy="382115"/>
          </a:xfrm>
        </p:spPr>
        <p:txBody>
          <a:bodyPr/>
          <a:lstStyle/>
          <a:p>
            <a:pPr>
              <a:lnSpc>
                <a:spcPct val="80000"/>
              </a:lnSpc>
            </a:pPr>
            <a:r>
              <a:rPr lang="en-US" altLang="ko-KR" sz="2400" dirty="0"/>
              <a:t>4</a:t>
            </a:r>
            <a:r>
              <a:rPr lang="en-US" altLang="ko-KR" sz="2400" dirty="0">
                <a:solidFill>
                  <a:srgbClr val="00338D"/>
                </a:solidFill>
                <a:latin typeface="KPMG Extralight"/>
              </a:rPr>
              <a:t>. Consideration (1/5)</a:t>
            </a:r>
            <a:br>
              <a:rPr lang="en-US" altLang="ko-KR" sz="2400" dirty="0">
                <a:solidFill>
                  <a:srgbClr val="00338D"/>
                </a:solidFill>
                <a:latin typeface="KPMG Extralight"/>
              </a:rPr>
            </a:br>
            <a:endParaRPr lang="en-US" altLang="ko-KR" sz="2400" dirty="0">
              <a:solidFill>
                <a:srgbClr val="00338D"/>
              </a:solidFill>
              <a:latin typeface="KPMG Extralight"/>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11" name="Table 4">
            <a:extLst>
              <a:ext uri="{FF2B5EF4-FFF2-40B4-BE49-F238E27FC236}">
                <a16:creationId xmlns:a16="http://schemas.microsoft.com/office/drawing/2014/main" id="{4886F2E8-0BF6-4233-9B1A-97F75FBE9433}"/>
              </a:ext>
            </a:extLst>
          </p:cNvPr>
          <p:cNvGraphicFramePr>
            <a:graphicFrameLocks noGrp="1"/>
          </p:cNvGraphicFramePr>
          <p:nvPr>
            <p:extLst>
              <p:ext uri="{D42A27DB-BD31-4B8C-83A1-F6EECF244321}">
                <p14:modId xmlns:p14="http://schemas.microsoft.com/office/powerpoint/2010/main" val="3736857415"/>
              </p:ext>
            </p:extLst>
          </p:nvPr>
        </p:nvGraphicFramePr>
        <p:xfrm>
          <a:off x="410547" y="1177925"/>
          <a:ext cx="9116970" cy="4472922"/>
        </p:xfrm>
        <a:graphic>
          <a:graphicData uri="http://schemas.openxmlformats.org/drawingml/2006/table">
            <a:tbl>
              <a:tblPr firstRow="1" bandRow="1">
                <a:tableStyleId>{5C22544A-7EE6-4342-B048-85BDC9FD1C3A}</a:tableStyleId>
              </a:tblPr>
              <a:tblGrid>
                <a:gridCol w="920312">
                  <a:extLst>
                    <a:ext uri="{9D8B030D-6E8A-4147-A177-3AD203B41FA5}">
                      <a16:colId xmlns:a16="http://schemas.microsoft.com/office/drawing/2014/main" val="20001"/>
                    </a:ext>
                  </a:extLst>
                </a:gridCol>
                <a:gridCol w="8196658">
                  <a:extLst>
                    <a:ext uri="{9D8B030D-6E8A-4147-A177-3AD203B41FA5}">
                      <a16:colId xmlns:a16="http://schemas.microsoft.com/office/drawing/2014/main" val="779129032"/>
                    </a:ext>
                  </a:extLst>
                </a:gridCol>
              </a:tblGrid>
              <a:tr h="0">
                <a:tc>
                  <a:txBody>
                    <a:bodyPr/>
                    <a:lstStyle/>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Title </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0"/>
                  </a:ext>
                </a:extLst>
              </a:tr>
              <a:tr h="2328601">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DCF</a:t>
                      </a: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평가액의 세법상 시가 여부</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이슈사항</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대상사업부문에 대한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DCF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평가액의 법인세법상 시가 인정 여부</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법원 및 과세관청은 다수의 사안에서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비상장 법인이 발행한 주식의 시가가 불분명한 경우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DCF</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방법</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현금흐름할인법</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으로 평가한 금액을 시가로 인정하지 않고</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상증법상</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보충적 평가방법에 의해 산정된 가액을 시가로 인정하고 있음</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따라서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분할신설법인 주식의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DCF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평가액</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실제 거래가액</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과 상증세법상 보충적 평가액의 차이가 큰 경우 과세관청은 관련 세무이슈</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(DBI</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의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주식고개매입에</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따른 부당행위계산 부인 등</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에 대한 과세를 시도할 가능성이 높음</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4059610"/>
                  </a:ext>
                </a:extLst>
              </a:tr>
            </a:tbl>
          </a:graphicData>
        </a:graphic>
      </p:graphicFrame>
      <p:graphicFrame>
        <p:nvGraphicFramePr>
          <p:cNvPr id="8" name="표 7">
            <a:extLst>
              <a:ext uri="{FF2B5EF4-FFF2-40B4-BE49-F238E27FC236}">
                <a16:creationId xmlns:a16="http://schemas.microsoft.com/office/drawing/2014/main" id="{DEA2A655-E768-4775-9D49-A72A075960AD}"/>
              </a:ext>
            </a:extLst>
          </p:cNvPr>
          <p:cNvGraphicFramePr>
            <a:graphicFrameLocks noGrp="1"/>
          </p:cNvGraphicFramePr>
          <p:nvPr>
            <p:extLst>
              <p:ext uri="{D42A27DB-BD31-4B8C-83A1-F6EECF244321}">
                <p14:modId xmlns:p14="http://schemas.microsoft.com/office/powerpoint/2010/main" val="1920561067"/>
              </p:ext>
            </p:extLst>
          </p:nvPr>
        </p:nvGraphicFramePr>
        <p:xfrm>
          <a:off x="1562739" y="2640272"/>
          <a:ext cx="7844455" cy="2438400"/>
        </p:xfrm>
        <a:graphic>
          <a:graphicData uri="http://schemas.openxmlformats.org/drawingml/2006/table">
            <a:tbl>
              <a:tblPr firstRow="1" bandRow="1">
                <a:tableStyleId>{F2DE63D5-997A-4646-A377-4702673A728D}</a:tableStyleId>
              </a:tblPr>
              <a:tblGrid>
                <a:gridCol w="1406798">
                  <a:extLst>
                    <a:ext uri="{9D8B030D-6E8A-4147-A177-3AD203B41FA5}">
                      <a16:colId xmlns:a16="http://schemas.microsoft.com/office/drawing/2014/main" val="3690778440"/>
                    </a:ext>
                  </a:extLst>
                </a:gridCol>
                <a:gridCol w="6437657">
                  <a:extLst>
                    <a:ext uri="{9D8B030D-6E8A-4147-A177-3AD203B41FA5}">
                      <a16:colId xmlns:a16="http://schemas.microsoft.com/office/drawing/2014/main" val="2761371319"/>
                    </a:ext>
                  </a:extLst>
                </a:gridCol>
              </a:tblGrid>
              <a:tr h="138441">
                <a:tc>
                  <a:txBody>
                    <a:bodyPr/>
                    <a:lstStyle/>
                    <a:p>
                      <a:pPr algn="ctr" latinLnBrk="1"/>
                      <a:r>
                        <a:rPr kumimoji="0" lang="ko-KR" altLang="en-US" sz="1000" u="none" strike="noStrike" kern="1200" cap="none" spc="-30" normalizeH="0" baseline="0" dirty="0">
                          <a:ln>
                            <a:noFill/>
                          </a:ln>
                          <a:effectLst/>
                        </a:rPr>
                        <a:t>구분</a:t>
                      </a:r>
                      <a:endParaRPr kumimoji="0" lang="ko-KR" altLang="en-US" sz="1000" b="1" i="0" u="none" strike="noStrike" kern="1200" cap="none" spc="-30" normalizeH="0" baseline="0" dirty="0">
                        <a:ln>
                          <a:noFill/>
                        </a:ln>
                        <a:solidFill>
                          <a:schemeClr val="bg1"/>
                        </a:solidFill>
                        <a:effectLst/>
                        <a:latin typeface="+mn-ea"/>
                        <a:ea typeface="+mn-ea"/>
                        <a:cs typeface="Times New Roman" panose="02020603050405020304" pitchFamily="18" charset="0"/>
                      </a:endParaRPr>
                    </a:p>
                  </a:txBody>
                  <a:tcPr anchor="ctr">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b="1" kern="1200">
                          <a:solidFill>
                            <a:schemeClr val="lt1"/>
                          </a:solidFill>
                          <a:latin typeface="Cambria"/>
                          <a:ea typeface="맑은 고딕"/>
                        </a:defRPr>
                      </a:lvl1pPr>
                      <a:lvl2pPr marL="457200" algn="l" defTabSz="914400" rtl="0" eaLnBrk="1" latinLnBrk="1" hangingPunct="1">
                        <a:defRPr sz="1800" b="1" kern="1200">
                          <a:solidFill>
                            <a:schemeClr val="lt1"/>
                          </a:solidFill>
                          <a:latin typeface="Cambria"/>
                          <a:ea typeface="맑은 고딕"/>
                        </a:defRPr>
                      </a:lvl2pPr>
                      <a:lvl3pPr marL="914400" algn="l" defTabSz="914400" rtl="0" eaLnBrk="1" latinLnBrk="1" hangingPunct="1">
                        <a:defRPr sz="1800" b="1" kern="1200">
                          <a:solidFill>
                            <a:schemeClr val="lt1"/>
                          </a:solidFill>
                          <a:latin typeface="Cambria"/>
                          <a:ea typeface="맑은 고딕"/>
                        </a:defRPr>
                      </a:lvl3pPr>
                      <a:lvl4pPr marL="1371600" algn="l" defTabSz="914400" rtl="0" eaLnBrk="1" latinLnBrk="1" hangingPunct="1">
                        <a:defRPr sz="1800" b="1" kern="1200">
                          <a:solidFill>
                            <a:schemeClr val="lt1"/>
                          </a:solidFill>
                          <a:latin typeface="Cambria"/>
                          <a:ea typeface="맑은 고딕"/>
                        </a:defRPr>
                      </a:lvl4pPr>
                      <a:lvl5pPr marL="1828800" algn="l" defTabSz="914400" rtl="0" eaLnBrk="1" latinLnBrk="1" hangingPunct="1">
                        <a:defRPr sz="1800" b="1" kern="1200">
                          <a:solidFill>
                            <a:schemeClr val="lt1"/>
                          </a:solidFill>
                          <a:latin typeface="Cambria"/>
                          <a:ea typeface="맑은 고딕"/>
                        </a:defRPr>
                      </a:lvl5pPr>
                      <a:lvl6pPr marL="2286000" algn="l" defTabSz="914400" rtl="0" eaLnBrk="1" latinLnBrk="1" hangingPunct="1">
                        <a:defRPr sz="1800" b="1" kern="1200">
                          <a:solidFill>
                            <a:schemeClr val="lt1"/>
                          </a:solidFill>
                          <a:latin typeface="Cambria"/>
                          <a:ea typeface="맑은 고딕"/>
                        </a:defRPr>
                      </a:lvl6pPr>
                      <a:lvl7pPr marL="2743200" algn="l" defTabSz="914400" rtl="0" eaLnBrk="1" latinLnBrk="1" hangingPunct="1">
                        <a:defRPr sz="1800" b="1" kern="1200">
                          <a:solidFill>
                            <a:schemeClr val="lt1"/>
                          </a:solidFill>
                          <a:latin typeface="Cambria"/>
                          <a:ea typeface="맑은 고딕"/>
                        </a:defRPr>
                      </a:lvl7pPr>
                      <a:lvl8pPr marL="3200400" algn="l" defTabSz="914400" rtl="0" eaLnBrk="1" latinLnBrk="1" hangingPunct="1">
                        <a:defRPr sz="1800" b="1" kern="1200">
                          <a:solidFill>
                            <a:schemeClr val="lt1"/>
                          </a:solidFill>
                          <a:latin typeface="Cambria"/>
                          <a:ea typeface="맑은 고딕"/>
                        </a:defRPr>
                      </a:lvl8pPr>
                      <a:lvl9pPr marL="3657600" algn="l" defTabSz="914400" rtl="0" eaLnBrk="1" latinLnBrk="1" hangingPunct="1">
                        <a:defRPr sz="1800" b="1" kern="1200">
                          <a:solidFill>
                            <a:schemeClr val="lt1"/>
                          </a:solidFill>
                          <a:latin typeface="Cambria"/>
                          <a:ea typeface="맑은 고딕"/>
                        </a:defRPr>
                      </a:lvl9pPr>
                    </a:lstStyle>
                    <a:p>
                      <a:pPr marL="0" algn="ctr" defTabSz="914400" rtl="0" eaLnBrk="1" latinLnBrk="1" hangingPunct="1"/>
                      <a:r>
                        <a:rPr kumimoji="0" lang="ko-KR" altLang="en-US" sz="1000" b="1" u="none" strike="noStrike" kern="1200" cap="none" spc="-30" normalizeH="0" baseline="0" dirty="0">
                          <a:ln>
                            <a:noFill/>
                          </a:ln>
                          <a:solidFill>
                            <a:schemeClr val="bg1"/>
                          </a:solidFill>
                          <a:effectLst/>
                          <a:latin typeface="+mn-lt"/>
                          <a:ea typeface="+mn-ea"/>
                          <a:cs typeface="+mn-cs"/>
                        </a:rPr>
                        <a:t>내용</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extLst>
                  <a:ext uri="{0D108BD9-81ED-4DB2-BD59-A6C34878D82A}">
                    <a16:rowId xmlns:a16="http://schemas.microsoft.com/office/drawing/2014/main" val="32063218"/>
                  </a:ext>
                </a:extLst>
              </a:tr>
              <a:tr h="138441">
                <a:tc>
                  <a:txBody>
                    <a:bodyPr/>
                    <a:lstStyle/>
                    <a:p>
                      <a:pPr marL="0" indent="0" algn="ctr" defTabSz="914400" rtl="0" eaLnBrk="1" latinLnBrk="1" hangingPunct="1">
                        <a:lnSpc>
                          <a:spcPct val="100000"/>
                        </a:lnSpc>
                        <a:spcBef>
                          <a:spcPts val="200"/>
                        </a:spcBef>
                        <a:spcAft>
                          <a:spcPts val="200"/>
                        </a:spcAft>
                        <a:buFont typeface="Wingdings" panose="05000000000000000000" pitchFamily="2" charset="2"/>
                        <a:buNone/>
                      </a:pP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서울고등법원</a:t>
                      </a:r>
                      <a:r>
                        <a:rPr kumimoji="0" lang="en-US" altLang="ko-KR"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2018</a:t>
                      </a: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누</a:t>
                      </a:r>
                      <a:r>
                        <a:rPr kumimoji="0" lang="en-US" altLang="ko-KR"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66199, 2019.03.20</a:t>
                      </a:r>
                      <a:endPar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anchor="ctr">
                    <a:lnR w="9525" cap="flat" cmpd="sng" algn="ctr">
                      <a:solidFill>
                        <a:srgbClr val="88C4EC"/>
                      </a:solidFill>
                      <a:prstDash val="solid"/>
                      <a:round/>
                      <a:headEnd type="none" w="med" len="med"/>
                      <a:tailEnd type="none" w="med" len="med"/>
                    </a:lnR>
                  </a:tcPr>
                </a:tc>
                <a:tc>
                  <a:txBody>
                    <a:bodyPr/>
                    <a:lstStyle/>
                    <a:p>
                      <a:pPr marL="0" indent="0" algn="just" defTabSz="914400" rtl="0" eaLnBrk="1" latinLnBrk="1" hangingPunct="1">
                        <a:buFont typeface="Arial" panose="020B0604020202020204" pitchFamily="34" charset="0"/>
                        <a:buNone/>
                      </a:pP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특수관계법인 간 경영권 프리미엄이 수반된 상장주식의 장외거래의 경우 현금흐름할인법은 주식 시가 산정을 위한 적절한 방법에 해당하지 않고 </a:t>
                      </a:r>
                      <a:r>
                        <a:rPr kumimoji="0" lang="ko-KR" altLang="en-US" sz="1000" b="0" i="0" u="none" strike="noStrike" kern="1200" cap="none" spc="0" normalizeH="0" baseline="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상속세및증여세법을</a:t>
                      </a: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준용하여 평가한 가액을 시가로 보아 저가양도 해당 여부를 판단하여야 함</a:t>
                      </a:r>
                      <a:endParaRPr kumimoji="0" lang="en-US" altLang="ko-KR"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tcPr>
                </a:tc>
                <a:extLst>
                  <a:ext uri="{0D108BD9-81ED-4DB2-BD59-A6C34878D82A}">
                    <a16:rowId xmlns:a16="http://schemas.microsoft.com/office/drawing/2014/main" val="671685938"/>
                  </a:ext>
                </a:extLst>
              </a:tr>
              <a:tr h="138441">
                <a:tc>
                  <a:txBody>
                    <a:bodyPr/>
                    <a:lstStyle/>
                    <a:p>
                      <a:pPr marL="0" indent="0" algn="ctr" defTabSz="914400" rtl="0" eaLnBrk="1" latinLnBrk="1" hangingPunct="1">
                        <a:lnSpc>
                          <a:spcPct val="100000"/>
                        </a:lnSpc>
                        <a:spcBef>
                          <a:spcPts val="200"/>
                        </a:spcBef>
                        <a:spcAft>
                          <a:spcPts val="200"/>
                        </a:spcAft>
                        <a:buFont typeface="Wingdings" panose="05000000000000000000" pitchFamily="2" charset="2"/>
                        <a:buNone/>
                      </a:pP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조심</a:t>
                      </a:r>
                      <a:r>
                        <a:rPr kumimoji="0" lang="en-US" altLang="ko-KR"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2018</a:t>
                      </a: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서</a:t>
                      </a:r>
                      <a:r>
                        <a:rPr kumimoji="0" lang="en-US" altLang="ko-KR"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4770, 2019.12.06</a:t>
                      </a:r>
                      <a:endPar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anchor="ctr">
                    <a:lnR w="9525" cap="flat" cmpd="sng" algn="ctr">
                      <a:solidFill>
                        <a:srgbClr val="88C4EC"/>
                      </a:solidFill>
                      <a:prstDash val="solid"/>
                      <a:round/>
                      <a:headEnd type="none" w="med" len="med"/>
                      <a:tailEnd type="none" w="med" len="med"/>
                    </a:lnR>
                  </a:tcPr>
                </a:tc>
                <a:tc>
                  <a:txBody>
                    <a:bodyPr/>
                    <a:lstStyle/>
                    <a:p>
                      <a:pPr marL="0" indent="0" algn="just" defTabSz="914400" rtl="0" eaLnBrk="1" latinLnBrk="1" hangingPunct="1">
                        <a:buFont typeface="Arial" panose="020B0604020202020204" pitchFamily="34" charset="0"/>
                        <a:buNone/>
                      </a:pP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평가기간 내 </a:t>
                      </a:r>
                      <a:r>
                        <a:rPr kumimoji="0" lang="ko-KR" altLang="en-US" sz="1000" b="0" i="0" u="none" strike="noStrike" kern="1200" cap="none" spc="0" normalizeH="0" baseline="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쟁점거래가액과</a:t>
                      </a: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0" normalizeH="0" baseline="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비교할만한</a:t>
                      </a: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0" normalizeH="0" baseline="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유사매매사례가액이</a:t>
                      </a: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존재하지 않는 점</a:t>
                      </a:r>
                      <a:r>
                        <a:rPr kumimoji="0" lang="en-US" altLang="ko-KR"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청구인들이 외부평가자에게 의뢰하여 평가한 방법</a:t>
                      </a:r>
                      <a:r>
                        <a:rPr kumimoji="0" lang="en-US" altLang="ko-KR"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현금흐름할인법</a:t>
                      </a:r>
                      <a:r>
                        <a:rPr kumimoji="0" lang="en-US" altLang="ko-KR"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은 세법상 허용되지 않는 평가방법에 해당하는 점 등에 비추어 </a:t>
                      </a:r>
                      <a:r>
                        <a:rPr kumimoji="0" lang="ko-KR" altLang="en-US" sz="1000" b="0" i="0" u="none" strike="noStrike" kern="1200" cap="none" spc="0" normalizeH="0" baseline="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쟁점거래가액은</a:t>
                      </a:r>
                      <a:r>
                        <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세법상 시가로 인정하기 어렵다고 판단됨</a:t>
                      </a:r>
                      <a:endParaRPr kumimoji="0" lang="en-US" altLang="ko-KR" sz="1000" b="0" i="0" u="none" strike="noStrike" kern="1200" cap="none" spc="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tcPr>
                </a:tc>
                <a:extLst>
                  <a:ext uri="{0D108BD9-81ED-4DB2-BD59-A6C34878D82A}">
                    <a16:rowId xmlns:a16="http://schemas.microsoft.com/office/drawing/2014/main" val="3251482705"/>
                  </a:ext>
                </a:extLst>
              </a:tr>
              <a:tr h="138441">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ctr" defTabSz="914400" rtl="0" eaLnBrk="1" latinLnBrk="1" hangingPunct="1">
                        <a:lnSpc>
                          <a:spcPct val="100000"/>
                        </a:lnSpc>
                        <a:spcBef>
                          <a:spcPts val="200"/>
                        </a:spcBef>
                        <a:spcAft>
                          <a:spcPts val="200"/>
                        </a:spcAft>
                        <a:buFont typeface="Wingdings" panose="05000000000000000000" pitchFamily="2" charset="2"/>
                        <a:buNone/>
                      </a:pPr>
                      <a:r>
                        <a:rPr kumimoji="0" lang="ko-KR" altLang="en-US" sz="1000" u="none" strike="noStrike" kern="1200" cap="none" spc="0" normalizeH="0" baseline="0" dirty="0">
                          <a:ln>
                            <a:noFill/>
                          </a:ln>
                          <a:solidFill>
                            <a:schemeClr val="tx1"/>
                          </a:solidFill>
                          <a:effectLst/>
                          <a:latin typeface="Arial"/>
                          <a:ea typeface="맑은 고딕"/>
                          <a:cs typeface="+mn-cs"/>
                        </a:rPr>
                        <a:t>심사법인</a:t>
                      </a:r>
                      <a:r>
                        <a:rPr kumimoji="0" lang="en-US" altLang="ko-KR" sz="1000" u="none" strike="noStrike" kern="1200" cap="none" spc="0" normalizeH="0" baseline="0" dirty="0">
                          <a:ln>
                            <a:noFill/>
                          </a:ln>
                          <a:solidFill>
                            <a:schemeClr val="tx1"/>
                          </a:solidFill>
                          <a:effectLst/>
                          <a:latin typeface="Arial"/>
                          <a:ea typeface="맑은 고딕"/>
                          <a:cs typeface="+mn-cs"/>
                        </a:rPr>
                        <a:t>2019-0005, 2019.06.05</a:t>
                      </a:r>
                      <a:endParaRPr kumimoji="0" lang="ko-KR" altLang="en-US" sz="1000" u="none" strike="noStrike" kern="1200" cap="none" spc="0" normalizeH="0" baseline="0" dirty="0">
                        <a:ln>
                          <a:noFill/>
                        </a:ln>
                        <a:solidFill>
                          <a:schemeClr val="tx1"/>
                        </a:solidFill>
                        <a:effectLst/>
                        <a:latin typeface="Arial"/>
                        <a:ea typeface="맑은 고딕"/>
                        <a:cs typeface="+mn-cs"/>
                      </a:endParaRPr>
                    </a:p>
                  </a:txBody>
                  <a:tcPr anchor="ctr">
                    <a:lnR w="9525" cap="flat" cmpd="sng" algn="ctr">
                      <a:solidFill>
                        <a:srgbClr val="88C4EC"/>
                      </a:solidFill>
                      <a:prstDash val="solid"/>
                      <a:round/>
                      <a:headEnd type="none" w="med" len="med"/>
                      <a:tailEnd type="none" w="med" len="med"/>
                    </a:lnR>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just" defTabSz="914400" rtl="0" eaLnBrk="1" latinLnBrk="1" hangingPunct="1">
                        <a:buFont typeface="Arial" panose="020B0604020202020204" pitchFamily="34" charset="0"/>
                        <a:buNone/>
                      </a:pPr>
                      <a:r>
                        <a:rPr kumimoji="0" lang="ko-KR" altLang="en-US" sz="1000" u="none" strike="noStrike" kern="1200" cap="none" spc="0" normalizeH="0" baseline="0" dirty="0">
                          <a:ln>
                            <a:noFill/>
                          </a:ln>
                          <a:solidFill>
                            <a:schemeClr val="tx1"/>
                          </a:solidFill>
                          <a:effectLst/>
                          <a:latin typeface="Arial"/>
                          <a:ea typeface="맑은 고딕"/>
                          <a:cs typeface="+mn-cs"/>
                        </a:rPr>
                        <a:t>기업가치산정보고서의 미래추정손익과 실제 법인세 신고내용을 비교할 때 일부 사업연도의 실제 매출액이 </a:t>
                      </a:r>
                      <a:r>
                        <a:rPr kumimoji="0" lang="ko-KR" altLang="en-US" sz="1000" u="none" strike="noStrike" kern="1200" cap="none" spc="0" normalizeH="0" baseline="0" dirty="0" err="1">
                          <a:ln>
                            <a:noFill/>
                          </a:ln>
                          <a:solidFill>
                            <a:schemeClr val="tx1"/>
                          </a:solidFill>
                          <a:effectLst/>
                          <a:latin typeface="Arial"/>
                          <a:ea typeface="맑은 고딕"/>
                          <a:cs typeface="+mn-cs"/>
                        </a:rPr>
                        <a:t>추정손익계산서와</a:t>
                      </a:r>
                      <a:r>
                        <a:rPr kumimoji="0" lang="ko-KR" altLang="en-US" sz="1000" u="none" strike="noStrike" kern="1200" cap="none" spc="0" normalizeH="0" baseline="0" dirty="0">
                          <a:ln>
                            <a:noFill/>
                          </a:ln>
                          <a:solidFill>
                            <a:schemeClr val="tx1"/>
                          </a:solidFill>
                          <a:effectLst/>
                          <a:latin typeface="Arial"/>
                          <a:ea typeface="맑은 고딕"/>
                          <a:cs typeface="+mn-cs"/>
                        </a:rPr>
                        <a:t> 상당히 차이가 나는 등 미래의 추정손익 산정에 </a:t>
                      </a:r>
                      <a:r>
                        <a:rPr kumimoji="0" lang="ko-KR" altLang="en-US" sz="1000" u="none" strike="noStrike" kern="1200" cap="none" spc="0" normalizeH="0" baseline="0" dirty="0" err="1">
                          <a:ln>
                            <a:noFill/>
                          </a:ln>
                          <a:solidFill>
                            <a:schemeClr val="tx1"/>
                          </a:solidFill>
                          <a:effectLst/>
                          <a:latin typeface="Arial"/>
                          <a:ea typeface="맑은 고딕"/>
                          <a:cs typeface="+mn-cs"/>
                        </a:rPr>
                        <a:t>자의성ㆍ주관성이</a:t>
                      </a:r>
                      <a:r>
                        <a:rPr kumimoji="0" lang="ko-KR" altLang="en-US" sz="1000" u="none" strike="noStrike" kern="1200" cap="none" spc="0" normalizeH="0" baseline="0" dirty="0">
                          <a:ln>
                            <a:noFill/>
                          </a:ln>
                          <a:solidFill>
                            <a:schemeClr val="tx1"/>
                          </a:solidFill>
                          <a:effectLst/>
                          <a:latin typeface="Arial"/>
                          <a:ea typeface="맑은 고딕"/>
                          <a:cs typeface="+mn-cs"/>
                        </a:rPr>
                        <a:t>   개입되어 </a:t>
                      </a:r>
                      <a:r>
                        <a:rPr kumimoji="0" lang="en-US" altLang="ko-KR" sz="1000" u="none" strike="noStrike" kern="1200" cap="none" spc="0" normalizeH="0" baseline="0" dirty="0">
                          <a:ln>
                            <a:noFill/>
                          </a:ln>
                          <a:solidFill>
                            <a:schemeClr val="tx1"/>
                          </a:solidFill>
                          <a:effectLst/>
                          <a:latin typeface="Arial"/>
                          <a:ea typeface="맑은 고딕"/>
                          <a:cs typeface="+mn-cs"/>
                        </a:rPr>
                        <a:t>DCF </a:t>
                      </a:r>
                      <a:r>
                        <a:rPr kumimoji="0" lang="ko-KR" altLang="en-US" sz="1000" u="none" strike="noStrike" kern="1200" cap="none" spc="0" normalizeH="0" baseline="0" dirty="0">
                          <a:ln>
                            <a:noFill/>
                          </a:ln>
                          <a:solidFill>
                            <a:schemeClr val="tx1"/>
                          </a:solidFill>
                          <a:effectLst/>
                          <a:latin typeface="Arial"/>
                          <a:ea typeface="맑은 고딕"/>
                          <a:cs typeface="+mn-cs"/>
                        </a:rPr>
                        <a:t>평가방법에 따라 평가한 주식가치가 객관적인 교환가치를 적정하게 반영한 가액으로 보기도 어려움</a:t>
                      </a:r>
                      <a:endParaRPr kumimoji="0" lang="en-US" altLang="ko-KR" sz="1000" u="none" strike="noStrike" kern="1200" cap="none" spc="0" normalizeH="0" baseline="0" dirty="0">
                        <a:ln>
                          <a:noFill/>
                        </a:ln>
                        <a:solidFill>
                          <a:schemeClr val="tx1"/>
                        </a:solidFill>
                        <a:effectLst/>
                        <a:latin typeface="Arial"/>
                        <a:ea typeface="맑은 고딕"/>
                        <a:cs typeface="+mn-cs"/>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B w="9525" cap="flat" cmpd="sng" algn="ctr">
                      <a:solidFill>
                        <a:srgbClr val="88C4EC"/>
                      </a:solidFill>
                      <a:prstDash val="solid"/>
                      <a:round/>
                      <a:headEnd type="none" w="med" len="med"/>
                      <a:tailEnd type="none" w="med" len="med"/>
                    </a:lnB>
                  </a:tcPr>
                </a:tc>
                <a:extLst>
                  <a:ext uri="{0D108BD9-81ED-4DB2-BD59-A6C34878D82A}">
                    <a16:rowId xmlns:a16="http://schemas.microsoft.com/office/drawing/2014/main" val="1296172436"/>
                  </a:ext>
                </a:extLst>
              </a:tr>
              <a:tr h="138441">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ctr" defTabSz="914400" rtl="0" eaLnBrk="1" latinLnBrk="1" hangingPunct="1">
                        <a:lnSpc>
                          <a:spcPct val="100000"/>
                        </a:lnSpc>
                        <a:spcBef>
                          <a:spcPts val="200"/>
                        </a:spcBef>
                        <a:spcAft>
                          <a:spcPts val="200"/>
                        </a:spcAft>
                        <a:buFont typeface="Wingdings" panose="05000000000000000000" pitchFamily="2" charset="2"/>
                        <a:buNone/>
                      </a:pPr>
                      <a:r>
                        <a:rPr kumimoji="0" lang="ko-KR" altLang="en-US" sz="1000" b="0" i="0" u="none" strike="noStrike" kern="1200" cap="none" spc="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서울고등법원</a:t>
                      </a:r>
                      <a:r>
                        <a:rPr kumimoji="0" lang="en-US" altLang="ko-KR" sz="1000" b="0" i="0" u="none" strike="noStrike" kern="1200" cap="none" spc="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2011</a:t>
                      </a:r>
                      <a:r>
                        <a:rPr kumimoji="0" lang="ko-KR" altLang="en-US" sz="1000" b="0" i="0" u="none" strike="noStrike" kern="1200" cap="none" spc="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누</a:t>
                      </a:r>
                      <a:r>
                        <a:rPr kumimoji="0" lang="en-US" altLang="ko-KR" sz="1000" b="0" i="0" u="none" strike="noStrike" kern="1200" cap="none" spc="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13424, 2011.10.19.</a:t>
                      </a:r>
                      <a:endParaRPr kumimoji="0" lang="ko-KR" altLang="en-US" sz="1000" b="0" i="0" u="none" strike="noStrike" kern="1200" cap="none" spc="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anchor="ctr">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lnB w="9525"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just" defTabSz="914400" rtl="0" eaLnBrk="1" latinLnBrk="1" hangingPunct="1">
                        <a:buFont typeface="Arial" panose="020B0604020202020204" pitchFamily="34" charset="0"/>
                        <a:buNone/>
                      </a:pPr>
                      <a:r>
                        <a:rPr kumimoji="0" lang="ko-KR" altLang="en-US" sz="1000" b="0" i="0" u="none" strike="noStrike" kern="1200" cap="none" spc="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회계법인이 주식을 평가한 방법인 현금흐름할인법은 미래의 수익창출능력으로 기업의 가치를 평가하는 방법으로 현재 자산가치를 전혀 고려치 아니하고 있어 주식의 시가를 평가한 것으로 보기에 부적절한 점 등에 비추어 볼 때 시가로 볼 수 없음</a:t>
                      </a:r>
                      <a:endParaRPr kumimoji="0" lang="en-US" altLang="ko-KR" sz="1000" b="0" i="0" u="none" strike="noStrike" kern="1200" cap="none" spc="0" normalizeH="0" baseline="0" dirty="0">
                        <a:ln>
                          <a:noFill/>
                        </a:ln>
                        <a:solidFill>
                          <a:schemeClr val="tx1"/>
                        </a:solidFill>
                        <a:effectLst/>
                        <a:latin typeface="+mn-ea"/>
                        <a:ea typeface="+mn-ea"/>
                        <a:cs typeface="Times New Roman" panose="02020603050405020304" pitchFamily="18"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lnT w="9525" cap="flat" cmpd="sng" algn="ctr">
                      <a:solidFill>
                        <a:srgbClr val="88C4EC"/>
                      </a:solidFill>
                      <a:prstDash val="solid"/>
                      <a:round/>
                      <a:headEnd type="none" w="med" len="med"/>
                      <a:tailEnd type="none" w="med" len="med"/>
                    </a:lnT>
                    <a:lnB w="9525" cap="flat" cmpd="sng" algn="ctr">
                      <a:solidFill>
                        <a:srgbClr val="88C4EC"/>
                      </a:solidFill>
                      <a:prstDash val="solid"/>
                      <a:round/>
                      <a:headEnd type="none" w="med" len="med"/>
                      <a:tailEnd type="none" w="med" len="med"/>
                    </a:lnB>
                  </a:tcPr>
                </a:tc>
                <a:extLst>
                  <a:ext uri="{0D108BD9-81ED-4DB2-BD59-A6C34878D82A}">
                    <a16:rowId xmlns:a16="http://schemas.microsoft.com/office/drawing/2014/main" val="21612981"/>
                  </a:ext>
                </a:extLst>
              </a:tr>
            </a:tbl>
          </a:graphicData>
        </a:graphic>
      </p:graphicFrame>
    </p:spTree>
    <p:extLst>
      <p:ext uri="{BB962C8B-B14F-4D97-AF65-F5344CB8AC3E}">
        <p14:creationId xmlns:p14="http://schemas.microsoft.com/office/powerpoint/2010/main" val="3707098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altLang="ko-KR" dirty="0"/>
              <a:t>Scope of the engagement</a:t>
            </a:r>
            <a:endParaRPr lang="en-GB" dirty="0"/>
          </a:p>
        </p:txBody>
      </p:sp>
      <p:sp>
        <p:nvSpPr>
          <p:cNvPr id="5" name="직사각형 4"/>
          <p:cNvSpPr>
            <a:spLocks noChangeArrowheads="1"/>
          </p:cNvSpPr>
          <p:nvPr/>
        </p:nvSpPr>
        <p:spPr bwMode="auto">
          <a:xfrm>
            <a:off x="488950" y="1131043"/>
            <a:ext cx="4320000" cy="5294078"/>
          </a:xfrm>
          <a:prstGeom prst="rect">
            <a:avLst/>
          </a:prstGeom>
          <a:noFill/>
          <a:ln w="9525">
            <a:noFill/>
            <a:miter lim="800000"/>
            <a:headEnd/>
            <a:tailEnd/>
          </a:ln>
        </p:spPr>
        <p:txBody>
          <a:bodyPr wrap="square">
            <a:spAutoFit/>
          </a:bodyPr>
          <a:lstStyle/>
          <a:p>
            <a:pPr marL="53975" lvl="1">
              <a:lnSpc>
                <a:spcPct val="120000"/>
              </a:lnSpc>
              <a:spcAft>
                <a:spcPts val="1200"/>
              </a:spcAft>
              <a:defRPr/>
            </a:pPr>
            <a:r>
              <a:rPr lang="ko-KR" altLang="en-US" sz="1100" b="1" dirty="0">
                <a:latin typeface="맑은 고딕" panose="020B0503020000020004" pitchFamily="50" charset="-127"/>
                <a:ea typeface="맑은 고딕" panose="020B0503020000020004" pitchFamily="50" charset="-127"/>
              </a:rPr>
              <a:t>세무실사</a:t>
            </a:r>
            <a:r>
              <a:rPr lang="en-US" altLang="ko-KR" sz="1100" b="1" dirty="0">
                <a:latin typeface="맑은 고딕" panose="020B0503020000020004" pitchFamily="50" charset="-127"/>
                <a:ea typeface="맑은 고딕" panose="020B0503020000020004" pitchFamily="50" charset="-127"/>
              </a:rPr>
              <a:t> </a:t>
            </a:r>
            <a:r>
              <a:rPr lang="ko-KR" altLang="en-US" sz="1100" b="1" dirty="0">
                <a:latin typeface="맑은 고딕" panose="020B0503020000020004" pitchFamily="50" charset="-127"/>
                <a:ea typeface="맑은 고딕" panose="020B0503020000020004" pitchFamily="50" charset="-127"/>
              </a:rPr>
              <a:t>용역의 목적</a:t>
            </a:r>
          </a:p>
          <a:p>
            <a:pPr marL="53975" lvl="1" algn="just">
              <a:lnSpc>
                <a:spcPct val="120000"/>
              </a:lnSpc>
              <a:spcAft>
                <a:spcPts val="600"/>
              </a:spcAft>
              <a:defRPr/>
            </a:pPr>
            <a:r>
              <a:rPr lang="ko-KR" altLang="en-US" sz="1000" dirty="0">
                <a:ea typeface="맑은 고딕" panose="020B0503020000020004" pitchFamily="50" charset="-127"/>
              </a:rPr>
              <a:t>본 보고서는 귀사가 대상사업부문 매각에 있어 귀사의 의사결정에 필요한 정보를 제공하기 위한 것이며</a:t>
            </a:r>
            <a:r>
              <a:rPr lang="en-US" altLang="ko-KR" sz="1000" dirty="0">
                <a:ea typeface="맑은 고딕" panose="020B0503020000020004" pitchFamily="50" charset="-127"/>
              </a:rPr>
              <a:t>, </a:t>
            </a:r>
            <a:r>
              <a:rPr lang="ko-KR" altLang="en-US" sz="1000" dirty="0">
                <a:ea typeface="맑은 고딕" panose="020B0503020000020004" pitchFamily="50" charset="-127"/>
              </a:rPr>
              <a:t>본건 매각거래 </a:t>
            </a:r>
            <a:r>
              <a:rPr lang="ko-KR" altLang="en-US" sz="1000" dirty="0" err="1">
                <a:ea typeface="맑은 고딕" panose="020B0503020000020004" pitchFamily="50" charset="-127"/>
              </a:rPr>
              <a:t>수행시</a:t>
            </a:r>
            <a:r>
              <a:rPr lang="ko-KR" altLang="en-US" sz="1000" dirty="0">
                <a:ea typeface="맑은 고딕" panose="020B0503020000020004" pitchFamily="50" charset="-127"/>
              </a:rPr>
              <a:t> 발생가능한 조세의 확인 목적으로 작성되었습니다</a:t>
            </a:r>
            <a:r>
              <a:rPr lang="en-US" altLang="ko-KR" sz="1000" dirty="0">
                <a:ea typeface="맑은 고딕" panose="020B0503020000020004" pitchFamily="50" charset="-127"/>
              </a:rPr>
              <a:t>.</a:t>
            </a:r>
            <a:endParaRPr lang="en-US" altLang="en-US" sz="1000" dirty="0">
              <a:ea typeface="맑은 고딕" panose="020B0503020000020004" pitchFamily="50" charset="-127"/>
            </a:endParaRPr>
          </a:p>
          <a:p>
            <a:pPr marL="53975" lvl="1">
              <a:lnSpc>
                <a:spcPct val="120000"/>
              </a:lnSpc>
              <a:spcAft>
                <a:spcPts val="600"/>
              </a:spcAft>
              <a:defRPr/>
            </a:pPr>
            <a:endParaRPr lang="en-US" altLang="ko-KR" sz="1100" b="1" dirty="0">
              <a:ea typeface="맑은 고딕" panose="020B0503020000020004" pitchFamily="50" charset="-127"/>
            </a:endParaRPr>
          </a:p>
          <a:p>
            <a:pPr marL="53975" lvl="1">
              <a:lnSpc>
                <a:spcPct val="120000"/>
              </a:lnSpc>
              <a:spcAft>
                <a:spcPts val="600"/>
              </a:spcAft>
              <a:defRPr/>
            </a:pPr>
            <a:r>
              <a:rPr lang="ko-KR" altLang="en-US" sz="1100" b="1" dirty="0">
                <a:ea typeface="맑은 고딕" panose="020B0503020000020004" pitchFamily="50" charset="-127"/>
              </a:rPr>
              <a:t>세무실사의 수행방법과 절차</a:t>
            </a:r>
          </a:p>
          <a:p>
            <a:pPr marL="53975" lvl="1">
              <a:lnSpc>
                <a:spcPct val="120000"/>
              </a:lnSpc>
              <a:spcAft>
                <a:spcPts val="600"/>
              </a:spcAft>
              <a:defRPr/>
            </a:pPr>
            <a:r>
              <a:rPr lang="ko-KR" altLang="en-US" sz="1000" dirty="0">
                <a:ea typeface="맑은 고딕" panose="020B0503020000020004" pitchFamily="50" charset="-127"/>
              </a:rPr>
              <a:t>본 세무실사는 다음과 같은 방법과 절차를 토대로 수행되었습니다</a:t>
            </a:r>
            <a:r>
              <a:rPr lang="en-US" altLang="ko-KR" sz="1000" dirty="0">
                <a:ea typeface="맑은 고딕" panose="020B0503020000020004" pitchFamily="50" charset="-127"/>
              </a:rPr>
              <a:t>.</a:t>
            </a:r>
            <a:endParaRPr lang="ko-KR" altLang="en-US" sz="1000" dirty="0">
              <a:ea typeface="맑은 고딕" panose="020B0503020000020004" pitchFamily="50" charset="-127"/>
            </a:endParaRPr>
          </a:p>
          <a:p>
            <a:pPr marL="180975" lvl="1" indent="-127000">
              <a:lnSpc>
                <a:spcPct val="120000"/>
              </a:lnSpc>
              <a:spcAft>
                <a:spcPts val="600"/>
              </a:spcAft>
              <a:defRPr/>
            </a:pPr>
            <a:r>
              <a:rPr lang="en-US" altLang="ko-KR" sz="1000" dirty="0">
                <a:ea typeface="맑은 고딕" panose="020B0503020000020004" pitchFamily="50" charset="-127"/>
              </a:rPr>
              <a:t>1. </a:t>
            </a:r>
            <a:r>
              <a:rPr lang="ko-KR" altLang="en-US" sz="1000" dirty="0">
                <a:ea typeface="맑은 고딕" panose="020B0503020000020004" pitchFamily="50" charset="-127"/>
              </a:rPr>
              <a:t>귀사가 제시한 결산자료</a:t>
            </a:r>
            <a:r>
              <a:rPr lang="en-US" altLang="ko-KR" sz="1000" dirty="0">
                <a:ea typeface="맑은 고딕" panose="020B0503020000020004" pitchFamily="50" charset="-127"/>
              </a:rPr>
              <a:t>, </a:t>
            </a:r>
            <a:r>
              <a:rPr lang="ko-KR" altLang="en-US" sz="1000" dirty="0">
                <a:ea typeface="맑은 고딕" panose="020B0503020000020004" pitchFamily="50" charset="-127"/>
              </a:rPr>
              <a:t>세무조정계산서 등 검토 및 인터뷰</a:t>
            </a:r>
          </a:p>
          <a:p>
            <a:pPr marL="53975" lvl="1">
              <a:lnSpc>
                <a:spcPct val="120000"/>
              </a:lnSpc>
              <a:spcAft>
                <a:spcPts val="600"/>
              </a:spcAft>
              <a:defRPr/>
            </a:pPr>
            <a:r>
              <a:rPr lang="en-US" altLang="ko-KR" sz="1000" dirty="0">
                <a:ea typeface="맑은 고딕" panose="020B0503020000020004" pitchFamily="50" charset="-127"/>
              </a:rPr>
              <a:t>2. </a:t>
            </a:r>
            <a:r>
              <a:rPr lang="ko-KR" altLang="en-US" sz="1000" dirty="0">
                <a:ea typeface="맑은 고딕" panose="020B0503020000020004" pitchFamily="50" charset="-127"/>
              </a:rPr>
              <a:t>기타 쟁점사항에 대한 세법 규정 및 예규판례 검토</a:t>
            </a:r>
          </a:p>
          <a:p>
            <a:pPr marL="53975" lvl="1">
              <a:lnSpc>
                <a:spcPct val="120000"/>
              </a:lnSpc>
              <a:spcAft>
                <a:spcPts val="600"/>
              </a:spcAft>
              <a:defRPr/>
            </a:pPr>
            <a:endParaRPr lang="en-US" altLang="ko-KR" sz="1100" b="1" dirty="0">
              <a:ea typeface="맑은 고딕" panose="020B0503020000020004" pitchFamily="50" charset="-127"/>
            </a:endParaRPr>
          </a:p>
          <a:p>
            <a:pPr marL="53975" lvl="1">
              <a:lnSpc>
                <a:spcPct val="120000"/>
              </a:lnSpc>
              <a:spcAft>
                <a:spcPts val="600"/>
              </a:spcAft>
              <a:defRPr/>
            </a:pPr>
            <a:r>
              <a:rPr lang="ko-KR" altLang="en-US" sz="1100" b="1" dirty="0">
                <a:ea typeface="맑은 고딕" panose="020B0503020000020004" pitchFamily="50" charset="-127"/>
              </a:rPr>
              <a:t>세무실사 보고서의 한계</a:t>
            </a:r>
          </a:p>
          <a:p>
            <a:pPr marL="53975" lvl="1" algn="just" latinLnBrk="1">
              <a:lnSpc>
                <a:spcPct val="120000"/>
              </a:lnSpc>
              <a:spcAft>
                <a:spcPts val="600"/>
              </a:spcAft>
              <a:defRPr/>
            </a:pPr>
            <a:r>
              <a:rPr lang="ko-KR" altLang="en-US" sz="1000" dirty="0">
                <a:ea typeface="맑은 고딕" panose="020B0503020000020004" pitchFamily="50" charset="-127"/>
              </a:rPr>
              <a:t>본 세무실사는 귀사가 진술하고 제시한 기초자료 등을 근거로 수행하였는바</a:t>
            </a:r>
            <a:r>
              <a:rPr lang="en-US" altLang="ko-KR" sz="1000" dirty="0">
                <a:ea typeface="맑은 고딕" panose="020B0503020000020004" pitchFamily="50" charset="-127"/>
              </a:rPr>
              <a:t>, </a:t>
            </a:r>
            <a:r>
              <a:rPr lang="ko-KR" altLang="en-US" sz="1000" dirty="0">
                <a:ea typeface="맑은 고딕" panose="020B0503020000020004" pitchFamily="50" charset="-127"/>
              </a:rPr>
              <a:t>귀사가 제시한 정보 및 자료의 적정성에 대한 검토는 이루어 지지 않았습니다</a:t>
            </a:r>
            <a:r>
              <a:rPr lang="en-US" altLang="ko-KR" sz="1000" dirty="0">
                <a:ea typeface="맑은 고딕" panose="020B0503020000020004" pitchFamily="50" charset="-127"/>
              </a:rPr>
              <a:t>.</a:t>
            </a:r>
          </a:p>
          <a:p>
            <a:pPr marL="53975" lvl="1" algn="just">
              <a:lnSpc>
                <a:spcPct val="120000"/>
              </a:lnSpc>
              <a:spcAft>
                <a:spcPts val="600"/>
              </a:spcAft>
              <a:defRPr/>
            </a:pPr>
            <a:r>
              <a:rPr lang="ko-KR" altLang="en-US" sz="1000" dirty="0">
                <a:ea typeface="맑은 고딕" panose="020B0503020000020004" pitchFamily="50" charset="-127"/>
              </a:rPr>
              <a:t>본 세무실사 보고서는 귀사의 요청에 따라 수행한 세무실사의 결과물로 작성된 것이므로 특정 세무상 쟁점사항에 대한 과세관청과의 분쟁 및 수정신고</a:t>
            </a:r>
            <a:r>
              <a:rPr lang="en-US" altLang="ko-KR" sz="1000" dirty="0">
                <a:ea typeface="맑은 고딕" panose="020B0503020000020004" pitchFamily="50" charset="-127"/>
              </a:rPr>
              <a:t>, </a:t>
            </a:r>
            <a:r>
              <a:rPr lang="ko-KR" altLang="en-US" sz="1000" dirty="0">
                <a:ea typeface="맑은 고딕" panose="020B0503020000020004" pitchFamily="50" charset="-127"/>
              </a:rPr>
              <a:t>경정청구 등의 목적으로 사용할 수 없습니다</a:t>
            </a:r>
            <a:r>
              <a:rPr lang="en-US" altLang="ko-KR" sz="1000" dirty="0">
                <a:ea typeface="맑은 고딕" panose="020B0503020000020004" pitchFamily="50" charset="-127"/>
              </a:rPr>
              <a:t>.</a:t>
            </a:r>
          </a:p>
          <a:p>
            <a:pPr marL="53975" lvl="1" algn="just">
              <a:lnSpc>
                <a:spcPct val="120000"/>
              </a:lnSpc>
              <a:spcAft>
                <a:spcPts val="600"/>
              </a:spcAft>
              <a:defRPr/>
            </a:pPr>
            <a:r>
              <a:rPr lang="ko-KR" altLang="en-US" sz="1000" dirty="0">
                <a:ea typeface="맑은 고딕" panose="020B0503020000020004" pitchFamily="50" charset="-127"/>
              </a:rPr>
              <a:t>본 보고서의 </a:t>
            </a:r>
            <a:r>
              <a:rPr lang="en-US" altLang="ko-KR" sz="1000" dirty="0">
                <a:ea typeface="맑은 고딕" panose="020B0503020000020004" pitchFamily="50" charset="-127"/>
              </a:rPr>
              <a:t>Tax Effect</a:t>
            </a:r>
            <a:r>
              <a:rPr lang="ko-KR" altLang="en-US" sz="1000" dirty="0">
                <a:ea typeface="맑은 고딕" panose="020B0503020000020004" pitchFamily="50" charset="-127"/>
              </a:rPr>
              <a:t>는 </a:t>
            </a:r>
            <a:r>
              <a:rPr lang="en-US" altLang="ko-KR" sz="1000" dirty="0">
                <a:ea typeface="맑은 고딕" panose="020B0503020000020004" pitchFamily="50" charset="-127"/>
              </a:rPr>
              <a:t>KPMG</a:t>
            </a:r>
            <a:r>
              <a:rPr lang="ko-KR" altLang="en-US" sz="1000" dirty="0">
                <a:ea typeface="맑은 고딕" panose="020B0503020000020004" pitchFamily="50" charset="-127"/>
              </a:rPr>
              <a:t>가 전제한 기본가정을 기초로 산출된 것이므로</a:t>
            </a:r>
            <a:r>
              <a:rPr lang="en-US" altLang="ko-KR" sz="1000" dirty="0">
                <a:ea typeface="맑은 고딕" panose="020B0503020000020004" pitchFamily="50" charset="-127"/>
              </a:rPr>
              <a:t>, </a:t>
            </a:r>
            <a:r>
              <a:rPr lang="ko-KR" altLang="en-US" sz="1000" dirty="0">
                <a:ea typeface="맑은 고딕" panose="020B0503020000020004" pitchFamily="50" charset="-127"/>
              </a:rPr>
              <a:t>향후 세무조사시 과세관청의 기본가정 및 접근논리에 따라 달라질 수 있습니다</a:t>
            </a:r>
            <a:r>
              <a:rPr lang="en-US" altLang="ko-KR" sz="1000" dirty="0">
                <a:ea typeface="맑은 고딕" panose="020B0503020000020004" pitchFamily="50" charset="-127"/>
              </a:rPr>
              <a:t>.</a:t>
            </a:r>
          </a:p>
          <a:p>
            <a:pPr marL="53975" lvl="1" algn="just">
              <a:lnSpc>
                <a:spcPct val="120000"/>
              </a:lnSpc>
              <a:spcAft>
                <a:spcPts val="600"/>
              </a:spcAft>
              <a:defRPr/>
            </a:pPr>
            <a:endParaRPr lang="en-US" altLang="ko-KR" sz="1000" dirty="0">
              <a:ea typeface="맑은 고딕" panose="020B0503020000020004" pitchFamily="50" charset="-127"/>
            </a:endParaRPr>
          </a:p>
          <a:p>
            <a:pPr marL="53975" lvl="1">
              <a:lnSpc>
                <a:spcPts val="1300"/>
              </a:lnSpc>
              <a:spcAft>
                <a:spcPts val="1200"/>
              </a:spcAft>
              <a:defRPr/>
            </a:pPr>
            <a:endParaRPr lang="en-US" altLang="ko-KR" sz="1000" dirty="0">
              <a:ea typeface="맑은 고딕" panose="020B0503020000020004" pitchFamily="50" charset="-127"/>
            </a:endParaRPr>
          </a:p>
        </p:txBody>
      </p:sp>
      <p:sp>
        <p:nvSpPr>
          <p:cNvPr id="7" name="TextBox 6"/>
          <p:cNvSpPr txBox="1"/>
          <p:nvPr/>
        </p:nvSpPr>
        <p:spPr>
          <a:xfrm>
            <a:off x="5087194" y="1131043"/>
            <a:ext cx="4320000" cy="4498232"/>
          </a:xfrm>
          <a:prstGeom prst="rect">
            <a:avLst/>
          </a:prstGeom>
          <a:noFill/>
        </p:spPr>
        <p:txBody>
          <a:bodyPr wrap="square" lIns="54610" tIns="54610" rIns="54610" bIns="54610" rtlCol="0">
            <a:noAutofit/>
          </a:bodyPr>
          <a:lstStyle/>
          <a:p>
            <a:pPr marL="53975" lvl="1" algn="just">
              <a:lnSpc>
                <a:spcPct val="120000"/>
              </a:lnSpc>
              <a:spcAft>
                <a:spcPts val="600"/>
              </a:spcAft>
              <a:defRPr/>
            </a:pPr>
            <a:r>
              <a:rPr lang="ko-KR" altLang="en-US" sz="1100" b="1" dirty="0">
                <a:ea typeface="맑은 고딕" panose="020B0503020000020004" pitchFamily="50" charset="-127"/>
              </a:rPr>
              <a:t>세무실사 보고서의 기본가정</a:t>
            </a:r>
          </a:p>
          <a:p>
            <a:pPr marL="53975" lvl="1" algn="just">
              <a:lnSpc>
                <a:spcPct val="120000"/>
              </a:lnSpc>
              <a:spcAft>
                <a:spcPts val="600"/>
              </a:spcAft>
              <a:defRPr/>
            </a:pPr>
            <a:r>
              <a:rPr lang="ko-KR" altLang="en-US" sz="1000" dirty="0">
                <a:ea typeface="맑은 고딕" panose="020B0503020000020004" pitchFamily="50" charset="-127"/>
              </a:rPr>
              <a:t>본 보고서의 전제가 되어야 할 기본사항은 다음과 같습니다</a:t>
            </a:r>
            <a:r>
              <a:rPr lang="en-US" altLang="ko-KR" sz="1000" dirty="0">
                <a:ea typeface="맑은 고딕" panose="020B0503020000020004" pitchFamily="50" charset="-127"/>
              </a:rPr>
              <a:t>.</a:t>
            </a:r>
          </a:p>
          <a:p>
            <a:pPr marL="225425" lvl="1" indent="-171450">
              <a:lnSpc>
                <a:spcPct val="120000"/>
              </a:lnSpc>
              <a:spcBef>
                <a:spcPts val="300"/>
              </a:spcBef>
              <a:spcAft>
                <a:spcPts val="600"/>
              </a:spcAft>
              <a:buFont typeface="Arial" panose="020B0604020202020204" pitchFamily="34" charset="0"/>
              <a:buChar char="•"/>
              <a:defRPr/>
            </a:pPr>
            <a:r>
              <a:rPr lang="ko-KR" altLang="en-US" sz="1000" dirty="0">
                <a:latin typeface="맑은 고딕" panose="020B0503020000020004" pitchFamily="50" charset="-127"/>
                <a:ea typeface="맑은 고딕" panose="020B0503020000020004" pitchFamily="50" charset="-127"/>
              </a:rPr>
              <a:t>본건 매각거래에 대한 세무문제를 검토함에 있어 </a:t>
            </a:r>
            <a:r>
              <a:rPr lang="en-US" altLang="ko-KR" sz="1000" dirty="0">
                <a:latin typeface="맑은 고딕" panose="020B0503020000020004" pitchFamily="50" charset="-127"/>
                <a:ea typeface="맑은 고딕" panose="020B0503020000020004" pitchFamily="50" charset="-127"/>
              </a:rPr>
              <a:t>2020</a:t>
            </a:r>
            <a:r>
              <a:rPr lang="ko-KR" altLang="en-US" sz="1000" dirty="0">
                <a:latin typeface="맑은 고딕" panose="020B0503020000020004" pitchFamily="50" charset="-127"/>
                <a:ea typeface="맑은 고딕" panose="020B0503020000020004" pitchFamily="50" charset="-127"/>
              </a:rPr>
              <a:t>년 </a:t>
            </a:r>
            <a:r>
              <a:rPr lang="en-US" altLang="ko-KR" sz="1000" dirty="0">
                <a:latin typeface="맑은 고딕" panose="020B0503020000020004" pitchFamily="50" charset="-127"/>
                <a:ea typeface="맑은 고딕" panose="020B0503020000020004" pitchFamily="50" charset="-127"/>
              </a:rPr>
              <a:t>12</a:t>
            </a:r>
            <a:r>
              <a:rPr lang="ko-KR" altLang="en-US" sz="1000" dirty="0">
                <a:latin typeface="맑은 고딕" panose="020B0503020000020004" pitchFamily="50" charset="-127"/>
                <a:ea typeface="맑은 고딕" panose="020B0503020000020004" pitchFamily="50" charset="-127"/>
              </a:rPr>
              <a:t>월 </a:t>
            </a:r>
            <a:r>
              <a:rPr lang="en-US" altLang="ko-KR" sz="1000" dirty="0">
                <a:latin typeface="맑은 고딕" panose="020B0503020000020004" pitchFamily="50" charset="-127"/>
                <a:ea typeface="맑은 고딕" panose="020B0503020000020004" pitchFamily="50" charset="-127"/>
              </a:rPr>
              <a:t>31</a:t>
            </a:r>
            <a:r>
              <a:rPr lang="ko-KR" altLang="en-US" sz="1000" dirty="0">
                <a:latin typeface="맑은 고딕" panose="020B0503020000020004" pitchFamily="50" charset="-127"/>
                <a:ea typeface="맑은 고딕" panose="020B0503020000020004" pitchFamily="50" charset="-127"/>
              </a:rPr>
              <a:t>일을 실사기준일로 하였습니다</a:t>
            </a:r>
            <a:r>
              <a:rPr lang="en-US" altLang="ko-KR" sz="1000" dirty="0">
                <a:latin typeface="맑은 고딕" panose="020B0503020000020004" pitchFamily="50" charset="-127"/>
                <a:ea typeface="맑은 고딕" panose="020B0503020000020004" pitchFamily="50" charset="-127"/>
              </a:rPr>
              <a:t>.</a:t>
            </a:r>
          </a:p>
          <a:p>
            <a:pPr marL="225425" lvl="1" indent="-171450" latinLnBrk="1">
              <a:lnSpc>
                <a:spcPct val="120000"/>
              </a:lnSpc>
              <a:spcBef>
                <a:spcPts val="300"/>
              </a:spcBef>
              <a:spcAft>
                <a:spcPts val="600"/>
              </a:spcAft>
              <a:buFont typeface="Arial" panose="020B0604020202020204" pitchFamily="34" charset="0"/>
              <a:buChar char="•"/>
              <a:defRPr/>
            </a:pPr>
            <a:r>
              <a:rPr lang="ko-KR" altLang="en-US" sz="1000" dirty="0">
                <a:latin typeface="맑은 고딕" panose="020B0503020000020004" pitchFamily="50" charset="-127"/>
                <a:ea typeface="맑은 고딕" panose="020B0503020000020004" pitchFamily="50" charset="-127"/>
              </a:rPr>
              <a:t>본건 매각거래에 대한 </a:t>
            </a:r>
            <a:r>
              <a:rPr lang="en-US" altLang="ko-KR" sz="1000" dirty="0">
                <a:latin typeface="맑은 고딕" panose="020B0503020000020004" pitchFamily="50" charset="-127"/>
                <a:ea typeface="맑은 고딕" panose="020B0503020000020004" pitchFamily="50" charset="-127"/>
              </a:rPr>
              <a:t>Tax Effect</a:t>
            </a:r>
            <a:r>
              <a:rPr lang="ko-KR" altLang="en-US" sz="1000" dirty="0">
                <a:latin typeface="맑은 고딕" panose="020B0503020000020004" pitchFamily="50" charset="-127"/>
                <a:ea typeface="맑은 고딕" panose="020B0503020000020004" pitchFamily="50" charset="-127"/>
              </a:rPr>
              <a:t>를 계산함에 있어 실사기준일 자료를 활용하되</a:t>
            </a:r>
            <a:r>
              <a:rPr lang="en-US" altLang="ko-KR" sz="1000" dirty="0">
                <a:latin typeface="맑은 고딕" panose="020B0503020000020004" pitchFamily="50" charset="-127"/>
                <a:ea typeface="맑은 고딕" panose="020B0503020000020004" pitchFamily="50" charset="-127"/>
              </a:rPr>
              <a:t>,  </a:t>
            </a:r>
            <a:r>
              <a:rPr lang="ko-KR" altLang="en-US" sz="1000" dirty="0">
                <a:latin typeface="맑은 고딕" panose="020B0503020000020004" pitchFamily="50" charset="-127"/>
                <a:ea typeface="맑은 고딕" panose="020B0503020000020004" pitchFamily="50" charset="-127"/>
              </a:rPr>
              <a:t>본건 매각거래가 이루어지는 시점에 시행될 것으로 예상되는 법령을 적용하였습니다</a:t>
            </a:r>
            <a:r>
              <a:rPr lang="en-US" altLang="ko-KR" sz="1000" dirty="0">
                <a:latin typeface="맑은 고딕" panose="020B0503020000020004" pitchFamily="50" charset="-127"/>
                <a:ea typeface="맑은 고딕" panose="020B0503020000020004" pitchFamily="50" charset="-127"/>
              </a:rPr>
              <a:t>.</a:t>
            </a:r>
          </a:p>
          <a:p>
            <a:pPr marL="53975" lvl="1" algn="just" latinLnBrk="1">
              <a:lnSpc>
                <a:spcPct val="120000"/>
              </a:lnSpc>
              <a:spcAft>
                <a:spcPts val="600"/>
              </a:spcAft>
              <a:defRPr/>
            </a:pPr>
            <a:r>
              <a:rPr lang="ko-KR" altLang="en-US" sz="1000" dirty="0">
                <a:ea typeface="맑은 고딕" panose="020B0503020000020004" pitchFamily="50" charset="-127"/>
              </a:rPr>
              <a:t>시간적 제약 및 정보의 제한으로 인하여 본 보고서에서 언급되지 아니한 사항에 대하여도 </a:t>
            </a:r>
            <a:r>
              <a:rPr lang="en-US" altLang="ko-KR" sz="1000" dirty="0">
                <a:latin typeface="나눔바른고딕" panose="020B0603020101020101" pitchFamily="50" charset="-127"/>
                <a:ea typeface="나눔바른고딕" panose="020B0603020101020101" pitchFamily="50" charset="-127"/>
              </a:rPr>
              <a:t>Tax Effect</a:t>
            </a:r>
            <a:r>
              <a:rPr lang="ko-KR" altLang="en-US" sz="1000" dirty="0">
                <a:ea typeface="맑은 고딕" panose="020B0503020000020004" pitchFamily="50" charset="-127"/>
              </a:rPr>
              <a:t>는 변동될 수 있으며</a:t>
            </a:r>
            <a:r>
              <a:rPr lang="en-US" altLang="ko-KR" sz="1000" dirty="0">
                <a:ea typeface="맑은 고딕" panose="020B0503020000020004" pitchFamily="50" charset="-127"/>
              </a:rPr>
              <a:t>, </a:t>
            </a:r>
            <a:r>
              <a:rPr lang="ko-KR" altLang="en-US" sz="1000" dirty="0">
                <a:ea typeface="맑은 고딕" panose="020B0503020000020004" pitchFamily="50" charset="-127"/>
              </a:rPr>
              <a:t>구체적인 금액은 추정할 수 없습니다</a:t>
            </a:r>
            <a:r>
              <a:rPr lang="en-US" altLang="ko-KR" sz="1000" dirty="0">
                <a:ea typeface="맑은 고딕" panose="020B0503020000020004" pitchFamily="50" charset="-127"/>
              </a:rPr>
              <a:t>.</a:t>
            </a:r>
            <a:endParaRPr lang="ko-KR" altLang="en-US" sz="900" dirty="0" err="1"/>
          </a:p>
        </p:txBody>
      </p:sp>
    </p:spTree>
    <p:extLst>
      <p:ext uri="{BB962C8B-B14F-4D97-AF65-F5344CB8AC3E}">
        <p14:creationId xmlns:p14="http://schemas.microsoft.com/office/powerpoint/2010/main" val="42271669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10" name="제목 3">
            <a:extLst>
              <a:ext uri="{FF2B5EF4-FFF2-40B4-BE49-F238E27FC236}">
                <a16:creationId xmlns:a16="http://schemas.microsoft.com/office/drawing/2014/main" id="{56F62F85-2B1D-4DE4-A1CC-FC0607DD6249}"/>
              </a:ext>
            </a:extLst>
          </p:cNvPr>
          <p:cNvSpPr>
            <a:spLocks noGrp="1"/>
          </p:cNvSpPr>
          <p:nvPr>
            <p:ph type="title"/>
          </p:nvPr>
        </p:nvSpPr>
        <p:spPr>
          <a:xfrm>
            <a:off x="488950" y="444975"/>
            <a:ext cx="8918244" cy="382115"/>
          </a:xfrm>
        </p:spPr>
        <p:txBody>
          <a:bodyPr/>
          <a:lstStyle/>
          <a:p>
            <a:pPr>
              <a:lnSpc>
                <a:spcPct val="80000"/>
              </a:lnSpc>
            </a:pPr>
            <a:r>
              <a:rPr lang="en-US" altLang="ko-KR" sz="2400" dirty="0"/>
              <a:t>4</a:t>
            </a:r>
            <a:r>
              <a:rPr lang="en-US" altLang="ko-KR" sz="2400" dirty="0">
                <a:solidFill>
                  <a:srgbClr val="00338D"/>
                </a:solidFill>
                <a:latin typeface="KPMG Extralight"/>
              </a:rPr>
              <a:t>. Consideration (2/5)</a:t>
            </a:r>
            <a:br>
              <a:rPr lang="en-US" altLang="ko-KR" sz="2400" dirty="0">
                <a:solidFill>
                  <a:srgbClr val="00338D"/>
                </a:solidFill>
                <a:latin typeface="KPMG Extralight"/>
              </a:rPr>
            </a:br>
            <a:endParaRPr lang="en-US" altLang="ko-KR" sz="2400" dirty="0">
              <a:solidFill>
                <a:srgbClr val="00338D"/>
              </a:solidFill>
              <a:latin typeface="KPMG Extralight"/>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11" name="Table 4">
            <a:extLst>
              <a:ext uri="{FF2B5EF4-FFF2-40B4-BE49-F238E27FC236}">
                <a16:creationId xmlns:a16="http://schemas.microsoft.com/office/drawing/2014/main" id="{4886F2E8-0BF6-4233-9B1A-97F75FBE9433}"/>
              </a:ext>
            </a:extLst>
          </p:cNvPr>
          <p:cNvGraphicFramePr>
            <a:graphicFrameLocks noGrp="1"/>
          </p:cNvGraphicFramePr>
          <p:nvPr>
            <p:extLst>
              <p:ext uri="{D42A27DB-BD31-4B8C-83A1-F6EECF244321}">
                <p14:modId xmlns:p14="http://schemas.microsoft.com/office/powerpoint/2010/main" val="2753524542"/>
              </p:ext>
            </p:extLst>
          </p:nvPr>
        </p:nvGraphicFramePr>
        <p:xfrm>
          <a:off x="410547" y="1177925"/>
          <a:ext cx="9116970" cy="5021562"/>
        </p:xfrm>
        <a:graphic>
          <a:graphicData uri="http://schemas.openxmlformats.org/drawingml/2006/table">
            <a:tbl>
              <a:tblPr firstRow="1" bandRow="1">
                <a:tableStyleId>{5C22544A-7EE6-4342-B048-85BDC9FD1C3A}</a:tableStyleId>
              </a:tblPr>
              <a:tblGrid>
                <a:gridCol w="920312">
                  <a:extLst>
                    <a:ext uri="{9D8B030D-6E8A-4147-A177-3AD203B41FA5}">
                      <a16:colId xmlns:a16="http://schemas.microsoft.com/office/drawing/2014/main" val="20001"/>
                    </a:ext>
                  </a:extLst>
                </a:gridCol>
                <a:gridCol w="8196658">
                  <a:extLst>
                    <a:ext uri="{9D8B030D-6E8A-4147-A177-3AD203B41FA5}">
                      <a16:colId xmlns:a16="http://schemas.microsoft.com/office/drawing/2014/main" val="779129032"/>
                    </a:ext>
                  </a:extLst>
                </a:gridCol>
              </a:tblGrid>
              <a:tr h="0">
                <a:tc>
                  <a:txBody>
                    <a:bodyPr/>
                    <a:lstStyle/>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Title</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0"/>
                  </a:ext>
                </a:extLst>
              </a:tr>
              <a:tr h="1620273">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DCF</a:t>
                      </a: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평가액의 세법상 시가 여부</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대응방안</a:t>
                      </a:r>
                      <a:r>
                        <a:rPr kumimoji="0" lang="en-US" altLang="ko-KR" sz="1000" b="1"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다만</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대법원에서 다음과 같이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DCF</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평가액</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등 제반 사정을 종합적으로 고려하여 평가한 가액을 비상장주식 주식의 시가로 판단한 사례도 존재함</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또한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대법원은 주식의 양도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거래시</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경영진의 업무상 배임죄 판단에 있어서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경영권 프리미엄을 지니고 있는 경우에는 그 가치를 평가하여 주식의 적정가액 산정에 가산하여야 할 것</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인 바</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경영권 프리미엄의 가치는 궁극적으로 거래 상대방과의 교섭조건</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교섭능력 등에 따라 구체화될 수밖에 없는 것이므로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상증세법에 따라 평가하는 방법으로 산정할 수는 없는 것</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으로 판단하였음</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대법원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2009. 10. 29.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선고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2008</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도</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11036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판결</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따라서 향후 과세관청의 과세시도에 대하여 다음과 같은 논리를 주장할 수 있을 것으로 사료되며</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조사대응 단계에서 적극적인 소명이 필요할 것으로 판단됨</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228600" marR="0" lvl="2" indent="-228600" algn="l" defTabSz="914400" rtl="0" eaLnBrk="1" fontAlgn="auto" latinLnBrk="1" hangingPunct="1">
                        <a:lnSpc>
                          <a:spcPct val="120000"/>
                        </a:lnSpc>
                        <a:spcBef>
                          <a:spcPts val="300"/>
                        </a:spcBef>
                        <a:spcAft>
                          <a:spcPts val="0"/>
                        </a:spcAft>
                        <a:buClr>
                          <a:schemeClr val="tx1"/>
                        </a:buClr>
                        <a:buSzTx/>
                        <a:buFont typeface="+mj-lt"/>
                        <a:buAutoNum type="arabicParenR"/>
                        <a:tabLst/>
                        <a:defRPr/>
                      </a:pP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본건 매각거래시 상대방에게 경영권도 함께 이전되므로 주식가치에 경영권 프리미엄이 반영되어야 하는 바</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업무상 배임 등 형법상 책임을 회피하기 위해서는 상증세법상 평가금액을 그대로 적용할 수 없음</a:t>
                      </a: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228600" marR="0" lvl="2" indent="-228600" algn="l" defTabSz="914400" rtl="0" eaLnBrk="1" fontAlgn="auto" latinLnBrk="1" hangingPunct="1">
                        <a:lnSpc>
                          <a:spcPct val="120000"/>
                        </a:lnSpc>
                        <a:spcBef>
                          <a:spcPts val="300"/>
                        </a:spcBef>
                        <a:spcAft>
                          <a:spcPts val="0"/>
                        </a:spcAft>
                        <a:buClr>
                          <a:schemeClr val="tx1"/>
                        </a:buClr>
                        <a:buSzTx/>
                        <a:buFont typeface="Wingdings" panose="05000000000000000000" pitchFamily="2" charset="2"/>
                        <a:buAutoNum type="arabicParenR"/>
                        <a:tabLst/>
                        <a:defRPr/>
                      </a:pP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귀사와 </a:t>
                      </a:r>
                      <a:r>
                        <a:rPr kumimoji="0" lang="en-US" altLang="ko-KR" sz="1000" b="0" i="0" u="none" strike="noStrike" kern="1200" cap="none" spc="-50" normalizeH="0" baseline="0" noProof="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DBI</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는 모두 주권 상장법인으로 지배주주 외에도 다수의 이해관계자가 존재하는 바</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보편적으로 인정된 평가방법으로 거래할 필요성이 존재</a:t>
                      </a: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228600" marR="0" lvl="2" indent="-228600" algn="l" defTabSz="914400" rtl="0" eaLnBrk="1" fontAlgn="auto" latinLnBrk="1" hangingPunct="1">
                        <a:lnSpc>
                          <a:spcPct val="120000"/>
                        </a:lnSpc>
                        <a:spcBef>
                          <a:spcPts val="300"/>
                        </a:spcBef>
                        <a:spcAft>
                          <a:spcPts val="0"/>
                        </a:spcAft>
                        <a:buClr>
                          <a:schemeClr val="tx1"/>
                        </a:buClr>
                        <a:buSzTx/>
                        <a:buFont typeface="Wingdings" panose="05000000000000000000" pitchFamily="2" charset="2"/>
                        <a:buAutoNum type="arabicParenR"/>
                        <a:tabLst/>
                        <a:defRPr/>
                      </a:pP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개의 회계법인이 각각 객관적인 회계자료를 토대로 적정가치를 평가하고</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상호간 평가된 가격범위 내에서 협상을 통하여 거래가격을 결정하므로  객관적 교환가치가 반영된 정상적인 거래가격에 해당함</a:t>
                      </a: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4059610"/>
                  </a:ext>
                </a:extLst>
              </a:tr>
            </a:tbl>
          </a:graphicData>
        </a:graphic>
      </p:graphicFrame>
      <p:graphicFrame>
        <p:nvGraphicFramePr>
          <p:cNvPr id="8" name="표 7">
            <a:extLst>
              <a:ext uri="{FF2B5EF4-FFF2-40B4-BE49-F238E27FC236}">
                <a16:creationId xmlns:a16="http://schemas.microsoft.com/office/drawing/2014/main" id="{7A8B0E1F-D52D-4947-9548-1E58C3D6F48C}"/>
              </a:ext>
            </a:extLst>
          </p:cNvPr>
          <p:cNvGraphicFramePr>
            <a:graphicFrameLocks noGrp="1"/>
          </p:cNvGraphicFramePr>
          <p:nvPr>
            <p:extLst>
              <p:ext uri="{D42A27DB-BD31-4B8C-83A1-F6EECF244321}">
                <p14:modId xmlns:p14="http://schemas.microsoft.com/office/powerpoint/2010/main" val="911022988"/>
              </p:ext>
            </p:extLst>
          </p:nvPr>
        </p:nvGraphicFramePr>
        <p:xfrm>
          <a:off x="1511929" y="2028731"/>
          <a:ext cx="7957996" cy="1981200"/>
        </p:xfrm>
        <a:graphic>
          <a:graphicData uri="http://schemas.openxmlformats.org/drawingml/2006/table">
            <a:tbl>
              <a:tblPr firstRow="1" bandRow="1">
                <a:tableStyleId>{F2DE63D5-997A-4646-A377-4702673A728D}</a:tableStyleId>
              </a:tblPr>
              <a:tblGrid>
                <a:gridCol w="1692998">
                  <a:extLst>
                    <a:ext uri="{9D8B030D-6E8A-4147-A177-3AD203B41FA5}">
                      <a16:colId xmlns:a16="http://schemas.microsoft.com/office/drawing/2014/main" val="3690778440"/>
                    </a:ext>
                  </a:extLst>
                </a:gridCol>
                <a:gridCol w="6264998">
                  <a:extLst>
                    <a:ext uri="{9D8B030D-6E8A-4147-A177-3AD203B41FA5}">
                      <a16:colId xmlns:a16="http://schemas.microsoft.com/office/drawing/2014/main" val="2761371319"/>
                    </a:ext>
                  </a:extLst>
                </a:gridCol>
              </a:tblGrid>
              <a:tr h="138441">
                <a:tc>
                  <a:txBody>
                    <a:bodyPr/>
                    <a:lstStyle/>
                    <a:p>
                      <a:pPr algn="ctr" latinLnBrk="1"/>
                      <a:r>
                        <a:rPr kumimoji="0" lang="ko-KR" altLang="en-US" sz="1000" u="none" strike="noStrike" kern="1200" cap="none" spc="-30" normalizeH="0" baseline="0" dirty="0">
                          <a:ln>
                            <a:noFill/>
                          </a:ln>
                          <a:effectLst/>
                        </a:rPr>
                        <a:t>구분</a:t>
                      </a:r>
                      <a:endParaRPr kumimoji="0" lang="ko-KR" altLang="en-US" sz="1000" b="1" i="0" u="none" strike="noStrike" kern="1200" cap="none" spc="-30" normalizeH="0" baseline="0" dirty="0">
                        <a:ln>
                          <a:noFill/>
                        </a:ln>
                        <a:solidFill>
                          <a:schemeClr val="bg1"/>
                        </a:solidFill>
                        <a:effectLst/>
                        <a:latin typeface="+mn-ea"/>
                        <a:ea typeface="+mn-ea"/>
                        <a:cs typeface="Times New Roman" panose="02020603050405020304" pitchFamily="18" charset="0"/>
                      </a:endParaRPr>
                    </a:p>
                  </a:txBody>
                  <a:tcPr anchor="ctr">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b="1" kern="1200">
                          <a:solidFill>
                            <a:schemeClr val="lt1"/>
                          </a:solidFill>
                          <a:latin typeface="Cambria"/>
                          <a:ea typeface="맑은 고딕"/>
                        </a:defRPr>
                      </a:lvl1pPr>
                      <a:lvl2pPr marL="457200" algn="l" defTabSz="914400" rtl="0" eaLnBrk="1" latinLnBrk="1" hangingPunct="1">
                        <a:defRPr sz="1800" b="1" kern="1200">
                          <a:solidFill>
                            <a:schemeClr val="lt1"/>
                          </a:solidFill>
                          <a:latin typeface="Cambria"/>
                          <a:ea typeface="맑은 고딕"/>
                        </a:defRPr>
                      </a:lvl2pPr>
                      <a:lvl3pPr marL="914400" algn="l" defTabSz="914400" rtl="0" eaLnBrk="1" latinLnBrk="1" hangingPunct="1">
                        <a:defRPr sz="1800" b="1" kern="1200">
                          <a:solidFill>
                            <a:schemeClr val="lt1"/>
                          </a:solidFill>
                          <a:latin typeface="Cambria"/>
                          <a:ea typeface="맑은 고딕"/>
                        </a:defRPr>
                      </a:lvl3pPr>
                      <a:lvl4pPr marL="1371600" algn="l" defTabSz="914400" rtl="0" eaLnBrk="1" latinLnBrk="1" hangingPunct="1">
                        <a:defRPr sz="1800" b="1" kern="1200">
                          <a:solidFill>
                            <a:schemeClr val="lt1"/>
                          </a:solidFill>
                          <a:latin typeface="Cambria"/>
                          <a:ea typeface="맑은 고딕"/>
                        </a:defRPr>
                      </a:lvl4pPr>
                      <a:lvl5pPr marL="1828800" algn="l" defTabSz="914400" rtl="0" eaLnBrk="1" latinLnBrk="1" hangingPunct="1">
                        <a:defRPr sz="1800" b="1" kern="1200">
                          <a:solidFill>
                            <a:schemeClr val="lt1"/>
                          </a:solidFill>
                          <a:latin typeface="Cambria"/>
                          <a:ea typeface="맑은 고딕"/>
                        </a:defRPr>
                      </a:lvl5pPr>
                      <a:lvl6pPr marL="2286000" algn="l" defTabSz="914400" rtl="0" eaLnBrk="1" latinLnBrk="1" hangingPunct="1">
                        <a:defRPr sz="1800" b="1" kern="1200">
                          <a:solidFill>
                            <a:schemeClr val="lt1"/>
                          </a:solidFill>
                          <a:latin typeface="Cambria"/>
                          <a:ea typeface="맑은 고딕"/>
                        </a:defRPr>
                      </a:lvl6pPr>
                      <a:lvl7pPr marL="2743200" algn="l" defTabSz="914400" rtl="0" eaLnBrk="1" latinLnBrk="1" hangingPunct="1">
                        <a:defRPr sz="1800" b="1" kern="1200">
                          <a:solidFill>
                            <a:schemeClr val="lt1"/>
                          </a:solidFill>
                          <a:latin typeface="Cambria"/>
                          <a:ea typeface="맑은 고딕"/>
                        </a:defRPr>
                      </a:lvl7pPr>
                      <a:lvl8pPr marL="3200400" algn="l" defTabSz="914400" rtl="0" eaLnBrk="1" latinLnBrk="1" hangingPunct="1">
                        <a:defRPr sz="1800" b="1" kern="1200">
                          <a:solidFill>
                            <a:schemeClr val="lt1"/>
                          </a:solidFill>
                          <a:latin typeface="Cambria"/>
                          <a:ea typeface="맑은 고딕"/>
                        </a:defRPr>
                      </a:lvl8pPr>
                      <a:lvl9pPr marL="3657600" algn="l" defTabSz="914400" rtl="0" eaLnBrk="1" latinLnBrk="1" hangingPunct="1">
                        <a:defRPr sz="1800" b="1" kern="1200">
                          <a:solidFill>
                            <a:schemeClr val="lt1"/>
                          </a:solidFill>
                          <a:latin typeface="Cambria"/>
                          <a:ea typeface="맑은 고딕"/>
                        </a:defRPr>
                      </a:lvl9pPr>
                    </a:lstStyle>
                    <a:p>
                      <a:pPr marL="0" algn="ctr" defTabSz="914400" rtl="0" eaLnBrk="1" latinLnBrk="1" hangingPunct="1"/>
                      <a:r>
                        <a:rPr kumimoji="0" lang="ko-KR" altLang="en-US" sz="1000" b="1" u="none" strike="noStrike" kern="1200" cap="none" spc="-30" normalizeH="0" baseline="0" dirty="0">
                          <a:ln>
                            <a:noFill/>
                          </a:ln>
                          <a:solidFill>
                            <a:schemeClr val="bg1"/>
                          </a:solidFill>
                          <a:effectLst/>
                          <a:latin typeface="+mn-lt"/>
                          <a:ea typeface="+mn-ea"/>
                          <a:cs typeface="+mn-cs"/>
                        </a:rPr>
                        <a:t>내용</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extLst>
                  <a:ext uri="{0D108BD9-81ED-4DB2-BD59-A6C34878D82A}">
                    <a16:rowId xmlns:a16="http://schemas.microsoft.com/office/drawing/2014/main" val="32063218"/>
                  </a:ext>
                </a:extLst>
              </a:tr>
              <a:tr h="138441">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ctr" defTabSz="914400" rtl="0" eaLnBrk="1" latinLnBrk="1" hangingPunct="1">
                        <a:lnSpc>
                          <a:spcPct val="100000"/>
                        </a:lnSpc>
                        <a:spcBef>
                          <a:spcPts val="200"/>
                        </a:spcBef>
                        <a:spcAft>
                          <a:spcPts val="200"/>
                        </a:spcAft>
                        <a:buFont typeface="Wingdings" panose="05000000000000000000" pitchFamily="2" charset="2"/>
                        <a:buNone/>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대법원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2007.01.11.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선고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2006</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두</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17055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판결</a:t>
                      </a:r>
                      <a:endParaRPr kumimoji="0" lang="ko-KR" altLang="en-US" sz="1000" u="none" strike="noStrike" kern="1200" cap="none" spc="0" normalizeH="0" baseline="0" dirty="0">
                        <a:ln>
                          <a:noFill/>
                        </a:ln>
                        <a:solidFill>
                          <a:schemeClr val="tx1"/>
                        </a:solidFill>
                        <a:effectLst/>
                        <a:latin typeface="Arial"/>
                        <a:ea typeface="맑은 고딕"/>
                        <a:cs typeface="+mn-cs"/>
                      </a:endParaRPr>
                    </a:p>
                  </a:txBody>
                  <a:tcPr anchor="ctr">
                    <a:lnR w="9525" cap="flat" cmpd="sng" algn="ctr">
                      <a:solidFill>
                        <a:srgbClr val="88C4EC"/>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just" defTabSz="914400" rtl="0" eaLnBrk="1" latinLnBrk="1" hangingPunct="1">
                        <a:buFont typeface="Arial" panose="020B0604020202020204" pitchFamily="34" charset="0"/>
                        <a:buNone/>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특수관계인간 거래라 하더라도 제반 사정을 고려하여 객관적 교환가치가 반영된 정상적인 거래가격이라면 이를 법인세법상 시가로 볼 수 있음</a:t>
                      </a:r>
                      <a:endParaRPr kumimoji="0" lang="en-US" altLang="ko-KR" sz="1000" u="none" strike="noStrike" kern="1200" cap="none" spc="0" normalizeH="0" baseline="0" dirty="0">
                        <a:ln>
                          <a:noFill/>
                        </a:ln>
                        <a:solidFill>
                          <a:schemeClr val="tx1"/>
                        </a:solidFill>
                        <a:effectLst/>
                        <a:latin typeface="Arial"/>
                        <a:ea typeface="맑은 고딕"/>
                        <a:cs typeface="+mn-cs"/>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tcPr>
                </a:tc>
                <a:extLst>
                  <a:ext uri="{0D108BD9-81ED-4DB2-BD59-A6C34878D82A}">
                    <a16:rowId xmlns:a16="http://schemas.microsoft.com/office/drawing/2014/main" val="1296172436"/>
                  </a:ext>
                </a:extLst>
              </a:tr>
              <a:tr h="138441">
                <a:tc>
                  <a:txBody>
                    <a:bodyPr/>
                    <a:lstStyle/>
                    <a:p>
                      <a:pPr marL="0" indent="0" algn="ctr" defTabSz="914400" rtl="0" eaLnBrk="1" latinLnBrk="1" hangingPunct="1">
                        <a:lnSpc>
                          <a:spcPct val="100000"/>
                        </a:lnSpc>
                        <a:spcBef>
                          <a:spcPts val="200"/>
                        </a:spcBef>
                        <a:spcAft>
                          <a:spcPts val="200"/>
                        </a:spcAft>
                        <a:buFont typeface="Wingdings" panose="05000000000000000000" pitchFamily="2" charset="2"/>
                        <a:buNone/>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대법원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2006. 11. 24.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선고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2004</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마</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1022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판결</a:t>
                      </a:r>
                      <a:endParaRPr kumimoji="0" lang="ko-KR" altLang="en-US" sz="1000" u="none" strike="noStrike" kern="1200" cap="none" spc="0" normalizeH="0" baseline="0" dirty="0">
                        <a:ln>
                          <a:noFill/>
                        </a:ln>
                        <a:solidFill>
                          <a:schemeClr val="tx1"/>
                        </a:solidFill>
                        <a:effectLst/>
                        <a:latin typeface="Arial"/>
                        <a:ea typeface="맑은 고딕"/>
                        <a:cs typeface="+mn-cs"/>
                      </a:endParaRPr>
                    </a:p>
                  </a:txBody>
                  <a:tcPr anchor="ctr">
                    <a:lnR w="9525" cap="flat" cmpd="sng" algn="ctr">
                      <a:solidFill>
                        <a:srgbClr val="88C4EC"/>
                      </a:solidFill>
                      <a:prstDash val="solid"/>
                      <a:round/>
                      <a:headEnd type="none" w="med" len="med"/>
                      <a:tailEnd type="none" w="med" len="med"/>
                    </a:lnR>
                  </a:tcPr>
                </a:tc>
                <a:tc>
                  <a:txBody>
                    <a:bodyPr/>
                    <a:lstStyle/>
                    <a:p>
                      <a:pPr marL="0" indent="0" algn="just" defTabSz="914400" rtl="0" eaLnBrk="1" latinLnBrk="1" hangingPunct="1">
                        <a:buFont typeface="Arial" panose="020B0604020202020204" pitchFamily="34" charset="0"/>
                        <a:buNone/>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비상장주식의 경우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거래사례가가</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없으면 비상장주식의 평가에 관하여 인정되는 여러 평가방법을 활용하되</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어느 한 가지 평가방법</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증권거래법 또는 </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상증세법상 평가방법</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이 항상 적용되어야 한다고 단정할 수는 없으며</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회사의 상황 및 업종의 특성 등을 종합적으로 고려하여 공정한 가액을 산정</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하여야 함</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tcPr>
                </a:tc>
                <a:extLst>
                  <a:ext uri="{0D108BD9-81ED-4DB2-BD59-A6C34878D82A}">
                    <a16:rowId xmlns:a16="http://schemas.microsoft.com/office/drawing/2014/main" val="2403657249"/>
                  </a:ext>
                </a:extLst>
              </a:tr>
              <a:tr h="138441">
                <a:tc>
                  <a:txBody>
                    <a:bodyPr/>
                    <a:lstStyle/>
                    <a:p>
                      <a:pPr marL="0" indent="0" algn="ctr" defTabSz="914400" rtl="0" eaLnBrk="1" latinLnBrk="1" hangingPunct="1">
                        <a:lnSpc>
                          <a:spcPct val="100000"/>
                        </a:lnSpc>
                        <a:spcBef>
                          <a:spcPts val="200"/>
                        </a:spcBef>
                        <a:spcAft>
                          <a:spcPts val="200"/>
                        </a:spcAft>
                        <a:buFont typeface="Wingdings" panose="05000000000000000000" pitchFamily="2" charset="2"/>
                        <a:buNone/>
                      </a:pPr>
                      <a:r>
                        <a:rPr kumimoji="0" lang="ko-KR" altLang="en-US" sz="1000" u="none" strike="noStrike" kern="1200" cap="none" spc="0" normalizeH="0" baseline="0" dirty="0">
                          <a:ln>
                            <a:noFill/>
                          </a:ln>
                          <a:solidFill>
                            <a:schemeClr val="tx1"/>
                          </a:solidFill>
                          <a:effectLst/>
                          <a:latin typeface="+mn-lt"/>
                          <a:ea typeface="맑은 고딕"/>
                          <a:cs typeface="+mn-cs"/>
                        </a:rPr>
                        <a:t>대법원 </a:t>
                      </a:r>
                      <a:r>
                        <a:rPr kumimoji="0" lang="en-US" altLang="ko-KR" sz="1000" u="none" strike="noStrike" kern="1200" cap="none" spc="0" normalizeH="0" baseline="0" dirty="0">
                          <a:ln>
                            <a:noFill/>
                          </a:ln>
                          <a:solidFill>
                            <a:schemeClr val="tx1"/>
                          </a:solidFill>
                          <a:effectLst/>
                          <a:latin typeface="+mn-lt"/>
                          <a:ea typeface="맑은 고딕"/>
                          <a:cs typeface="+mn-cs"/>
                        </a:rPr>
                        <a:t>2011. 12. 22. </a:t>
                      </a:r>
                      <a:r>
                        <a:rPr kumimoji="0" lang="ko-KR" altLang="en-US" sz="1000" u="none" strike="noStrike" kern="1200" cap="none" spc="0" normalizeH="0" baseline="0" dirty="0">
                          <a:ln>
                            <a:noFill/>
                          </a:ln>
                          <a:solidFill>
                            <a:schemeClr val="tx1"/>
                          </a:solidFill>
                          <a:effectLst/>
                          <a:latin typeface="+mn-lt"/>
                          <a:ea typeface="맑은 고딕"/>
                          <a:cs typeface="+mn-cs"/>
                        </a:rPr>
                        <a:t>선고 </a:t>
                      </a:r>
                      <a:r>
                        <a:rPr kumimoji="0" lang="en-US" altLang="ko-KR" sz="1000" u="none" strike="noStrike" kern="1200" cap="none" spc="0" normalizeH="0" baseline="0" dirty="0">
                          <a:ln>
                            <a:noFill/>
                          </a:ln>
                          <a:solidFill>
                            <a:schemeClr val="tx1"/>
                          </a:solidFill>
                          <a:effectLst/>
                          <a:latin typeface="+mn-lt"/>
                          <a:ea typeface="맑은 고딕"/>
                          <a:cs typeface="+mn-cs"/>
                        </a:rPr>
                        <a:t>2011</a:t>
                      </a:r>
                      <a:r>
                        <a:rPr kumimoji="0" lang="ko-KR" altLang="en-US" sz="1000" u="none" strike="noStrike" kern="1200" cap="none" spc="0" normalizeH="0" baseline="0" dirty="0">
                          <a:ln>
                            <a:noFill/>
                          </a:ln>
                          <a:solidFill>
                            <a:schemeClr val="tx1"/>
                          </a:solidFill>
                          <a:effectLst/>
                          <a:latin typeface="+mn-lt"/>
                          <a:ea typeface="맑은 고딕"/>
                          <a:cs typeface="+mn-cs"/>
                        </a:rPr>
                        <a:t>두</a:t>
                      </a:r>
                      <a:r>
                        <a:rPr kumimoji="0" lang="en-US" altLang="ko-KR" sz="1000" u="none" strike="noStrike" kern="1200" cap="none" spc="0" normalizeH="0" baseline="0" dirty="0">
                          <a:ln>
                            <a:noFill/>
                          </a:ln>
                          <a:solidFill>
                            <a:schemeClr val="tx1"/>
                          </a:solidFill>
                          <a:effectLst/>
                          <a:latin typeface="+mn-lt"/>
                          <a:ea typeface="맑은 고딕"/>
                          <a:cs typeface="+mn-cs"/>
                        </a:rPr>
                        <a:t>22075 </a:t>
                      </a:r>
                      <a:r>
                        <a:rPr kumimoji="0" lang="ko-KR" altLang="en-US" sz="1000" u="none" strike="noStrike" kern="1200" cap="none" spc="0" normalizeH="0" baseline="0" dirty="0">
                          <a:ln>
                            <a:noFill/>
                          </a:ln>
                          <a:solidFill>
                            <a:schemeClr val="tx1"/>
                          </a:solidFill>
                          <a:effectLst/>
                          <a:latin typeface="+mn-lt"/>
                          <a:ea typeface="맑은 고딕"/>
                          <a:cs typeface="+mn-cs"/>
                        </a:rPr>
                        <a:t>판결</a:t>
                      </a:r>
                      <a:endParaRPr kumimoji="0" lang="ko-KR" altLang="en-US" sz="1000" u="none" strike="noStrike" kern="1200" cap="none" spc="0" normalizeH="0" baseline="0" dirty="0">
                        <a:ln>
                          <a:noFill/>
                        </a:ln>
                        <a:solidFill>
                          <a:schemeClr val="tx1"/>
                        </a:solidFill>
                        <a:effectLst/>
                        <a:latin typeface="Arial"/>
                        <a:ea typeface="맑은 고딕"/>
                        <a:cs typeface="+mn-cs"/>
                      </a:endParaRPr>
                    </a:p>
                  </a:txBody>
                  <a:tcPr anchor="ctr">
                    <a:lnR w="9525" cap="flat" cmpd="sng" algn="ctr">
                      <a:solidFill>
                        <a:srgbClr val="88C4EC"/>
                      </a:solidFill>
                      <a:prstDash val="solid"/>
                      <a:round/>
                      <a:headEnd type="none" w="med" len="med"/>
                      <a:tailEnd type="none" w="med" len="med"/>
                    </a:lnR>
                  </a:tcPr>
                </a:tc>
                <a:tc>
                  <a:txBody>
                    <a:bodyPr/>
                    <a:lstStyle/>
                    <a:p>
                      <a:pPr marL="0" indent="0" algn="just" defTabSz="914400" rtl="0" eaLnBrk="1" latinLnBrk="1" hangingPunct="1">
                        <a:buFont typeface="Arial" panose="020B0604020202020204" pitchFamily="34" charset="0"/>
                        <a:buNone/>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기업의 수익가치를 판단함에 있어 </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과거에 초점을 맞춘 </a:t>
                      </a:r>
                      <a:r>
                        <a:rPr kumimoji="0" lang="ko-KR" altLang="en-US" sz="1000" b="1" i="0" u="sng"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상증법상의</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판단 방식이 현금흐름할인 방식처럼 미래에 초점을 맞춘 방식에 비하여 주당 수익가치를 더 적정하게 반영하는 우월한 것이라고 단정할 수 없음</a:t>
                      </a:r>
                      <a:endPar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tcPr>
                </a:tc>
                <a:extLst>
                  <a:ext uri="{0D108BD9-81ED-4DB2-BD59-A6C34878D82A}">
                    <a16:rowId xmlns:a16="http://schemas.microsoft.com/office/drawing/2014/main" val="1954206257"/>
                  </a:ext>
                </a:extLst>
              </a:tr>
              <a:tr h="138441">
                <a:tc>
                  <a:txBody>
                    <a:bodyPr/>
                    <a:lstStyle/>
                    <a:p>
                      <a:pPr marL="0" indent="0" algn="ctr" defTabSz="914400" rtl="0" eaLnBrk="1" latinLnBrk="1" hangingPunct="1">
                        <a:lnSpc>
                          <a:spcPct val="100000"/>
                        </a:lnSpc>
                        <a:spcBef>
                          <a:spcPts val="200"/>
                        </a:spcBef>
                        <a:spcAft>
                          <a:spcPts val="200"/>
                        </a:spcAft>
                        <a:buFont typeface="Wingdings" panose="05000000000000000000" pitchFamily="2" charset="2"/>
                        <a:buNone/>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대법원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2013.01.15.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선고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2012</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두</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20687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판결</a:t>
                      </a:r>
                      <a:endParaRPr kumimoji="0" lang="ko-KR" altLang="en-US" sz="1000" u="none" strike="noStrike" kern="1200" cap="none" spc="0" normalizeH="0" baseline="0" dirty="0">
                        <a:ln>
                          <a:noFill/>
                        </a:ln>
                        <a:solidFill>
                          <a:schemeClr val="tx1"/>
                        </a:solidFill>
                        <a:effectLst/>
                        <a:latin typeface="Arial"/>
                        <a:ea typeface="맑은 고딕"/>
                        <a:cs typeface="+mn-cs"/>
                      </a:endParaRPr>
                    </a:p>
                  </a:txBody>
                  <a:tcPr anchor="ctr">
                    <a:lnR w="9525" cap="flat" cmpd="sng" algn="ctr">
                      <a:solidFill>
                        <a:srgbClr val="88C4EC"/>
                      </a:solidFill>
                      <a:prstDash val="solid"/>
                      <a:round/>
                      <a:headEnd type="none" w="med" len="med"/>
                      <a:tailEnd type="none" w="med" len="med"/>
                    </a:lnR>
                  </a:tcPr>
                </a:tc>
                <a:tc>
                  <a:txBody>
                    <a:bodyPr/>
                    <a:lstStyle/>
                    <a:p>
                      <a:pPr marL="0" indent="0" algn="just" defTabSz="914400" rtl="0" eaLnBrk="1" latinLnBrk="1" hangingPunct="1">
                        <a:buFont typeface="Arial" panose="020B0604020202020204" pitchFamily="34" charset="0"/>
                        <a:buNone/>
                      </a:pP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회계법인에게 객관적인 회계자료를 제공하여 회사의 적정가치를 평가하였고 회사의 경영 및 재무현황을 반영하여 실질적인 가격협상을 통해 매수가격을 결정한 경우 이를 주식의 시가로 인정할 수 있음</a:t>
                      </a:r>
                      <a:endParaRPr kumimoji="0" lang="en-US" altLang="ko-KR" sz="1000" u="none" strike="noStrike" kern="1200" cap="none" spc="0" normalizeH="0" baseline="0" dirty="0">
                        <a:ln>
                          <a:noFill/>
                        </a:ln>
                        <a:solidFill>
                          <a:schemeClr val="tx1"/>
                        </a:solidFill>
                        <a:effectLst/>
                        <a:latin typeface="Arial"/>
                        <a:ea typeface="맑은 고딕"/>
                        <a:cs typeface="+mn-cs"/>
                      </a:endParaRPr>
                    </a:p>
                  </a:txBody>
                  <a:tcPr marL="72000" marR="72000" anchor="ctr">
                    <a:lnL w="9525" cap="flat" cmpd="sng" algn="ctr">
                      <a:solidFill>
                        <a:srgbClr val="88C4EC"/>
                      </a:solidFill>
                      <a:prstDash val="solid"/>
                      <a:round/>
                      <a:headEnd type="none" w="med" len="med"/>
                      <a:tailEnd type="none" w="med" len="med"/>
                    </a:lnL>
                    <a:lnR w="9525" cap="flat" cmpd="sng" algn="ctr">
                      <a:solidFill>
                        <a:srgbClr val="88C4EC"/>
                      </a:solidFill>
                      <a:prstDash val="solid"/>
                      <a:round/>
                      <a:headEnd type="none" w="med" len="med"/>
                      <a:tailEnd type="none" w="med" len="med"/>
                    </a:lnR>
                  </a:tcPr>
                </a:tc>
                <a:extLst>
                  <a:ext uri="{0D108BD9-81ED-4DB2-BD59-A6C34878D82A}">
                    <a16:rowId xmlns:a16="http://schemas.microsoft.com/office/drawing/2014/main" val="2270214950"/>
                  </a:ext>
                </a:extLst>
              </a:tr>
            </a:tbl>
          </a:graphicData>
        </a:graphic>
      </p:graphicFrame>
    </p:spTree>
    <p:extLst>
      <p:ext uri="{BB962C8B-B14F-4D97-AF65-F5344CB8AC3E}">
        <p14:creationId xmlns:p14="http://schemas.microsoft.com/office/powerpoint/2010/main" val="31913684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11" name="Table 4">
            <a:extLst>
              <a:ext uri="{FF2B5EF4-FFF2-40B4-BE49-F238E27FC236}">
                <a16:creationId xmlns:a16="http://schemas.microsoft.com/office/drawing/2014/main" id="{4886F2E8-0BF6-4233-9B1A-97F75FBE9433}"/>
              </a:ext>
            </a:extLst>
          </p:cNvPr>
          <p:cNvGraphicFramePr>
            <a:graphicFrameLocks noGrp="1"/>
          </p:cNvGraphicFramePr>
          <p:nvPr>
            <p:extLst>
              <p:ext uri="{D42A27DB-BD31-4B8C-83A1-F6EECF244321}">
                <p14:modId xmlns:p14="http://schemas.microsoft.com/office/powerpoint/2010/main" val="3182359523"/>
              </p:ext>
            </p:extLst>
          </p:nvPr>
        </p:nvGraphicFramePr>
        <p:xfrm>
          <a:off x="389299" y="1177925"/>
          <a:ext cx="9189267" cy="5066502"/>
        </p:xfrm>
        <a:graphic>
          <a:graphicData uri="http://schemas.openxmlformats.org/drawingml/2006/table">
            <a:tbl>
              <a:tblPr firstRow="1" bandRow="1">
                <a:tableStyleId>{5C22544A-7EE6-4342-B048-85BDC9FD1C3A}</a:tableStyleId>
              </a:tblPr>
              <a:tblGrid>
                <a:gridCol w="1093194">
                  <a:extLst>
                    <a:ext uri="{9D8B030D-6E8A-4147-A177-3AD203B41FA5}">
                      <a16:colId xmlns:a16="http://schemas.microsoft.com/office/drawing/2014/main" val="20001"/>
                    </a:ext>
                  </a:extLst>
                </a:gridCol>
                <a:gridCol w="8096073">
                  <a:extLst>
                    <a:ext uri="{9D8B030D-6E8A-4147-A177-3AD203B41FA5}">
                      <a16:colId xmlns:a16="http://schemas.microsoft.com/office/drawing/2014/main" val="779129032"/>
                    </a:ext>
                  </a:extLst>
                </a:gridCol>
              </a:tblGrid>
              <a:tr h="0">
                <a:tc>
                  <a:txBody>
                    <a:bodyPr/>
                    <a:lstStyle/>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Title</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0"/>
                  </a:ext>
                </a:extLst>
              </a:tr>
              <a:tr h="1739086">
                <a:tc rowSpan="2">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분할신설법인의 대도시 내 부동산 취득세 중과 여부</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이슈사항</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물적분할로 분할신설법인이 대도시 내 소재한 부동산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취득시</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중과세 여부</a:t>
                      </a: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대상사업부문이 보유한 부동산은 인천광역시 동구</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대도시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에 소재하는 바</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해당 자산에 대하여는 취득세가 중과됨</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지방세법 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13</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조 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항 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1</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호</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다만</a:t>
                      </a:r>
                      <a:r>
                        <a:rPr kumimoji="0" lang="en-US" altLang="ko-KR"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 </a:t>
                      </a:r>
                      <a:r>
                        <a:rPr kumimoji="0" lang="ko-KR" altLang="en-US"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적격분할 요건 중 사업의 실질적 동일성 요건</a:t>
                      </a:r>
                      <a:r>
                        <a:rPr kumimoji="0" lang="en-US" altLang="ko-KR"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a:t>
                      </a:r>
                      <a:r>
                        <a:rPr lang="ko-KR" altLang="en-US" sz="1000" b="0" dirty="0">
                          <a:latin typeface="맑은 고딕" panose="020B0503020000020004" pitchFamily="50" charset="-127"/>
                          <a:ea typeface="맑은 고딕" panose="020B0503020000020004" pitchFamily="50" charset="-127"/>
                        </a:rPr>
                        <a:t>법인세법 제</a:t>
                      </a:r>
                      <a:r>
                        <a:rPr lang="en-US" altLang="ko-KR" sz="1000" b="0" dirty="0">
                          <a:latin typeface="맑은 고딕" panose="020B0503020000020004" pitchFamily="50" charset="-127"/>
                          <a:ea typeface="맑은 고딕" panose="020B0503020000020004" pitchFamily="50" charset="-127"/>
                        </a:rPr>
                        <a:t>46</a:t>
                      </a:r>
                      <a:r>
                        <a:rPr lang="ko-KR" altLang="en-US" sz="1000" b="0" dirty="0">
                          <a:latin typeface="맑은 고딕" panose="020B0503020000020004" pitchFamily="50" charset="-127"/>
                          <a:ea typeface="맑은 고딕" panose="020B0503020000020004" pitchFamily="50" charset="-127"/>
                        </a:rPr>
                        <a:t>조 제</a:t>
                      </a:r>
                      <a:r>
                        <a:rPr lang="en-US" altLang="ko-KR" sz="1000" b="0" dirty="0">
                          <a:latin typeface="맑은 고딕" panose="020B0503020000020004" pitchFamily="50" charset="-127"/>
                          <a:ea typeface="맑은 고딕" panose="020B0503020000020004" pitchFamily="50" charset="-127"/>
                        </a:rPr>
                        <a:t>2</a:t>
                      </a:r>
                      <a:r>
                        <a:rPr lang="ko-KR" altLang="en-US" sz="1000" b="0" dirty="0">
                          <a:latin typeface="맑은 고딕" panose="020B0503020000020004" pitchFamily="50" charset="-127"/>
                          <a:ea typeface="맑은 고딕" panose="020B0503020000020004" pitchFamily="50" charset="-127"/>
                        </a:rPr>
                        <a:t>항 제</a:t>
                      </a:r>
                      <a:r>
                        <a:rPr lang="en-US" altLang="ko-KR" sz="1000" b="0" dirty="0">
                          <a:latin typeface="맑은 고딕" panose="020B0503020000020004" pitchFamily="50" charset="-127"/>
                          <a:ea typeface="맑은 고딕" panose="020B0503020000020004" pitchFamily="50" charset="-127"/>
                        </a:rPr>
                        <a:t>1</a:t>
                      </a:r>
                      <a:r>
                        <a:rPr lang="ko-KR" altLang="en-US" sz="1000" b="0" dirty="0">
                          <a:latin typeface="맑은 고딕" panose="020B0503020000020004" pitchFamily="50" charset="-127"/>
                          <a:ea typeface="맑은 고딕" panose="020B0503020000020004" pitchFamily="50" charset="-127"/>
                        </a:rPr>
                        <a:t>호 가목부터 </a:t>
                      </a:r>
                      <a:r>
                        <a:rPr lang="ko-KR" altLang="en-US" sz="1000" b="0" dirty="0" err="1">
                          <a:latin typeface="맑은 고딕" panose="020B0503020000020004" pitchFamily="50" charset="-127"/>
                          <a:ea typeface="맑은 고딕" panose="020B0503020000020004" pitchFamily="50" charset="-127"/>
                        </a:rPr>
                        <a:t>다목</a:t>
                      </a:r>
                      <a:r>
                        <a:rPr lang="en-US" altLang="ko-KR" sz="1000" b="0" dirty="0">
                          <a:latin typeface="맑은 고딕" panose="020B0503020000020004" pitchFamily="50" charset="-127"/>
                          <a:ea typeface="맑은 고딕" panose="020B0503020000020004" pitchFamily="50" charset="-127"/>
                        </a:rPr>
                        <a:t>, </a:t>
                      </a:r>
                      <a:r>
                        <a:rPr kumimoji="0" lang="en-US" altLang="ko-KR"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*1)</a:t>
                      </a:r>
                      <a:r>
                        <a:rPr kumimoji="0" lang="ko-KR" altLang="en-US"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만을 충족하는 경우 분할로 취득하는 부동산의 취득세 중과는 배제됨</a:t>
                      </a:r>
                      <a:r>
                        <a:rPr kumimoji="0" lang="en-US" altLang="ko-KR"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a:t>
                      </a:r>
                      <a:r>
                        <a:rPr lang="ko-KR" altLang="en-US" sz="1000" dirty="0">
                          <a:latin typeface="맑은 고딕" panose="020B0503020000020004" pitchFamily="50" charset="-127"/>
                          <a:ea typeface="맑은 고딕" panose="020B0503020000020004" pitchFamily="50" charset="-127"/>
                        </a:rPr>
                        <a:t>지방세법 시행령 제</a:t>
                      </a:r>
                      <a:r>
                        <a:rPr lang="en-US" altLang="ko-KR" sz="1000" dirty="0">
                          <a:latin typeface="맑은 고딕" panose="020B0503020000020004" pitchFamily="50" charset="-127"/>
                          <a:ea typeface="맑은 고딕" panose="020B0503020000020004" pitchFamily="50" charset="-127"/>
                        </a:rPr>
                        <a:t>27</a:t>
                      </a:r>
                      <a:r>
                        <a:rPr lang="ko-KR" altLang="en-US" sz="1000" dirty="0">
                          <a:latin typeface="맑은 고딕" panose="020B0503020000020004" pitchFamily="50" charset="-127"/>
                          <a:ea typeface="맑은 고딕" panose="020B0503020000020004" pitchFamily="50" charset="-127"/>
                        </a:rPr>
                        <a:t>조 제</a:t>
                      </a:r>
                      <a:r>
                        <a:rPr lang="en-US" altLang="ko-KR" sz="1000" dirty="0">
                          <a:latin typeface="맑은 고딕" panose="020B0503020000020004" pitchFamily="50" charset="-127"/>
                          <a:ea typeface="맑은 고딕" panose="020B0503020000020004" pitchFamily="50" charset="-127"/>
                        </a:rPr>
                        <a:t>4</a:t>
                      </a:r>
                      <a:r>
                        <a:rPr lang="ko-KR" altLang="en-US" sz="1000" dirty="0">
                          <a:latin typeface="맑은 고딕" panose="020B0503020000020004" pitchFamily="50" charset="-127"/>
                          <a:ea typeface="맑은 고딕" panose="020B0503020000020004" pitchFamily="50" charset="-127"/>
                        </a:rPr>
                        <a:t>항</a:t>
                      </a:r>
                      <a:r>
                        <a:rPr lang="en-US" altLang="ko-KR" sz="1000" dirty="0">
                          <a:latin typeface="맑은 고딕" panose="020B0503020000020004" pitchFamily="50" charset="-127"/>
                          <a:ea typeface="맑은 고딕" panose="020B0503020000020004" pitchFamily="50" charset="-127"/>
                        </a:rPr>
                        <a:t>)</a:t>
                      </a:r>
                      <a:r>
                        <a:rPr kumimoji="0" lang="en-US" altLang="ko-KR"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 </a:t>
                      </a:r>
                      <a:r>
                        <a:rPr kumimoji="0" lang="ko-KR" altLang="en-US"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즉</a:t>
                      </a:r>
                      <a:r>
                        <a:rPr kumimoji="0" lang="en-US" altLang="ko-KR"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 </a:t>
                      </a:r>
                      <a:r>
                        <a:rPr kumimoji="0" lang="ko-KR" altLang="en-US"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분할신설법인의 주식을 처분하는 등 적격분할 요건 중 사후관리 요건</a:t>
                      </a:r>
                      <a:r>
                        <a:rPr kumimoji="0" lang="en-US" altLang="ko-KR"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a:t>
                      </a:r>
                      <a:r>
                        <a:rPr lang="ko-KR" altLang="en-US" sz="1000" b="0" dirty="0">
                          <a:latin typeface="맑은 고딕" panose="020B0503020000020004" pitchFamily="50" charset="-127"/>
                          <a:ea typeface="맑은 고딕" panose="020B0503020000020004" pitchFamily="50" charset="-127"/>
                        </a:rPr>
                        <a:t>법인세법 제</a:t>
                      </a:r>
                      <a:r>
                        <a:rPr lang="en-US" altLang="ko-KR" sz="1000" b="0" dirty="0">
                          <a:latin typeface="맑은 고딕" panose="020B0503020000020004" pitchFamily="50" charset="-127"/>
                          <a:ea typeface="맑은 고딕" panose="020B0503020000020004" pitchFamily="50" charset="-127"/>
                        </a:rPr>
                        <a:t>46</a:t>
                      </a:r>
                      <a:r>
                        <a:rPr lang="ko-KR" altLang="en-US" sz="1000" b="0" dirty="0">
                          <a:latin typeface="맑은 고딕" panose="020B0503020000020004" pitchFamily="50" charset="-127"/>
                          <a:ea typeface="맑은 고딕" panose="020B0503020000020004" pitchFamily="50" charset="-127"/>
                        </a:rPr>
                        <a:t>조 제</a:t>
                      </a:r>
                      <a:r>
                        <a:rPr lang="en-US" altLang="ko-KR" sz="1000" b="0" dirty="0">
                          <a:latin typeface="맑은 고딕" panose="020B0503020000020004" pitchFamily="50" charset="-127"/>
                          <a:ea typeface="맑은 고딕" panose="020B0503020000020004" pitchFamily="50" charset="-127"/>
                        </a:rPr>
                        <a:t>2</a:t>
                      </a:r>
                      <a:r>
                        <a:rPr lang="ko-KR" altLang="en-US" sz="1000" b="0" dirty="0">
                          <a:latin typeface="맑은 고딕" panose="020B0503020000020004" pitchFamily="50" charset="-127"/>
                          <a:ea typeface="맑은 고딕" panose="020B0503020000020004" pitchFamily="50" charset="-127"/>
                        </a:rPr>
                        <a:t>항 제</a:t>
                      </a:r>
                      <a:r>
                        <a:rPr lang="en-US" altLang="ko-KR" sz="1000" b="0" dirty="0">
                          <a:latin typeface="맑은 고딕" panose="020B0503020000020004" pitchFamily="50" charset="-127"/>
                          <a:ea typeface="맑은 고딕" panose="020B0503020000020004" pitchFamily="50" charset="-127"/>
                        </a:rPr>
                        <a:t>2</a:t>
                      </a:r>
                      <a:r>
                        <a:rPr lang="ko-KR" altLang="en-US" sz="1000" b="0" dirty="0">
                          <a:latin typeface="맑은 고딕" panose="020B0503020000020004" pitchFamily="50" charset="-127"/>
                          <a:ea typeface="맑은 고딕" panose="020B0503020000020004" pitchFamily="50" charset="-127"/>
                        </a:rPr>
                        <a:t>호부터 제</a:t>
                      </a:r>
                      <a:r>
                        <a:rPr lang="en-US" altLang="ko-KR" sz="1000" b="0" dirty="0">
                          <a:latin typeface="맑은 고딕" panose="020B0503020000020004" pitchFamily="50" charset="-127"/>
                          <a:ea typeface="맑은 고딕" panose="020B0503020000020004" pitchFamily="50" charset="-127"/>
                        </a:rPr>
                        <a:t>4</a:t>
                      </a:r>
                      <a:r>
                        <a:rPr lang="ko-KR" altLang="en-US" sz="1000" b="0" dirty="0">
                          <a:latin typeface="맑은 고딕" panose="020B0503020000020004" pitchFamily="50" charset="-127"/>
                          <a:ea typeface="맑은 고딕" panose="020B0503020000020004" pitchFamily="50" charset="-127"/>
                        </a:rPr>
                        <a:t>호</a:t>
                      </a:r>
                      <a:r>
                        <a:rPr lang="en-US" altLang="ko-KR" sz="1000" b="0" dirty="0">
                          <a:latin typeface="맑은 고딕" panose="020B0503020000020004" pitchFamily="50" charset="-127"/>
                          <a:ea typeface="맑은 고딕" panose="020B0503020000020004" pitchFamily="50" charset="-127"/>
                        </a:rPr>
                        <a:t>)</a:t>
                      </a:r>
                      <a:r>
                        <a:rPr kumimoji="0" lang="ko-KR" altLang="en-US"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을 위반하는 경우에도 </a:t>
                      </a:r>
                      <a:r>
                        <a:rPr kumimoji="0" lang="ko-KR" altLang="en-US" sz="1000" b="1" i="0" u="sng"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사업의 실질적 동일성 요건을 충족하는 경우</a:t>
                      </a:r>
                      <a:r>
                        <a:rPr kumimoji="0" lang="en-US" altLang="ko-KR" sz="1000" b="1" i="0" u="sng"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 </a:t>
                      </a:r>
                      <a:r>
                        <a:rPr kumimoji="0" lang="ko-KR" altLang="en-US" sz="1000" b="1" i="0" u="sng"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취득세 기본세율이 적용될 것</a:t>
                      </a:r>
                      <a:r>
                        <a:rPr kumimoji="0" lang="ko-KR" altLang="en-US"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으로 예상됨</a:t>
                      </a:r>
                      <a:r>
                        <a:rPr kumimoji="0" lang="en-US" altLang="ko-KR"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본건 물적분할의 경우 사업의 실질적 동일성 요건 중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가목</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및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다목의</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요건은 충족할 것으로 예상되나</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나목의</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분할하는 사업부문의 자산 및 부채가 포괄적으로 승계될 것</a:t>
                      </a:r>
                      <a:r>
                        <a:rPr kumimoji="0" lang="en-US" altLang="ko-KR"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요건 충족 여부에 대해서는 검토가 필요</a:t>
                      </a:r>
                      <a:endParaRPr kumimoji="0" lang="en-US" altLang="ko-KR" sz="1000" b="0" i="0" u="none" strike="noStrike" kern="1200" cap="none" spc="-50" normalizeH="0" baseline="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82563" marR="0" lvl="2" indent="-182563" algn="l" defTabSz="914400" rtl="0" eaLnBrk="1" fontAlgn="auto" latinLnBrk="0" hangingPunct="1">
                        <a:lnSpc>
                          <a:spcPct val="120000"/>
                        </a:lnSpc>
                        <a:spcBef>
                          <a:spcPts val="600"/>
                        </a:spcBef>
                        <a:spcAft>
                          <a:spcPts val="0"/>
                        </a:spcAft>
                        <a:buClr>
                          <a:srgbClr val="97989A"/>
                        </a:buClr>
                        <a:buSzTx/>
                        <a:buFontTx/>
                        <a:buChar char="-"/>
                        <a:tabLst/>
                        <a:defRPr/>
                      </a:pPr>
                      <a:r>
                        <a:rPr lang="ko-KR" altLang="en-US" sz="1000" b="0" i="0" dirty="0">
                          <a:latin typeface="Noto Sans CJK KR Regular" pitchFamily="34" charset="-127"/>
                          <a:ea typeface="Noto Sans CJK KR Regular" pitchFamily="34" charset="-127"/>
                        </a:rPr>
                        <a:t>분할하는 사업부문이 주식 등을 승계하는 경우에는 </a:t>
                      </a:r>
                      <a:r>
                        <a:rPr lang="ko-KR" altLang="en-US" sz="1000" b="0" i="0" dirty="0" err="1">
                          <a:latin typeface="Noto Sans CJK KR Regular" pitchFamily="34" charset="-127"/>
                          <a:ea typeface="Noto Sans CJK KR Regular" pitchFamily="34" charset="-127"/>
                        </a:rPr>
                        <a:t>자산ㆍ부채가</a:t>
                      </a:r>
                      <a:r>
                        <a:rPr lang="ko-KR" altLang="en-US" sz="1000" b="0" i="0" dirty="0">
                          <a:latin typeface="Noto Sans CJK KR Regular" pitchFamily="34" charset="-127"/>
                          <a:ea typeface="Noto Sans CJK KR Regular" pitchFamily="34" charset="-127"/>
                        </a:rPr>
                        <a:t> 포괄적으로 승계된 것으로 보지 </a:t>
                      </a:r>
                      <a:r>
                        <a:rPr lang="ko-KR" altLang="en-US" sz="1000" b="0" i="0" dirty="0" err="1">
                          <a:latin typeface="Noto Sans CJK KR Regular" pitchFamily="34" charset="-127"/>
                          <a:ea typeface="Noto Sans CJK KR Regular" pitchFamily="34" charset="-127"/>
                        </a:rPr>
                        <a:t>아니한바</a:t>
                      </a:r>
                      <a:r>
                        <a:rPr lang="en-US" altLang="ko-KR" sz="1000" b="0" i="0" dirty="0">
                          <a:latin typeface="Noto Sans CJK KR Regular" pitchFamily="34" charset="-127"/>
                          <a:ea typeface="Noto Sans CJK KR Regular" pitchFamily="34" charset="-127"/>
                        </a:rPr>
                        <a:t>(</a:t>
                      </a:r>
                      <a:r>
                        <a:rPr lang="ko-KR" altLang="en-US" sz="1000" b="0" i="0" dirty="0">
                          <a:latin typeface="Noto Sans CJK KR Regular" pitchFamily="34" charset="-127"/>
                          <a:ea typeface="Noto Sans CJK KR Regular" pitchFamily="34" charset="-127"/>
                        </a:rPr>
                        <a:t>법인세법 시행령 제</a:t>
                      </a:r>
                      <a:r>
                        <a:rPr lang="en-US" altLang="ko-KR" sz="1000" b="0" i="0" dirty="0">
                          <a:latin typeface="Noto Sans CJK KR Regular" pitchFamily="34" charset="-127"/>
                          <a:ea typeface="Noto Sans CJK KR Regular" pitchFamily="34" charset="-127"/>
                        </a:rPr>
                        <a:t>82</a:t>
                      </a:r>
                      <a:r>
                        <a:rPr lang="ko-KR" altLang="en-US" sz="1000" b="0" i="0" dirty="0">
                          <a:latin typeface="Noto Sans CJK KR Regular" pitchFamily="34" charset="-127"/>
                          <a:ea typeface="Noto Sans CJK KR Regular" pitchFamily="34" charset="-127"/>
                        </a:rPr>
                        <a:t>조 제</a:t>
                      </a:r>
                      <a:r>
                        <a:rPr lang="en-US" altLang="ko-KR" sz="1000" b="0" i="0" dirty="0">
                          <a:latin typeface="Noto Sans CJK KR Regular" pitchFamily="34" charset="-127"/>
                          <a:ea typeface="Noto Sans CJK KR Regular" pitchFamily="34" charset="-127"/>
                        </a:rPr>
                        <a:t>5</a:t>
                      </a:r>
                      <a:r>
                        <a:rPr lang="ko-KR" altLang="en-US" sz="1000" b="0" i="0" dirty="0">
                          <a:latin typeface="Noto Sans CJK KR Regular" pitchFamily="34" charset="-127"/>
                          <a:ea typeface="Noto Sans CJK KR Regular" pitchFamily="34" charset="-127"/>
                        </a:rPr>
                        <a:t>항</a:t>
                      </a:r>
                      <a:r>
                        <a:rPr lang="en-US" altLang="ko-KR" sz="1000" b="0" i="0" dirty="0">
                          <a:latin typeface="Noto Sans CJK KR Regular" pitchFamily="34" charset="-127"/>
                          <a:ea typeface="Noto Sans CJK KR Regular" pitchFamily="34" charset="-127"/>
                        </a:rPr>
                        <a:t>),  </a:t>
                      </a:r>
                      <a:r>
                        <a:rPr lang="ko-KR" altLang="en-US" sz="1000" b="0" i="0" dirty="0">
                          <a:latin typeface="Noto Sans CJK KR Regular" pitchFamily="34" charset="-127"/>
                          <a:ea typeface="Noto Sans CJK KR Regular" pitchFamily="34" charset="-127"/>
                        </a:rPr>
                        <a:t>현재 </a:t>
                      </a:r>
                      <a:r>
                        <a:rPr lang="en-US" altLang="ko-KR" sz="1000" b="0" i="0" dirty="0">
                          <a:latin typeface="Noto Sans CJK KR Regular" pitchFamily="34" charset="-127"/>
                          <a:ea typeface="Noto Sans CJK KR Regular" pitchFamily="34" charset="-127"/>
                        </a:rPr>
                        <a:t>Carve-out </a:t>
                      </a:r>
                      <a:r>
                        <a:rPr lang="ko-KR" altLang="en-US" sz="1000" b="0" i="0" dirty="0">
                          <a:latin typeface="Noto Sans CJK KR Regular" pitchFamily="34" charset="-127"/>
                          <a:ea typeface="Noto Sans CJK KR Regular" pitchFamily="34" charset="-127"/>
                        </a:rPr>
                        <a:t>재무제표상 자회사 주식 등이 포함되어 있으므로 원칙적으로 </a:t>
                      </a:r>
                      <a:r>
                        <a:rPr lang="en-US" altLang="ko-KR" sz="1000" b="0" i="0" dirty="0">
                          <a:latin typeface="Noto Sans CJK KR Regular" pitchFamily="34" charset="-127"/>
                          <a:ea typeface="Noto Sans CJK KR Regular" pitchFamily="34" charset="-127"/>
                        </a:rPr>
                        <a:t>‘</a:t>
                      </a:r>
                      <a:r>
                        <a:rPr lang="ko-KR" altLang="en-US" sz="1000" b="0" i="0" dirty="0">
                          <a:latin typeface="Noto Sans CJK KR Regular" pitchFamily="34" charset="-127"/>
                          <a:ea typeface="Noto Sans CJK KR Regular" pitchFamily="34" charset="-127"/>
                        </a:rPr>
                        <a:t>나＇의 요건에 위배됨</a:t>
                      </a:r>
                      <a:endParaRPr lang="en-US" altLang="ko-KR" sz="1000" b="0" i="0" dirty="0">
                        <a:latin typeface="Noto Sans CJK KR Regular" pitchFamily="34" charset="-127"/>
                        <a:ea typeface="Noto Sans CJK KR Regular" pitchFamily="34" charset="-127"/>
                      </a:endParaRPr>
                    </a:p>
                    <a:p>
                      <a:pPr marL="182563" marR="0" lvl="2" indent="-182563" algn="l" defTabSz="914400" rtl="0" eaLnBrk="1" fontAlgn="auto" latinLnBrk="0" hangingPunct="1">
                        <a:lnSpc>
                          <a:spcPct val="120000"/>
                        </a:lnSpc>
                        <a:spcBef>
                          <a:spcPts val="600"/>
                        </a:spcBef>
                        <a:spcAft>
                          <a:spcPts val="0"/>
                        </a:spcAft>
                        <a:buClr>
                          <a:srgbClr val="97989A"/>
                        </a:buClr>
                        <a:buSzTx/>
                        <a:buFontTx/>
                        <a:buChar char="-"/>
                        <a:tabLst/>
                        <a:defRPr/>
                      </a:pPr>
                      <a:r>
                        <a:rPr lang="ko-KR" altLang="en-US" sz="1000" b="0" i="0" dirty="0">
                          <a:latin typeface="Noto Sans CJK KR Regular" pitchFamily="34" charset="-127"/>
                          <a:ea typeface="Noto Sans CJK KR Regular" pitchFamily="34" charset="-127"/>
                        </a:rPr>
                        <a:t>다만</a:t>
                      </a:r>
                      <a:r>
                        <a:rPr lang="en-US" altLang="ko-KR" sz="1000" b="0" i="0" dirty="0">
                          <a:latin typeface="Noto Sans CJK KR Regular" pitchFamily="34" charset="-127"/>
                          <a:ea typeface="Noto Sans CJK KR Regular" pitchFamily="34" charset="-127"/>
                        </a:rPr>
                        <a:t>, </a:t>
                      </a:r>
                      <a:r>
                        <a:rPr lang="ko-KR" altLang="en-US" sz="1000" b="0" i="0" dirty="0">
                          <a:latin typeface="Noto Sans CJK KR Regular" pitchFamily="34" charset="-127"/>
                          <a:ea typeface="Noto Sans CJK KR Regular" pitchFamily="34" charset="-127"/>
                        </a:rPr>
                        <a:t>다음의 주식에 대해서는 </a:t>
                      </a:r>
                      <a:r>
                        <a:rPr lang="ko-KR" altLang="en-US" sz="1000" b="0" i="0" dirty="0" err="1">
                          <a:latin typeface="Noto Sans CJK KR Regular" pitchFamily="34" charset="-127"/>
                          <a:ea typeface="Noto Sans CJK KR Regular" pitchFamily="34" charset="-127"/>
                        </a:rPr>
                        <a:t>분할시</a:t>
                      </a:r>
                      <a:r>
                        <a:rPr lang="ko-KR" altLang="en-US" sz="1000" b="0" i="0" dirty="0">
                          <a:latin typeface="Noto Sans CJK KR Regular" pitchFamily="34" charset="-127"/>
                          <a:ea typeface="Noto Sans CJK KR Regular" pitchFamily="34" charset="-127"/>
                        </a:rPr>
                        <a:t> 승계하더라도 </a:t>
                      </a:r>
                      <a:r>
                        <a:rPr lang="ko-KR" altLang="en-US" sz="1000" b="0" i="0" dirty="0" err="1">
                          <a:latin typeface="Noto Sans CJK KR Regular" pitchFamily="34" charset="-127"/>
                          <a:ea typeface="Noto Sans CJK KR Regular" pitchFamily="34" charset="-127"/>
                        </a:rPr>
                        <a:t>자산ㆍ부채가</a:t>
                      </a:r>
                      <a:r>
                        <a:rPr lang="ko-KR" altLang="en-US" sz="1000" b="0" i="0" dirty="0">
                          <a:latin typeface="Noto Sans CJK KR Regular" pitchFamily="34" charset="-127"/>
                          <a:ea typeface="Noto Sans CJK KR Regular" pitchFamily="34" charset="-127"/>
                        </a:rPr>
                        <a:t> 포괄적으로 승계된 것에 </a:t>
                      </a:r>
                      <a:r>
                        <a:rPr lang="ko-KR" altLang="en-US" sz="1000" b="0" i="0" dirty="0" err="1">
                          <a:latin typeface="Noto Sans CJK KR Regular" pitchFamily="34" charset="-127"/>
                          <a:ea typeface="Noto Sans CJK KR Regular" pitchFamily="34" charset="-127"/>
                        </a:rPr>
                        <a:t>해당하는바</a:t>
                      </a:r>
                      <a:r>
                        <a:rPr lang="en-US" altLang="ko-KR" sz="1000" b="0" i="0" dirty="0">
                          <a:latin typeface="Noto Sans CJK KR Regular" pitchFamily="34" charset="-127"/>
                          <a:ea typeface="Noto Sans CJK KR Regular" pitchFamily="34" charset="-127"/>
                        </a:rPr>
                        <a:t>(</a:t>
                      </a:r>
                      <a:r>
                        <a:rPr lang="ko-KR" altLang="en-US" sz="1000" b="0" i="0" dirty="0">
                          <a:latin typeface="Noto Sans CJK KR Regular" pitchFamily="34" charset="-127"/>
                          <a:ea typeface="Noto Sans CJK KR Regular" pitchFamily="34" charset="-127"/>
                        </a:rPr>
                        <a:t>법인세법 시행규칙 제</a:t>
                      </a:r>
                      <a:r>
                        <a:rPr lang="en-US" altLang="ko-KR" sz="1000" b="0" i="0" dirty="0">
                          <a:latin typeface="Noto Sans CJK KR Regular" pitchFamily="34" charset="-127"/>
                          <a:ea typeface="Noto Sans CJK KR Regular" pitchFamily="34" charset="-127"/>
                        </a:rPr>
                        <a:t>41</a:t>
                      </a:r>
                      <a:r>
                        <a:rPr lang="ko-KR" altLang="en-US" sz="1000" b="0" i="0" dirty="0">
                          <a:latin typeface="Noto Sans CJK KR Regular" pitchFamily="34" charset="-127"/>
                          <a:ea typeface="Noto Sans CJK KR Regular" pitchFamily="34" charset="-127"/>
                        </a:rPr>
                        <a:t>조 제</a:t>
                      </a:r>
                      <a:r>
                        <a:rPr lang="en-US" altLang="ko-KR" sz="1000" b="0" i="0" dirty="0">
                          <a:latin typeface="Noto Sans CJK KR Regular" pitchFamily="34" charset="-127"/>
                          <a:ea typeface="Noto Sans CJK KR Regular" pitchFamily="34" charset="-127"/>
                        </a:rPr>
                        <a:t>8</a:t>
                      </a:r>
                      <a:r>
                        <a:rPr lang="ko-KR" altLang="en-US" sz="1000" b="0" i="0" dirty="0">
                          <a:latin typeface="Noto Sans CJK KR Regular" pitchFamily="34" charset="-127"/>
                          <a:ea typeface="Noto Sans CJK KR Regular" pitchFamily="34" charset="-127"/>
                        </a:rPr>
                        <a:t>항 각호</a:t>
                      </a:r>
                      <a:r>
                        <a:rPr lang="en-US" altLang="ko-KR" sz="1000" b="0" i="0" dirty="0">
                          <a:latin typeface="Noto Sans CJK KR Regular" pitchFamily="34" charset="-127"/>
                          <a:ea typeface="Noto Sans CJK KR Regular" pitchFamily="34" charset="-127"/>
                        </a:rPr>
                        <a:t>), </a:t>
                      </a:r>
                      <a:r>
                        <a:rPr lang="ko-KR" altLang="en-US" sz="1000" b="1" i="0" u="sng" dirty="0">
                          <a:latin typeface="Noto Sans CJK KR Regular" pitchFamily="34" charset="-127"/>
                          <a:ea typeface="Noto Sans CJK KR Regular" pitchFamily="34" charset="-127"/>
                        </a:rPr>
                        <a:t>분할로 승계하는 주식이 하기 주식에 해당하는 경우  </a:t>
                      </a:r>
                      <a:r>
                        <a:rPr lang="ko-KR" altLang="en-US" sz="1000" b="1" i="0" u="sng" dirty="0" err="1">
                          <a:latin typeface="Noto Sans CJK KR Regular" pitchFamily="34" charset="-127"/>
                          <a:ea typeface="Noto Sans CJK KR Regular" pitchFamily="34" charset="-127"/>
                        </a:rPr>
                        <a:t>자산ㆍ부채</a:t>
                      </a:r>
                      <a:r>
                        <a:rPr lang="ko-KR" altLang="en-US" sz="1000" b="1" i="0" u="sng" dirty="0">
                          <a:latin typeface="Noto Sans CJK KR Regular" pitchFamily="34" charset="-127"/>
                          <a:ea typeface="Noto Sans CJK KR Regular" pitchFamily="34" charset="-127"/>
                        </a:rPr>
                        <a:t> 포괄적 승계에 해당</a:t>
                      </a:r>
                      <a:r>
                        <a:rPr lang="ko-KR" altLang="en-US" sz="1000" b="0" i="0" dirty="0">
                          <a:latin typeface="Noto Sans CJK KR Regular" pitchFamily="34" charset="-127"/>
                          <a:ea typeface="Noto Sans CJK KR Regular" pitchFamily="34" charset="-127"/>
                        </a:rPr>
                        <a:t>함</a:t>
                      </a:r>
                      <a:endParaRPr lang="en-US" altLang="ko-KR" sz="1000" b="0" i="0" dirty="0">
                        <a:latin typeface="Noto Sans CJK KR Regular" pitchFamily="34" charset="-127"/>
                        <a:ea typeface="Noto Sans CJK KR Regular" pitchFamily="34" charset="-127"/>
                      </a:endParaRPr>
                    </a:p>
                    <a:p>
                      <a:pPr marL="182563" marR="0" lvl="2" indent="0" algn="l" defTabSz="914400" rtl="0" eaLnBrk="1" fontAlgn="auto" latinLnBrk="0" hangingPunct="1">
                        <a:lnSpc>
                          <a:spcPct val="120000"/>
                        </a:lnSpc>
                        <a:spcBef>
                          <a:spcPts val="600"/>
                        </a:spcBef>
                        <a:spcAft>
                          <a:spcPts val="0"/>
                        </a:spcAft>
                        <a:buClr>
                          <a:srgbClr val="97989A"/>
                        </a:buClr>
                        <a:buSzTx/>
                        <a:buFont typeface="Arial" pitchFamily="34" charset="0"/>
                        <a:buNone/>
                        <a:tabLst/>
                        <a:defRPr/>
                      </a:pPr>
                      <a:r>
                        <a:rPr kumimoji="0" lang="ko-KR" altLang="en-US"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① 분할사업부문과 </a:t>
                      </a:r>
                      <a:r>
                        <a:rPr kumimoji="0" lang="ko-KR" altLang="en-US" sz="1000" b="1" i="0" u="sng"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매출 또는 매입비율이 </a:t>
                      </a:r>
                      <a:r>
                        <a:rPr kumimoji="0" lang="en-US" altLang="ko-KR" sz="1000" b="1" i="0" u="sng"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30% </a:t>
                      </a:r>
                      <a:r>
                        <a:rPr kumimoji="0" lang="ko-KR" altLang="en-US" sz="1000" b="1" i="0" u="sng"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이상인 법인의 주식 </a:t>
                      </a:r>
                    </a:p>
                    <a:p>
                      <a:pPr marL="182563" marR="0" lvl="2" indent="0" algn="l" defTabSz="914400" rtl="0" eaLnBrk="1" fontAlgn="auto" latinLnBrk="0" hangingPunct="1">
                        <a:lnSpc>
                          <a:spcPct val="120000"/>
                        </a:lnSpc>
                        <a:spcBef>
                          <a:spcPts val="600"/>
                        </a:spcBef>
                        <a:spcAft>
                          <a:spcPts val="0"/>
                        </a:spcAft>
                        <a:buClr>
                          <a:srgbClr val="97989A"/>
                        </a:buClr>
                        <a:buSzTx/>
                        <a:buFont typeface="Arial" pitchFamily="34" charset="0"/>
                        <a:buNone/>
                        <a:tabLst>
                          <a:tab pos="182563" algn="l"/>
                        </a:tabLst>
                        <a:defRPr/>
                      </a:pPr>
                      <a:r>
                        <a:rPr kumimoji="0" lang="ko-KR" altLang="en-US"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② 분할사업 부문과 </a:t>
                      </a:r>
                      <a:r>
                        <a:rPr kumimoji="0" lang="ko-KR" altLang="en-US" sz="1000" b="1" i="0" u="sng"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동일업종</a:t>
                      </a:r>
                      <a:r>
                        <a:rPr kumimoji="0" lang="en-US" altLang="ko-KR" sz="1000" b="1" i="0" u="sng"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a:t>
                      </a:r>
                      <a:r>
                        <a:rPr kumimoji="0" lang="ko-KR" altLang="en-US" sz="1000" b="1" i="0" u="sng"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표준산업분류상 </a:t>
                      </a:r>
                      <a:r>
                        <a:rPr kumimoji="0" lang="ko-KR" altLang="en-US" sz="1000" b="1" i="0" u="sng" strike="noStrike" kern="1200" cap="none" spc="0" normalizeH="0" baseline="0" noProof="0" dirty="0" err="1">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세분류</a:t>
                      </a:r>
                      <a:r>
                        <a:rPr kumimoji="0" lang="en-US" altLang="ko-KR" sz="1000" b="1" i="0" u="sng"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a:t>
                      </a:r>
                      <a:r>
                        <a:rPr kumimoji="0" lang="ko-KR" altLang="en-US" sz="1000" b="1" i="0" u="sng"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을 영위하는 법인의 주식</a:t>
                      </a:r>
                      <a:r>
                        <a:rPr kumimoji="0" lang="en-US" altLang="ko-KR"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a:t>
                      </a:r>
                      <a:r>
                        <a:rPr kumimoji="0" lang="ko-KR" altLang="en-US"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a:t>
                      </a:r>
                      <a:r>
                        <a:rPr kumimoji="0" lang="en-US" altLang="ko-KR"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2)</a:t>
                      </a:r>
                      <a:r>
                        <a:rPr kumimoji="0" lang="ko-KR" altLang="en-US"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rPr>
                        <a:t> </a:t>
                      </a:r>
                      <a:endParaRPr kumimoji="0" lang="en-US" altLang="ko-KR" sz="1000" b="0" i="0" u="none" strike="noStrike" kern="1200" cap="none" spc="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itchFamily="34" charset="0"/>
                      </a:endParaRP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4059610"/>
                  </a:ext>
                </a:extLst>
              </a:tr>
              <a:tr h="859248">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spcBef>
                          <a:spcPts val="600"/>
                        </a:spcBef>
                        <a:spcAft>
                          <a:spcPts val="600"/>
                        </a:spcAft>
                      </a:pPr>
                      <a:r>
                        <a:rPr lang="en-US" altLang="ko-KR" sz="900" dirty="0">
                          <a:latin typeface="맑은 고딕" panose="020B0503020000020004" pitchFamily="50" charset="-127"/>
                          <a:ea typeface="맑은 고딕" panose="020B0503020000020004" pitchFamily="50" charset="-127"/>
                        </a:rPr>
                        <a:t>(*1) </a:t>
                      </a:r>
                      <a:r>
                        <a:rPr lang="ko-KR" altLang="en-US" sz="900" i="1" dirty="0" err="1">
                          <a:latin typeface="맑은 고딕" panose="020B0503020000020004" pitchFamily="50" charset="-127"/>
                          <a:ea typeface="맑은 고딕" panose="020B0503020000020004" pitchFamily="50" charset="-127"/>
                          <a:cs typeface="Arial" pitchFamily="34" charset="0"/>
                        </a:rPr>
                        <a:t>분할존속법인이</a:t>
                      </a:r>
                      <a:r>
                        <a:rPr lang="ko-KR" altLang="en-US" sz="900" i="1" dirty="0">
                          <a:latin typeface="맑은 고딕" panose="020B0503020000020004" pitchFamily="50" charset="-127"/>
                          <a:ea typeface="맑은 고딕" panose="020B0503020000020004" pitchFamily="50" charset="-127"/>
                          <a:cs typeface="Arial" pitchFamily="34" charset="0"/>
                        </a:rPr>
                        <a:t> 분할등기일 현재 </a:t>
                      </a:r>
                      <a:r>
                        <a:rPr lang="en-US" altLang="ko-KR" sz="900" i="1" dirty="0">
                          <a:latin typeface="맑은 고딕" panose="020B0503020000020004" pitchFamily="50" charset="-127"/>
                          <a:ea typeface="맑은 고딕" panose="020B0503020000020004" pitchFamily="50" charset="-127"/>
                          <a:cs typeface="Arial" pitchFamily="34" charset="0"/>
                        </a:rPr>
                        <a:t>5</a:t>
                      </a:r>
                      <a:r>
                        <a:rPr lang="ko-KR" altLang="en-US" sz="900" i="1" dirty="0">
                          <a:latin typeface="맑은 고딕" panose="020B0503020000020004" pitchFamily="50" charset="-127"/>
                          <a:ea typeface="맑은 고딕" panose="020B0503020000020004" pitchFamily="50" charset="-127"/>
                          <a:cs typeface="Arial" pitchFamily="34" charset="0"/>
                        </a:rPr>
                        <a:t>년 이상 계속하여 사업을 한 대도시의 내국법인이 다음의 요건을 모두 충족할 것</a:t>
                      </a:r>
                      <a:endParaRPr lang="en-US" altLang="ko-KR" sz="900" i="1" dirty="0">
                        <a:latin typeface="맑은 고딕" panose="020B0503020000020004" pitchFamily="50" charset="-127"/>
                        <a:ea typeface="맑은 고딕" panose="020B0503020000020004" pitchFamily="50" charset="-127"/>
                        <a:cs typeface="Arial" pitchFamily="34" charset="0"/>
                      </a:endParaRPr>
                    </a:p>
                    <a:p>
                      <a:r>
                        <a:rPr lang="ko-KR" altLang="en-US" sz="900" i="1" dirty="0">
                          <a:latin typeface="맑은 고딕" panose="020B0503020000020004" pitchFamily="50" charset="-127"/>
                          <a:ea typeface="맑은 고딕" panose="020B0503020000020004" pitchFamily="50" charset="-127"/>
                        </a:rPr>
                        <a:t>가</a:t>
                      </a:r>
                      <a:r>
                        <a:rPr lang="en-US" altLang="ko-KR" sz="900" i="1" dirty="0">
                          <a:latin typeface="맑은 고딕" panose="020B0503020000020004" pitchFamily="50" charset="-127"/>
                          <a:ea typeface="맑은 고딕" panose="020B0503020000020004" pitchFamily="50" charset="-127"/>
                        </a:rPr>
                        <a:t>. </a:t>
                      </a:r>
                      <a:r>
                        <a:rPr lang="ko-KR" altLang="en-US" sz="900" i="1" dirty="0">
                          <a:latin typeface="맑은 고딕" panose="020B0503020000020004" pitchFamily="50" charset="-127"/>
                          <a:ea typeface="맑은 고딕" panose="020B0503020000020004" pitchFamily="50" charset="-127"/>
                        </a:rPr>
                        <a:t>분리하여 사업이 가능한 독립된 사업부문을 분할하는 것</a:t>
                      </a:r>
                      <a:r>
                        <a:rPr lang="en-US" altLang="ko-KR" sz="900" i="1" dirty="0">
                          <a:latin typeface="맑은 고딕" panose="020B0503020000020004" pitchFamily="50" charset="-127"/>
                          <a:ea typeface="맑은 고딕" panose="020B0503020000020004" pitchFamily="50" charset="-127"/>
                        </a:rPr>
                        <a:t> </a:t>
                      </a:r>
                    </a:p>
                    <a:p>
                      <a:r>
                        <a:rPr lang="ko-KR" altLang="en-US" sz="900" i="1" dirty="0">
                          <a:latin typeface="맑은 고딕" panose="020B0503020000020004" pitchFamily="50" charset="-127"/>
                          <a:ea typeface="맑은 고딕" panose="020B0503020000020004" pitchFamily="50" charset="-127"/>
                        </a:rPr>
                        <a:t>나</a:t>
                      </a:r>
                      <a:r>
                        <a:rPr lang="en-US" altLang="ko-KR" sz="900" i="1" dirty="0">
                          <a:latin typeface="맑은 고딕" panose="020B0503020000020004" pitchFamily="50" charset="-127"/>
                          <a:ea typeface="맑은 고딕" panose="020B0503020000020004" pitchFamily="50" charset="-127"/>
                        </a:rPr>
                        <a:t>. </a:t>
                      </a:r>
                      <a:r>
                        <a:rPr lang="ko-KR" altLang="en-US" sz="900" i="1" dirty="0">
                          <a:latin typeface="맑은 고딕" panose="020B0503020000020004" pitchFamily="50" charset="-127"/>
                          <a:ea typeface="맑은 고딕" panose="020B0503020000020004" pitchFamily="50" charset="-127"/>
                        </a:rPr>
                        <a:t>분할하는 사업부문의 자산 및 부채가 포괄적으로 승계될 것  </a:t>
                      </a:r>
                      <a:endParaRPr lang="en-US" altLang="ko-KR" sz="900" i="1" dirty="0">
                        <a:latin typeface="맑은 고딕" panose="020B0503020000020004" pitchFamily="50" charset="-127"/>
                        <a:ea typeface="맑은 고딕" panose="020B0503020000020004" pitchFamily="50" charset="-127"/>
                      </a:endParaRPr>
                    </a:p>
                    <a:p>
                      <a:r>
                        <a:rPr lang="ko-KR" altLang="en-US" sz="900" i="1" dirty="0">
                          <a:latin typeface="맑은 고딕" panose="020B0503020000020004" pitchFamily="50" charset="-127"/>
                          <a:ea typeface="맑은 고딕" panose="020B0503020000020004" pitchFamily="50" charset="-127"/>
                        </a:rPr>
                        <a:t>다</a:t>
                      </a:r>
                      <a:r>
                        <a:rPr lang="en-US" altLang="ko-KR" sz="900" i="1" dirty="0">
                          <a:latin typeface="맑은 고딕" panose="020B0503020000020004" pitchFamily="50" charset="-127"/>
                          <a:ea typeface="맑은 고딕" panose="020B0503020000020004" pitchFamily="50" charset="-127"/>
                        </a:rPr>
                        <a:t>. </a:t>
                      </a:r>
                      <a:r>
                        <a:rPr lang="ko-KR" altLang="en-US" sz="900" i="1" dirty="0" err="1">
                          <a:latin typeface="맑은 고딕" panose="020B0503020000020004" pitchFamily="50" charset="-127"/>
                          <a:ea typeface="맑은 고딕" panose="020B0503020000020004" pitchFamily="50" charset="-127"/>
                        </a:rPr>
                        <a:t>분할법인등만의</a:t>
                      </a:r>
                      <a:r>
                        <a:rPr lang="ko-KR" altLang="en-US" sz="900" i="1" dirty="0">
                          <a:latin typeface="맑은 고딕" panose="020B0503020000020004" pitchFamily="50" charset="-127"/>
                          <a:ea typeface="맑은 고딕" panose="020B0503020000020004" pitchFamily="50" charset="-127"/>
                        </a:rPr>
                        <a:t> 출자에 의하여 분할하는 것</a:t>
                      </a:r>
                      <a:endParaRPr lang="en-US" altLang="ko-KR" sz="900" i="1" dirty="0">
                        <a:latin typeface="맑은 고딕" panose="020B0503020000020004" pitchFamily="50" charset="-127"/>
                        <a:ea typeface="맑은 고딕" panose="020B0503020000020004" pitchFamily="50" charset="-127"/>
                      </a:endParaRPr>
                    </a:p>
                    <a:p>
                      <a:pPr>
                        <a:spcBef>
                          <a:spcPts val="600"/>
                        </a:spcBef>
                      </a:pPr>
                      <a:r>
                        <a:rPr lang="en-US" altLang="ko-KR" sz="900" dirty="0">
                          <a:latin typeface="맑은 고딕" panose="020B0503020000020004" pitchFamily="50" charset="-127"/>
                          <a:ea typeface="맑은 고딕" panose="020B0503020000020004" pitchFamily="50" charset="-127"/>
                        </a:rPr>
                        <a:t>(*2) </a:t>
                      </a:r>
                      <a:r>
                        <a:rPr lang="ko-KR" altLang="en-US" sz="900" dirty="0">
                          <a:latin typeface="맑은 고딕" panose="020B0503020000020004" pitchFamily="50" charset="-127"/>
                          <a:ea typeface="맑은 고딕" panose="020B0503020000020004" pitchFamily="50" charset="-127"/>
                        </a:rPr>
                        <a:t>다음 중 </a:t>
                      </a:r>
                      <a:r>
                        <a:rPr lang="ko-KR" altLang="en-US" sz="900" i="1" dirty="0">
                          <a:latin typeface="맑은 고딕" panose="020B0503020000020004" pitchFamily="50" charset="-127"/>
                          <a:ea typeface="맑은 고딕" panose="020B0503020000020004" pitchFamily="50" charset="-127"/>
                          <a:cs typeface="Arial" pitchFamily="34" charset="0"/>
                        </a:rPr>
                        <a:t>어느 하나에 해당하는 경우에는 동일사업을 영위하는 것으로 봄</a:t>
                      </a:r>
                      <a:endParaRPr lang="en-US" altLang="ko-KR" sz="900" i="1" dirty="0">
                        <a:latin typeface="맑은 고딕" panose="020B0503020000020004" pitchFamily="50" charset="-127"/>
                        <a:ea typeface="맑은 고딕" panose="020B0503020000020004" pitchFamily="50" charset="-127"/>
                        <a:cs typeface="Arial" pitchFamily="34" charset="0"/>
                      </a:endParaRPr>
                    </a:p>
                    <a:p>
                      <a:r>
                        <a:rPr lang="ko-KR" altLang="en-US" sz="900" i="1" dirty="0">
                          <a:latin typeface="맑은 고딕" panose="020B0503020000020004" pitchFamily="50" charset="-127"/>
                          <a:ea typeface="맑은 고딕" panose="020B0503020000020004" pitchFamily="50" charset="-127"/>
                        </a:rPr>
                        <a:t>가</a:t>
                      </a:r>
                      <a:r>
                        <a:rPr lang="en-US" altLang="ko-KR" sz="900" i="1" dirty="0">
                          <a:latin typeface="맑은 고딕" panose="020B0503020000020004" pitchFamily="50" charset="-127"/>
                          <a:ea typeface="맑은 고딕" panose="020B0503020000020004" pitchFamily="50" charset="-127"/>
                        </a:rPr>
                        <a:t>. </a:t>
                      </a:r>
                      <a:r>
                        <a:rPr lang="ko-KR" altLang="en-US" sz="900" i="1" dirty="0">
                          <a:latin typeface="맑은 고딕" panose="020B0503020000020004" pitchFamily="50" charset="-127"/>
                          <a:ea typeface="맑은 고딕" panose="020B0503020000020004" pitchFamily="50" charset="-127"/>
                        </a:rPr>
                        <a:t>세분류상 </a:t>
                      </a:r>
                      <a:r>
                        <a:rPr lang="ko-KR" altLang="en-US" sz="900" b="1" i="1" dirty="0">
                          <a:latin typeface="맑은 고딕" panose="020B0503020000020004" pitchFamily="50" charset="-127"/>
                          <a:ea typeface="맑은 고딕" panose="020B0503020000020004" pitchFamily="50" charset="-127"/>
                        </a:rPr>
                        <a:t>동일사업에 사용하는 사업용 자산가액의 비율이 각각 </a:t>
                      </a:r>
                      <a:r>
                        <a:rPr lang="en-US" altLang="ko-KR" sz="900" b="1" i="1" dirty="0">
                          <a:latin typeface="맑은 고딕" panose="020B0503020000020004" pitchFamily="50" charset="-127"/>
                          <a:ea typeface="맑은 고딕" panose="020B0503020000020004" pitchFamily="50" charset="-127"/>
                        </a:rPr>
                        <a:t>70%</a:t>
                      </a:r>
                      <a:r>
                        <a:rPr lang="ko-KR" altLang="en-US" sz="900" b="1" i="1" dirty="0">
                          <a:latin typeface="맑은 고딕" panose="020B0503020000020004" pitchFamily="50" charset="-127"/>
                          <a:ea typeface="맑은 고딕" panose="020B0503020000020004" pitchFamily="50" charset="-127"/>
                        </a:rPr>
                        <a:t> 초과</a:t>
                      </a:r>
                      <a:endParaRPr lang="en-US" altLang="ko-KR" sz="900" b="1" i="1" dirty="0">
                        <a:latin typeface="맑은 고딕" panose="020B0503020000020004" pitchFamily="50" charset="-127"/>
                        <a:ea typeface="맑은 고딕" panose="020B0503020000020004" pitchFamily="50" charset="-127"/>
                      </a:endParaRPr>
                    </a:p>
                    <a:p>
                      <a:r>
                        <a:rPr lang="ko-KR" altLang="en-US" sz="900" i="1" dirty="0">
                          <a:latin typeface="맑은 고딕" panose="020B0503020000020004" pitchFamily="50" charset="-127"/>
                          <a:ea typeface="맑은 고딕" panose="020B0503020000020004" pitchFamily="50" charset="-127"/>
                        </a:rPr>
                        <a:t>나</a:t>
                      </a:r>
                      <a:r>
                        <a:rPr lang="en-US" altLang="ko-KR" sz="900" i="1" dirty="0">
                          <a:latin typeface="맑은 고딕" panose="020B0503020000020004" pitchFamily="50" charset="-127"/>
                          <a:ea typeface="맑은 고딕" panose="020B0503020000020004" pitchFamily="50" charset="-127"/>
                        </a:rPr>
                        <a:t>. </a:t>
                      </a:r>
                      <a:r>
                        <a:rPr lang="ko-KR" altLang="en-US" sz="900" i="1" dirty="0">
                          <a:latin typeface="맑은 고딕" panose="020B0503020000020004" pitchFamily="50" charset="-127"/>
                          <a:ea typeface="맑은 고딕" panose="020B0503020000020004" pitchFamily="50" charset="-127"/>
                        </a:rPr>
                        <a:t>세분류상 </a:t>
                      </a:r>
                      <a:r>
                        <a:rPr lang="ko-KR" altLang="en-US" sz="900" b="1" i="1" dirty="0">
                          <a:latin typeface="맑은 고딕" panose="020B0503020000020004" pitchFamily="50" charset="-127"/>
                          <a:ea typeface="맑은 고딕" panose="020B0503020000020004" pitchFamily="50" charset="-127"/>
                        </a:rPr>
                        <a:t>동일사업에서 발생하는 매출액의 비율이 각각 </a:t>
                      </a:r>
                      <a:r>
                        <a:rPr lang="en-US" altLang="ko-KR" sz="900" b="1" i="1" dirty="0">
                          <a:latin typeface="맑은 고딕" panose="020B0503020000020004" pitchFamily="50" charset="-127"/>
                          <a:ea typeface="맑은 고딕" panose="020B0503020000020004" pitchFamily="50" charset="-127"/>
                        </a:rPr>
                        <a:t>70%</a:t>
                      </a:r>
                      <a:r>
                        <a:rPr lang="ko-KR" altLang="en-US" sz="900" b="1" i="1" dirty="0">
                          <a:latin typeface="맑은 고딕" panose="020B0503020000020004" pitchFamily="50" charset="-127"/>
                          <a:ea typeface="맑은 고딕" panose="020B0503020000020004" pitchFamily="50" charset="-127"/>
                        </a:rPr>
                        <a:t> 초과 </a:t>
                      </a:r>
                      <a:endParaRPr lang="en-US" altLang="ko-KR" sz="900" b="1" i="1" dirty="0">
                        <a:latin typeface="맑은 고딕" panose="020B0503020000020004" pitchFamily="50" charset="-127"/>
                        <a:ea typeface="맑은 고딕" panose="020B0503020000020004" pitchFamily="50" charset="-127"/>
                      </a:endParaRP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51392288"/>
                  </a:ext>
                </a:extLst>
              </a:tr>
            </a:tbl>
          </a:graphicData>
        </a:graphic>
      </p:graphicFrame>
      <p:sp>
        <p:nvSpPr>
          <p:cNvPr id="12" name="제목 3">
            <a:extLst>
              <a:ext uri="{FF2B5EF4-FFF2-40B4-BE49-F238E27FC236}">
                <a16:creationId xmlns:a16="http://schemas.microsoft.com/office/drawing/2014/main" id="{BADBD2B0-2879-44C3-8403-FDD45AC83ADD}"/>
              </a:ext>
            </a:extLst>
          </p:cNvPr>
          <p:cNvSpPr>
            <a:spLocks noGrp="1"/>
          </p:cNvSpPr>
          <p:nvPr>
            <p:ph type="title"/>
          </p:nvPr>
        </p:nvSpPr>
        <p:spPr>
          <a:xfrm>
            <a:off x="488950" y="444975"/>
            <a:ext cx="8918244" cy="382115"/>
          </a:xfrm>
        </p:spPr>
        <p:txBody>
          <a:bodyPr/>
          <a:lstStyle/>
          <a:p>
            <a:pPr>
              <a:lnSpc>
                <a:spcPct val="80000"/>
              </a:lnSpc>
            </a:pPr>
            <a:r>
              <a:rPr lang="en-US" altLang="ko-KR" sz="2400" dirty="0"/>
              <a:t>4</a:t>
            </a:r>
            <a:r>
              <a:rPr lang="en-US" altLang="ko-KR" sz="2400" dirty="0">
                <a:solidFill>
                  <a:srgbClr val="00338D"/>
                </a:solidFill>
                <a:latin typeface="KPMG Extralight"/>
              </a:rPr>
              <a:t>. Consideration (3/5)</a:t>
            </a:r>
            <a:br>
              <a:rPr lang="en-US" altLang="ko-KR" sz="2400" dirty="0">
                <a:solidFill>
                  <a:srgbClr val="00338D"/>
                </a:solidFill>
                <a:latin typeface="KPMG Extralight"/>
              </a:rPr>
            </a:br>
            <a:endParaRPr lang="en-US" altLang="ko-KR" sz="2400" dirty="0">
              <a:solidFill>
                <a:srgbClr val="00338D"/>
              </a:solidFill>
              <a:latin typeface="KPMG Extralight"/>
            </a:endParaRPr>
          </a:p>
        </p:txBody>
      </p:sp>
    </p:spTree>
    <p:extLst>
      <p:ext uri="{BB962C8B-B14F-4D97-AF65-F5344CB8AC3E}">
        <p14:creationId xmlns:p14="http://schemas.microsoft.com/office/powerpoint/2010/main" val="32604128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11" name="Table 4">
            <a:extLst>
              <a:ext uri="{FF2B5EF4-FFF2-40B4-BE49-F238E27FC236}">
                <a16:creationId xmlns:a16="http://schemas.microsoft.com/office/drawing/2014/main" id="{4886F2E8-0BF6-4233-9B1A-97F75FBE9433}"/>
              </a:ext>
            </a:extLst>
          </p:cNvPr>
          <p:cNvGraphicFramePr>
            <a:graphicFrameLocks noGrp="1"/>
          </p:cNvGraphicFramePr>
          <p:nvPr>
            <p:extLst>
              <p:ext uri="{D42A27DB-BD31-4B8C-83A1-F6EECF244321}">
                <p14:modId xmlns:p14="http://schemas.microsoft.com/office/powerpoint/2010/main" val="2495373372"/>
              </p:ext>
            </p:extLst>
          </p:nvPr>
        </p:nvGraphicFramePr>
        <p:xfrm>
          <a:off x="389299" y="1169877"/>
          <a:ext cx="9171160" cy="4511022"/>
        </p:xfrm>
        <a:graphic>
          <a:graphicData uri="http://schemas.openxmlformats.org/drawingml/2006/table">
            <a:tbl>
              <a:tblPr firstRow="1" bandRow="1">
                <a:tableStyleId>{5C22544A-7EE6-4342-B048-85BDC9FD1C3A}</a:tableStyleId>
              </a:tblPr>
              <a:tblGrid>
                <a:gridCol w="1113576">
                  <a:extLst>
                    <a:ext uri="{9D8B030D-6E8A-4147-A177-3AD203B41FA5}">
                      <a16:colId xmlns:a16="http://schemas.microsoft.com/office/drawing/2014/main" val="20001"/>
                    </a:ext>
                  </a:extLst>
                </a:gridCol>
                <a:gridCol w="8057584">
                  <a:extLst>
                    <a:ext uri="{9D8B030D-6E8A-4147-A177-3AD203B41FA5}">
                      <a16:colId xmlns:a16="http://schemas.microsoft.com/office/drawing/2014/main" val="779129032"/>
                    </a:ext>
                  </a:extLst>
                </a:gridCol>
              </a:tblGrid>
              <a:tr h="0">
                <a:tc>
                  <a:txBody>
                    <a:bodyPr/>
                    <a:lstStyle/>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Title</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0"/>
                  </a:ext>
                </a:extLst>
              </a:tr>
              <a:tr h="1754250">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분할신설법인의 대도시 내 부동산 취득세 중과 여부</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 </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계속</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분할승계대상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주식등</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발행법인에 대한 매출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매입 비율 요건 및 동일업종 요건을 기준으로 판단하였을 때</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포괄승계요건 충족 여부는 다음과 같음</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따라서</a:t>
                      </a:r>
                      <a:r>
                        <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본건 물적분할에 따른 대상사업부문 자산 및 부채의 </a:t>
                      </a:r>
                      <a:r>
                        <a:rPr kumimoji="0" lang="ko-KR" altLang="en-US" sz="1000" b="0" i="0" u="none" strike="noStrike" kern="1200" cap="none" spc="-50" normalizeH="0" baseline="0" noProof="0" dirty="0" err="1">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승계시</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상기 요건을 충족하지 않는 주식 등을 제외하고 승계시키는 경우 사업의 실질적 동일성 요건을 충족하여 부동산에 대한 취득세 중과는 적용되지 않을 것</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으로 판단됨 </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만약 대상사업부문 부동산에 대하여 </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중과세율이 적용되는 경우 부동산 취득세액은 </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59</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억원으로 약 </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29</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억원</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(59</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억</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-30</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억</a:t>
                      </a:r>
                      <a:r>
                        <a:rPr kumimoji="0" lang="en-US" altLang="ko-KR"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sng"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 증가할 것</a:t>
                      </a:r>
                      <a:r>
                        <a:rPr kumimoji="0" lang="ko-KR" altLang="en-US"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rPr>
                        <a:t>으로 예상됨</a:t>
                      </a:r>
                      <a:endParaRPr kumimoji="0" lang="en-US" altLang="ko-KR" sz="1000" b="0" i="0" u="none" strike="noStrike" kern="1200" cap="none" spc="-50" normalizeH="0" baseline="0" noProof="0" dirty="0">
                        <a:ln>
                          <a:noFill/>
                        </a:ln>
                        <a:solidFill>
                          <a:prstClr val="black"/>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4059610"/>
                  </a:ext>
                </a:extLst>
              </a:tr>
            </a:tbl>
          </a:graphicData>
        </a:graphic>
      </p:graphicFrame>
      <p:graphicFrame>
        <p:nvGraphicFramePr>
          <p:cNvPr id="12" name="표 11">
            <a:extLst>
              <a:ext uri="{FF2B5EF4-FFF2-40B4-BE49-F238E27FC236}">
                <a16:creationId xmlns:a16="http://schemas.microsoft.com/office/drawing/2014/main" id="{7861F413-D4F3-4C0E-BA50-7750B0BBB9F3}"/>
              </a:ext>
            </a:extLst>
          </p:cNvPr>
          <p:cNvGraphicFramePr>
            <a:graphicFrameLocks noGrp="1"/>
          </p:cNvGraphicFramePr>
          <p:nvPr>
            <p:extLst>
              <p:ext uri="{D42A27DB-BD31-4B8C-83A1-F6EECF244321}">
                <p14:modId xmlns:p14="http://schemas.microsoft.com/office/powerpoint/2010/main" val="3586254267"/>
              </p:ext>
            </p:extLst>
          </p:nvPr>
        </p:nvGraphicFramePr>
        <p:xfrm>
          <a:off x="1674891" y="1983133"/>
          <a:ext cx="7577749" cy="2316480"/>
        </p:xfrm>
        <a:graphic>
          <a:graphicData uri="http://schemas.openxmlformats.org/drawingml/2006/table">
            <a:tbl>
              <a:tblPr firstRow="1" bandRow="1">
                <a:tableStyleId>{F2DE63D5-997A-4646-A377-4702673A728D}</a:tableStyleId>
              </a:tblPr>
              <a:tblGrid>
                <a:gridCol w="1430448">
                  <a:extLst>
                    <a:ext uri="{9D8B030D-6E8A-4147-A177-3AD203B41FA5}">
                      <a16:colId xmlns:a16="http://schemas.microsoft.com/office/drawing/2014/main" val="3690778440"/>
                    </a:ext>
                  </a:extLst>
                </a:gridCol>
                <a:gridCol w="1575303">
                  <a:extLst>
                    <a:ext uri="{9D8B030D-6E8A-4147-A177-3AD203B41FA5}">
                      <a16:colId xmlns:a16="http://schemas.microsoft.com/office/drawing/2014/main" val="2761371319"/>
                    </a:ext>
                  </a:extLst>
                </a:gridCol>
                <a:gridCol w="1688643">
                  <a:extLst>
                    <a:ext uri="{9D8B030D-6E8A-4147-A177-3AD203B41FA5}">
                      <a16:colId xmlns:a16="http://schemas.microsoft.com/office/drawing/2014/main" val="2588297242"/>
                    </a:ext>
                  </a:extLst>
                </a:gridCol>
                <a:gridCol w="1027713">
                  <a:extLst>
                    <a:ext uri="{9D8B030D-6E8A-4147-A177-3AD203B41FA5}">
                      <a16:colId xmlns:a16="http://schemas.microsoft.com/office/drawing/2014/main" val="2852432616"/>
                    </a:ext>
                  </a:extLst>
                </a:gridCol>
                <a:gridCol w="927821">
                  <a:extLst>
                    <a:ext uri="{9D8B030D-6E8A-4147-A177-3AD203B41FA5}">
                      <a16:colId xmlns:a16="http://schemas.microsoft.com/office/drawing/2014/main" val="3569269153"/>
                    </a:ext>
                  </a:extLst>
                </a:gridCol>
                <a:gridCol w="927821">
                  <a:extLst>
                    <a:ext uri="{9D8B030D-6E8A-4147-A177-3AD203B41FA5}">
                      <a16:colId xmlns:a16="http://schemas.microsoft.com/office/drawing/2014/main" val="511438550"/>
                    </a:ext>
                  </a:extLst>
                </a:gridCol>
              </a:tblGrid>
              <a:tr h="214717">
                <a:tc rowSpan="2">
                  <a:txBody>
                    <a:body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구분</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chemeClr val="bg1"/>
                      </a:solidFill>
                      <a:prstDash val="solid"/>
                      <a:round/>
                      <a:headEnd type="none" w="med" len="med"/>
                      <a:tailEnd type="none" w="med" len="med"/>
                    </a:lnR>
                  </a:tcPr>
                </a:tc>
                <a:tc rowSpan="2">
                  <a:txBody>
                    <a:bodyPr/>
                    <a:lstStyle>
                      <a:lvl1pPr marL="0" algn="l" defTabSz="914400" rtl="0" eaLnBrk="1" latinLnBrk="1" hangingPunct="1">
                        <a:defRPr sz="1800" b="1" kern="1200">
                          <a:solidFill>
                            <a:schemeClr val="lt1"/>
                          </a:solidFill>
                          <a:latin typeface="Cambria"/>
                          <a:ea typeface="맑은 고딕"/>
                        </a:defRPr>
                      </a:lvl1pPr>
                      <a:lvl2pPr marL="457200" algn="l" defTabSz="914400" rtl="0" eaLnBrk="1" latinLnBrk="1" hangingPunct="1">
                        <a:defRPr sz="1800" b="1" kern="1200">
                          <a:solidFill>
                            <a:schemeClr val="lt1"/>
                          </a:solidFill>
                          <a:latin typeface="Cambria"/>
                          <a:ea typeface="맑은 고딕"/>
                        </a:defRPr>
                      </a:lvl2pPr>
                      <a:lvl3pPr marL="914400" algn="l" defTabSz="914400" rtl="0" eaLnBrk="1" latinLnBrk="1" hangingPunct="1">
                        <a:defRPr sz="1800" b="1" kern="1200">
                          <a:solidFill>
                            <a:schemeClr val="lt1"/>
                          </a:solidFill>
                          <a:latin typeface="Cambria"/>
                          <a:ea typeface="맑은 고딕"/>
                        </a:defRPr>
                      </a:lvl3pPr>
                      <a:lvl4pPr marL="1371600" algn="l" defTabSz="914400" rtl="0" eaLnBrk="1" latinLnBrk="1" hangingPunct="1">
                        <a:defRPr sz="1800" b="1" kern="1200">
                          <a:solidFill>
                            <a:schemeClr val="lt1"/>
                          </a:solidFill>
                          <a:latin typeface="Cambria"/>
                          <a:ea typeface="맑은 고딕"/>
                        </a:defRPr>
                      </a:lvl4pPr>
                      <a:lvl5pPr marL="1828800" algn="l" defTabSz="914400" rtl="0" eaLnBrk="1" latinLnBrk="1" hangingPunct="1">
                        <a:defRPr sz="1800" b="1" kern="1200">
                          <a:solidFill>
                            <a:schemeClr val="lt1"/>
                          </a:solidFill>
                          <a:latin typeface="Cambria"/>
                          <a:ea typeface="맑은 고딕"/>
                        </a:defRPr>
                      </a:lvl5pPr>
                      <a:lvl6pPr marL="2286000" algn="l" defTabSz="914400" rtl="0" eaLnBrk="1" latinLnBrk="1" hangingPunct="1">
                        <a:defRPr sz="1800" b="1" kern="1200">
                          <a:solidFill>
                            <a:schemeClr val="lt1"/>
                          </a:solidFill>
                          <a:latin typeface="Cambria"/>
                          <a:ea typeface="맑은 고딕"/>
                        </a:defRPr>
                      </a:lvl6pPr>
                      <a:lvl7pPr marL="2743200" algn="l" defTabSz="914400" rtl="0" eaLnBrk="1" latinLnBrk="1" hangingPunct="1">
                        <a:defRPr sz="1800" b="1" kern="1200">
                          <a:solidFill>
                            <a:schemeClr val="lt1"/>
                          </a:solidFill>
                          <a:latin typeface="Cambria"/>
                          <a:ea typeface="맑은 고딕"/>
                        </a:defRPr>
                      </a:lvl7pPr>
                      <a:lvl8pPr marL="3200400" algn="l" defTabSz="914400" rtl="0" eaLnBrk="1" latinLnBrk="1" hangingPunct="1">
                        <a:defRPr sz="1800" b="1" kern="1200">
                          <a:solidFill>
                            <a:schemeClr val="lt1"/>
                          </a:solidFill>
                          <a:latin typeface="Cambria"/>
                          <a:ea typeface="맑은 고딕"/>
                        </a:defRPr>
                      </a:lvl8pPr>
                      <a:lvl9pPr marL="3657600" algn="l" defTabSz="914400" rtl="0" eaLnBrk="1" latinLnBrk="1" hangingPunct="1">
                        <a:defRPr sz="1800" b="1" kern="1200">
                          <a:solidFill>
                            <a:schemeClr val="lt1"/>
                          </a:solidFill>
                          <a:latin typeface="Cambria"/>
                          <a:ea typeface="맑은 고딕"/>
                        </a:defRPr>
                      </a:lvl9pPr>
                    </a:lstStyle>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대상사업부문에 대한</a:t>
                      </a:r>
                      <a:endPar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endParaRPr>
                    </a:p>
                    <a:p>
                      <a:pPr algn="ctr" latinLnBrk="1"/>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매출</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a:t>
                      </a:r>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매입 비율</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a:t>
                      </a:r>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1)</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rowSpan="2">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동일업종</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a:t>
                      </a:r>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산업차량 제조업</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a:t>
                      </a:r>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 </a:t>
                      </a:r>
                      <a:endPar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endParaRPr>
                    </a:p>
                    <a:p>
                      <a:pPr marL="0" marR="0" lvl="0" indent="0" algn="ctr" defTabSz="914400" rtl="0" eaLnBrk="1" fontAlgn="auto" latinLnBrk="1" hangingPunct="1">
                        <a:lnSpc>
                          <a:spcPct val="100000"/>
                        </a:lnSpc>
                        <a:spcBef>
                          <a:spcPts val="0"/>
                        </a:spcBef>
                        <a:spcAft>
                          <a:spcPts val="0"/>
                        </a:spcAft>
                        <a:buClrTx/>
                        <a:buSzTx/>
                        <a:buFontTx/>
                        <a:buNone/>
                        <a:tabLst/>
                        <a:defRPr/>
                      </a:pPr>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매출액 비율</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a:t>
                      </a:r>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2)</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solidFill>
                      <a:srgbClr val="005EB8"/>
                    </a:solidFill>
                  </a:tcPr>
                </a:tc>
                <a:tc gridSpan="3">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포괄 승계요건  충족 여부</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a:t>
                      </a:r>
                      <a:r>
                        <a:rPr kumimoji="0" lang="ko-KR" altLang="en-US"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a:t>
                      </a:r>
                      <a:r>
                        <a:rPr kumimoji="0" lang="en-US" altLang="ko-KR" sz="10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3)</a:t>
                      </a: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B w="9525" cap="flat" cmpd="sng" algn="ctr">
                      <a:solidFill>
                        <a:schemeClr val="bg1"/>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32063218"/>
                  </a:ext>
                </a:extLst>
              </a:tr>
              <a:tr h="0">
                <a:tc vMerge="1">
                  <a:txBody>
                    <a:bodyPr/>
                    <a:lstStyle/>
                    <a:p>
                      <a:pPr algn="ctr" latinLnBrk="1"/>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chemeClr val="bg1"/>
                      </a:solidFill>
                      <a:prstDash val="solid"/>
                      <a:round/>
                      <a:headEnd type="none" w="med" len="med"/>
                      <a:tailEnd type="none" w="med" len="med"/>
                    </a:lnR>
                  </a:tcPr>
                </a:tc>
                <a:tc vMerge="1">
                  <a:txBody>
                    <a:bodyPr/>
                    <a:lstStyle/>
                    <a:p>
                      <a:pPr algn="ctr" latinLnBrk="1"/>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vMerge="1">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rgbClr val="005EB8"/>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매출</a:t>
                      </a:r>
                      <a:r>
                        <a:rPr kumimoji="0" lang="en-US" altLang="ko-KR"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a:t>
                      </a:r>
                      <a:r>
                        <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매입</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solidFill>
                      <a:srgbClr val="005EB8"/>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업종</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solidFill>
                      <a:srgbClr val="005EB8"/>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0" lang="ko-KR" altLang="en-US" sz="10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포괄승계</a:t>
                      </a:r>
                    </a:p>
                  </a:txBody>
                  <a:tcPr anchor="ctr">
                    <a:lnL w="9525" cap="flat" cmpd="sng" algn="ctr">
                      <a:solidFill>
                        <a:schemeClr val="bg1"/>
                      </a:solidFill>
                      <a:prstDash val="solid"/>
                      <a:round/>
                      <a:headEnd type="none" w="med" len="med"/>
                      <a:tailEnd type="none" w="med" len="med"/>
                    </a:lnL>
                    <a:lnT w="9525" cap="flat" cmpd="sng" algn="ctr">
                      <a:solidFill>
                        <a:schemeClr val="bg1"/>
                      </a:solidFill>
                      <a:prstDash val="solid"/>
                      <a:round/>
                      <a:headEnd type="none" w="med" len="med"/>
                      <a:tailEnd type="none" w="med" len="med"/>
                    </a:lnT>
                    <a:solidFill>
                      <a:srgbClr val="005EB8"/>
                    </a:solidFill>
                  </a:tcPr>
                </a:tc>
                <a:extLst>
                  <a:ext uri="{0D108BD9-81ED-4DB2-BD59-A6C34878D82A}">
                    <a16:rowId xmlns:a16="http://schemas.microsoft.com/office/drawing/2014/main" val="1607999657"/>
                  </a:ext>
                </a:extLst>
              </a:tr>
              <a:tr h="201297">
                <a:tc>
                  <a:txBody>
                    <a:bodyPr/>
                    <a:lstStyle/>
                    <a:p>
                      <a:pPr marL="0" indent="0" algn="ctr" defTabSz="914400" rtl="0" eaLnBrk="1" latinLnBrk="1" hangingPunct="1">
                        <a:lnSpc>
                          <a:spcPct val="100000"/>
                        </a:lnSpc>
                        <a:spcBef>
                          <a:spcPts val="0"/>
                        </a:spcBef>
                        <a:spcAft>
                          <a:spcPts val="0"/>
                        </a:spcAft>
                        <a:buFont typeface="Wingdings" panose="05000000000000000000" pitchFamily="2" charset="2"/>
                        <a:buNone/>
                      </a:pPr>
                      <a:r>
                        <a:rPr kumimoji="0" lang="ko-KR" altLang="en-US" sz="90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mn-cs"/>
                        </a:rPr>
                        <a:t>대상사업부문</a:t>
                      </a:r>
                    </a:p>
                  </a:txBody>
                  <a:tcPr anchor="ctr">
                    <a:lnR w="9525" cap="flat" cmpd="sng" algn="ctr">
                      <a:solidFill>
                        <a:srgbClr val="C3E1F5"/>
                      </a:solidFill>
                      <a:prstDash val="solid"/>
                      <a:round/>
                      <a:headEnd type="none" w="med" len="med"/>
                      <a:tailEnd type="none" w="med" len="med"/>
                    </a:lnR>
                    <a:lnB w="9525" cap="flat" cmpd="sng" algn="ctr">
                      <a:solidFill>
                        <a:srgbClr val="C3E1F5"/>
                      </a:solidFill>
                      <a:prstDash val="solid"/>
                      <a:round/>
                      <a:headEnd type="none" w="med" len="med"/>
                      <a:tailEnd type="none" w="med" len="med"/>
                    </a:lnB>
                  </a:tcPr>
                </a:tc>
                <a:tc>
                  <a:txBody>
                    <a:bodyPr/>
                    <a:lstStyle/>
                    <a:p>
                      <a:pPr algn="r" fontAlgn="ct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350" marR="6350" marT="6350"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79.6%</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9525" cap="flat" cmpd="sng" algn="ctr">
                      <a:solidFill>
                        <a:srgbClr val="C3E1F5"/>
                      </a:solidFill>
                      <a:prstDash val="solid"/>
                      <a:round/>
                      <a:headEnd type="none" w="med" len="med"/>
                      <a:tailEnd type="none" w="med" len="med"/>
                    </a:lnL>
                    <a:lnB w="9525" cap="flat" cmpd="sng" algn="ctr">
                      <a:solidFill>
                        <a:srgbClr val="C3E1F5"/>
                      </a:solidFill>
                      <a:prstDash val="solid"/>
                      <a:round/>
                      <a:headEnd type="none" w="med" len="med"/>
                      <a:tailEnd type="none" w="med" len="med"/>
                    </a:lnB>
                  </a:tcPr>
                </a:tc>
                <a:extLst>
                  <a:ext uri="{0D108BD9-81ED-4DB2-BD59-A6C34878D82A}">
                    <a16:rowId xmlns:a16="http://schemas.microsoft.com/office/drawing/2014/main" val="1066044788"/>
                  </a:ext>
                </a:extLst>
              </a:tr>
              <a:tr h="201297">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ctr" defTabSz="914400" rtl="0" eaLnBrk="1" latinLnBrk="1" hangingPunct="1">
                        <a:lnSpc>
                          <a:spcPct val="100000"/>
                        </a:lnSpc>
                        <a:spcBef>
                          <a:spcPts val="0"/>
                        </a:spcBef>
                        <a:spcAft>
                          <a:spcPts val="0"/>
                        </a:spcAft>
                        <a:buFont typeface="Wingdings" panose="05000000000000000000" pitchFamily="2" charset="2"/>
                        <a:buNone/>
                      </a:pPr>
                      <a:r>
                        <a:rPr kumimoji="0" lang="en-US" altLang="ko-KR" sz="90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mn-cs"/>
                        </a:rPr>
                        <a:t>DIVAC</a:t>
                      </a:r>
                      <a:endParaRPr kumimoji="0" lang="ko-KR" altLang="en-US" sz="90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mn-cs"/>
                      </a:endParaRPr>
                    </a:p>
                  </a:txBody>
                  <a:tcPr anchor="ctr">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algn="ctr" fontAlgn="ctr"/>
                      <a:r>
                        <a:rPr kumimoji="0" lang="ko-KR" altLang="en-US" sz="900" b="1" u="none" strike="noStrike" kern="1200" cap="none" spc="-30" normalizeH="0" baseline="0" dirty="0">
                          <a:ln>
                            <a:noFill/>
                          </a:ln>
                          <a:effectLst/>
                          <a:latin typeface="맑은 고딕" panose="020B0503020000020004" pitchFamily="50" charset="-127"/>
                          <a:ea typeface="맑은 고딕" panose="020B0503020000020004" pitchFamily="50" charset="-127"/>
                        </a:rPr>
                        <a:t>매입 </a:t>
                      </a: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91.39%</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350" marR="6350" marT="6350"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0%</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O</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맑은 고딕" panose="020B0503020000020004" pitchFamily="50" charset="-127"/>
                          <a:ea typeface="맑은 고딕" panose="020B0503020000020004" pitchFamily="50" charset="-127"/>
                        </a:rPr>
                        <a:t>X</a:t>
                      </a:r>
                    </a:p>
                  </a:txBody>
                  <a:tcPr marL="9525" marR="9525" marT="9525"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O</a:t>
                      </a:r>
                    </a:p>
                  </a:txBody>
                  <a:tcPr marL="72000" marR="72000" anchor="ctr">
                    <a:lnL w="9525" cap="flat" cmpd="sng" algn="ctr">
                      <a:solidFill>
                        <a:srgbClr val="C3E1F5"/>
                      </a:solidFill>
                      <a:prstDash val="solid"/>
                      <a:round/>
                      <a:headEnd type="none" w="med" len="med"/>
                      <a:tailEnd type="none" w="med" len="med"/>
                    </a:lnL>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extLst>
                  <a:ext uri="{0D108BD9-81ED-4DB2-BD59-A6C34878D82A}">
                    <a16:rowId xmlns:a16="http://schemas.microsoft.com/office/drawing/2014/main" val="1296172436"/>
                  </a:ext>
                </a:extLst>
              </a:tr>
              <a:tr h="201297">
                <a:tc>
                  <a:txBody>
                    <a:bodyPr/>
                    <a:lstStyle/>
                    <a:p>
                      <a:pPr marL="0" indent="0" algn="ctr" defTabSz="914400" rtl="0" eaLnBrk="1" latinLnBrk="1" hangingPunct="1">
                        <a:lnSpc>
                          <a:spcPts val="700"/>
                        </a:lnSpc>
                        <a:spcBef>
                          <a:spcPts val="200"/>
                        </a:spcBef>
                        <a:spcAft>
                          <a:spcPts val="200"/>
                        </a:spcAft>
                        <a:buFont typeface="Wingdings" panose="05000000000000000000" pitchFamily="2" charset="2"/>
                        <a:buNone/>
                      </a:pPr>
                      <a:r>
                        <a:rPr kumimoji="0" lang="en-US" altLang="ko-KR" sz="900" u="none" strike="noStrike" kern="1200" cap="none" spc="-30" normalizeH="0" baseline="0" dirty="0" err="1">
                          <a:ln>
                            <a:noFill/>
                          </a:ln>
                          <a:effectLst/>
                          <a:latin typeface="맑은 고딕" panose="020B0503020000020004" pitchFamily="50" charset="-127"/>
                          <a:ea typeface="맑은 고딕" panose="020B0503020000020004" pitchFamily="50" charset="-127"/>
                        </a:rPr>
                        <a:t>DIVC</a:t>
                      </a:r>
                      <a:endPar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algn="ctr" fontAlgn="ctr"/>
                      <a:r>
                        <a:rPr kumimoji="0" lang="ko-KR" altLang="en-US" sz="900" b="1" u="none" strike="noStrike" kern="1200" cap="none" spc="-30" normalizeH="0" baseline="0" dirty="0">
                          <a:ln>
                            <a:noFill/>
                          </a:ln>
                          <a:effectLst/>
                          <a:latin typeface="맑은 고딕" panose="020B0503020000020004" pitchFamily="50" charset="-127"/>
                          <a:ea typeface="맑은 고딕" panose="020B0503020000020004" pitchFamily="50" charset="-127"/>
                        </a:rPr>
                        <a:t>매출 </a:t>
                      </a: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67.13%</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350" marR="6350" marT="6350"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93.0%</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O</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tc>
                  <a:txBody>
                    <a:bodyPr/>
                    <a:lstStyle/>
                    <a:p>
                      <a:pPr algn="ctr" rtl="0" fontAlgn="ctr"/>
                      <a:r>
                        <a:rPr lang="en-US" sz="900" b="0" i="0" u="none" strike="noStrike" dirty="0">
                          <a:solidFill>
                            <a:srgbClr val="000000"/>
                          </a:solidFill>
                          <a:effectLst/>
                          <a:latin typeface="맑은 고딕" panose="020B0503020000020004" pitchFamily="50" charset="-127"/>
                          <a:ea typeface="맑은 고딕" panose="020B0503020000020004" pitchFamily="50" charset="-127"/>
                        </a:rPr>
                        <a:t>O</a:t>
                      </a:r>
                    </a:p>
                  </a:txBody>
                  <a:tcPr marL="9525" marR="9525" marT="9525"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tc>
                  <a:txBody>
                    <a:bodyPr/>
                    <a:lstStyle/>
                    <a:p>
                      <a:pPr marL="0" indent="0" algn="ctr" defTabSz="914400" rtl="0" eaLnBrk="1" latinLnBrk="1" hangingPunct="1">
                        <a:buFont typeface="Arial" panose="020B0604020202020204" pitchFamily="34" charset="0"/>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O</a:t>
                      </a:r>
                    </a:p>
                  </a:txBody>
                  <a:tcPr marL="72000" marR="72000" anchor="ctr">
                    <a:lnL w="9525" cap="flat" cmpd="sng" algn="ctr">
                      <a:solidFill>
                        <a:srgbClr val="C3E1F5"/>
                      </a:solidFill>
                      <a:prstDash val="solid"/>
                      <a:round/>
                      <a:headEnd type="none" w="med" len="med"/>
                      <a:tailEnd type="none" w="med" len="med"/>
                    </a:lnL>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extLst>
                  <a:ext uri="{0D108BD9-81ED-4DB2-BD59-A6C34878D82A}">
                    <a16:rowId xmlns:a16="http://schemas.microsoft.com/office/drawing/2014/main" val="2691021456"/>
                  </a:ext>
                </a:extLst>
              </a:tr>
              <a:tr h="201297">
                <a:tc>
                  <a:txBody>
                    <a:bodyPr/>
                    <a:lstStyle/>
                    <a:p>
                      <a:pPr marL="0" indent="0" algn="ctr" defTabSz="914400" rtl="0" eaLnBrk="1" latinLnBrk="1" hangingPunct="1">
                        <a:lnSpc>
                          <a:spcPts val="700"/>
                        </a:lnSpc>
                        <a:spcBef>
                          <a:spcPts val="200"/>
                        </a:spcBef>
                        <a:spcAft>
                          <a:spcPts val="200"/>
                        </a:spcAft>
                        <a:buFont typeface="Wingdings" panose="05000000000000000000" pitchFamily="2" charset="2"/>
                        <a:buNone/>
                      </a:pPr>
                      <a:r>
                        <a:rPr kumimoji="0" lang="en-US" altLang="ko-KR" sz="900" u="none" strike="noStrike" kern="1200" cap="none" spc="-30" normalizeH="0" baseline="0" dirty="0" err="1">
                          <a:ln>
                            <a:noFill/>
                          </a:ln>
                          <a:effectLst/>
                          <a:latin typeface="맑은 고딕" panose="020B0503020000020004" pitchFamily="50" charset="-127"/>
                          <a:ea typeface="맑은 고딕" panose="020B0503020000020004" pitchFamily="50" charset="-127"/>
                        </a:rPr>
                        <a:t>DIVUK</a:t>
                      </a:r>
                      <a:endPar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algn="ctr" fontAlgn="ctr"/>
                      <a:r>
                        <a:rPr kumimoji="0" lang="ko-KR" altLang="en-US" sz="900" b="1" u="none" strike="noStrike" kern="1200" cap="none" spc="-30" normalizeH="0" baseline="0" dirty="0">
                          <a:ln>
                            <a:noFill/>
                          </a:ln>
                          <a:effectLst/>
                          <a:latin typeface="맑은 고딕" panose="020B0503020000020004" pitchFamily="50" charset="-127"/>
                          <a:ea typeface="맑은 고딕" panose="020B0503020000020004" pitchFamily="50" charset="-127"/>
                        </a:rPr>
                        <a:t>매입 </a:t>
                      </a: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83.80%</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350" marR="6350" marT="6350"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0%</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O</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맑은 고딕" panose="020B0503020000020004" pitchFamily="50" charset="-127"/>
                          <a:ea typeface="맑은 고딕" panose="020B0503020000020004" pitchFamily="50" charset="-127"/>
                        </a:rPr>
                        <a:t>X</a:t>
                      </a:r>
                    </a:p>
                  </a:txBody>
                  <a:tcPr marL="9525" marR="9525" marT="9525"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O</a:t>
                      </a:r>
                    </a:p>
                  </a:txBody>
                  <a:tcPr marL="72000" marR="72000" anchor="ctr">
                    <a:lnL w="9525" cap="flat" cmpd="sng" algn="ctr">
                      <a:solidFill>
                        <a:srgbClr val="C3E1F5"/>
                      </a:solidFill>
                      <a:prstDash val="solid"/>
                      <a:round/>
                      <a:headEnd type="none" w="med" len="med"/>
                      <a:tailEnd type="none" w="med" len="med"/>
                    </a:lnL>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extLst>
                  <a:ext uri="{0D108BD9-81ED-4DB2-BD59-A6C34878D82A}">
                    <a16:rowId xmlns:a16="http://schemas.microsoft.com/office/drawing/2014/main" val="1729200150"/>
                  </a:ext>
                </a:extLst>
              </a:tr>
              <a:tr h="201297">
                <a:tc>
                  <a:txBody>
                    <a:bodyPr/>
                    <a:lstStyle/>
                    <a:p>
                      <a:pPr marL="0" indent="0" algn="ctr" defTabSz="914400" rtl="0" eaLnBrk="1" latinLnBrk="1" hangingPunct="1">
                        <a:lnSpc>
                          <a:spcPts val="700"/>
                        </a:lnSpc>
                        <a:spcBef>
                          <a:spcPts val="200"/>
                        </a:spcBef>
                        <a:spcAft>
                          <a:spcPts val="200"/>
                        </a:spcAft>
                        <a:buFont typeface="Wingdings" panose="05000000000000000000" pitchFamily="2" charset="2"/>
                        <a:buNone/>
                      </a:pPr>
                      <a:r>
                        <a:rPr kumimoji="0" lang="en-US" altLang="ko-KR" sz="900" u="none" strike="noStrike" kern="1200" cap="none" spc="-30" normalizeH="0" baseline="0" dirty="0" err="1">
                          <a:ln>
                            <a:noFill/>
                          </a:ln>
                          <a:effectLst/>
                          <a:latin typeface="맑은 고딕" panose="020B0503020000020004" pitchFamily="50" charset="-127"/>
                          <a:ea typeface="맑은 고딕" panose="020B0503020000020004" pitchFamily="50" charset="-127"/>
                        </a:rPr>
                        <a:t>DIVEU</a:t>
                      </a:r>
                      <a:endPar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algn="ctr" fontAlgn="ctr"/>
                      <a:r>
                        <a:rPr kumimoji="0" lang="ko-KR" altLang="en-US" sz="900" b="1" u="none" strike="noStrike" kern="1200" cap="none" spc="-30" normalizeH="0" baseline="0" dirty="0">
                          <a:ln>
                            <a:noFill/>
                          </a:ln>
                          <a:effectLst/>
                          <a:latin typeface="맑은 고딕" panose="020B0503020000020004" pitchFamily="50" charset="-127"/>
                          <a:ea typeface="맑은 고딕" panose="020B0503020000020004" pitchFamily="50" charset="-127"/>
                        </a:rPr>
                        <a:t>매입 </a:t>
                      </a:r>
                      <a:r>
                        <a:rPr kumimoji="0" lang="en-US" altLang="ko-KR" sz="900" b="1" u="none" strike="noStrike" kern="1200" cap="none" spc="-30" normalizeH="0" baseline="0" dirty="0">
                          <a:ln>
                            <a:noFill/>
                          </a:ln>
                          <a:effectLst/>
                          <a:latin typeface="맑은 고딕" panose="020B0503020000020004" pitchFamily="50" charset="-127"/>
                          <a:ea typeface="맑은 고딕" panose="020B0503020000020004" pitchFamily="50" charset="-127"/>
                        </a:rPr>
                        <a:t>88.41%</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350" marR="6350" marT="6350"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0%</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O</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tc>
                  <a:txBody>
                    <a:bodyPr/>
                    <a:lstStyle/>
                    <a:p>
                      <a:pPr algn="ctr" rtl="0" fontAlgn="ctr"/>
                      <a:r>
                        <a:rPr lang="en-US" sz="900" b="0" i="0" u="none" strike="noStrike" dirty="0">
                          <a:solidFill>
                            <a:srgbClr val="000000"/>
                          </a:solidFill>
                          <a:effectLst/>
                          <a:latin typeface="맑은 고딕" panose="020B0503020000020004" pitchFamily="50" charset="-127"/>
                          <a:ea typeface="맑은 고딕" panose="020B0503020000020004" pitchFamily="50" charset="-127"/>
                        </a:rPr>
                        <a:t>X</a:t>
                      </a:r>
                    </a:p>
                  </a:txBody>
                  <a:tcPr marL="9525" marR="9525" marT="9525"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O</a:t>
                      </a:r>
                    </a:p>
                  </a:txBody>
                  <a:tcPr marL="72000" marR="72000" anchor="ctr">
                    <a:lnL w="9525" cap="flat" cmpd="sng" algn="ctr">
                      <a:solidFill>
                        <a:srgbClr val="C3E1F5"/>
                      </a:solidFill>
                      <a:prstDash val="solid"/>
                      <a:round/>
                      <a:headEnd type="none" w="med" len="med"/>
                      <a:tailEnd type="none" w="med" len="med"/>
                    </a:lnL>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extLst>
                  <a:ext uri="{0D108BD9-81ED-4DB2-BD59-A6C34878D82A}">
                    <a16:rowId xmlns:a16="http://schemas.microsoft.com/office/drawing/2014/main" val="3660830777"/>
                  </a:ext>
                </a:extLst>
              </a:tr>
              <a:tr h="201297">
                <a:tc>
                  <a:txBody>
                    <a:bodyPr/>
                    <a:lstStyle/>
                    <a:p>
                      <a:pPr marL="0" indent="0" algn="ctr" defTabSz="914400" rtl="0" eaLnBrk="1" latinLnBrk="1" hangingPunct="1">
                        <a:lnSpc>
                          <a:spcPts val="700"/>
                        </a:lnSpc>
                        <a:spcBef>
                          <a:spcPts val="200"/>
                        </a:spcBef>
                        <a:spcAft>
                          <a:spcPts val="200"/>
                        </a:spcAft>
                        <a:buFont typeface="Wingdings" panose="05000000000000000000" pitchFamily="2" charset="2"/>
                        <a:buNone/>
                      </a:pPr>
                      <a:r>
                        <a:rPr kumimoji="0" lang="en-US" altLang="ko-KR" sz="900" u="none" strike="noStrike" kern="1200" cap="none" spc="-30" normalizeH="0" baseline="0" dirty="0" err="1">
                          <a:ln>
                            <a:noFill/>
                          </a:ln>
                          <a:effectLst/>
                          <a:latin typeface="맑은 고딕" panose="020B0503020000020004" pitchFamily="50" charset="-127"/>
                          <a:ea typeface="맑은 고딕" panose="020B0503020000020004" pitchFamily="50" charset="-127"/>
                        </a:rPr>
                        <a:t>DLE</a:t>
                      </a:r>
                      <a:endPar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algn="ctr" fontAlgn="ct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매출</a:t>
                      </a: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a:t>
                      </a: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매입 </a:t>
                      </a:r>
                      <a:r>
                        <a:rPr kumimoji="0" lang="en-US" altLang="ko-KR" sz="900" u="none" strike="noStrike" kern="1200" cap="none" spc="-30" normalizeH="0" baseline="0" dirty="0">
                          <a:ln>
                            <a:noFill/>
                          </a:ln>
                          <a:effectLst/>
                          <a:latin typeface="맑은 고딕" panose="020B0503020000020004" pitchFamily="50" charset="-127"/>
                          <a:ea typeface="맑은 고딕" panose="020B0503020000020004" pitchFamily="50" charset="-127"/>
                        </a:rPr>
                        <a:t>30% </a:t>
                      </a:r>
                      <a:r>
                        <a:rPr kumimoji="0" lang="ko-KR" altLang="en-US" sz="900" u="none" strike="noStrike" kern="1200" cap="none" spc="-30" normalizeH="0" baseline="0" dirty="0">
                          <a:ln>
                            <a:noFill/>
                          </a:ln>
                          <a:effectLst/>
                          <a:latin typeface="맑은 고딕" panose="020B0503020000020004" pitchFamily="50" charset="-127"/>
                          <a:ea typeface="맑은 고딕" panose="020B0503020000020004" pitchFamily="50" charset="-127"/>
                        </a:rPr>
                        <a:t>이하</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6350" marR="6350" marT="6350"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99.6%</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X</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algn="ctr" rtl="0" fontAlgn="ctr"/>
                      <a:r>
                        <a:rPr lang="en-US" sz="900" b="0" i="0" u="none" strike="noStrike" dirty="0">
                          <a:solidFill>
                            <a:srgbClr val="000000"/>
                          </a:solidFill>
                          <a:effectLst/>
                          <a:latin typeface="맑은 고딕" panose="020B0503020000020004" pitchFamily="50" charset="-127"/>
                          <a:ea typeface="맑은 고딕" panose="020B0503020000020004" pitchFamily="50" charset="-127"/>
                        </a:rPr>
                        <a:t>O</a:t>
                      </a:r>
                    </a:p>
                  </a:txBody>
                  <a:tcPr marL="9525" marR="9525" marT="9525"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tc>
                  <a:txBody>
                    <a:bodyPr/>
                    <a:lstStyle/>
                    <a:p>
                      <a:pPr marL="0" indent="0" algn="ctr" defTabSz="914400" rtl="0" eaLnBrk="1" latinLnBrk="1" hangingPunct="1">
                        <a:buFont typeface="Arial" panose="020B0604020202020204" pitchFamily="34" charset="0"/>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O</a:t>
                      </a:r>
                    </a:p>
                  </a:txBody>
                  <a:tcPr marL="72000" marR="72000" anchor="ctr">
                    <a:lnL w="9525" cap="flat" cmpd="sng" algn="ctr">
                      <a:solidFill>
                        <a:srgbClr val="C3E1F5"/>
                      </a:solidFill>
                      <a:prstDash val="solid"/>
                      <a:round/>
                      <a:headEnd type="none" w="med" len="med"/>
                      <a:tailEnd type="none" w="med" len="med"/>
                    </a:lnL>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extLst>
                  <a:ext uri="{0D108BD9-81ED-4DB2-BD59-A6C34878D82A}">
                    <a16:rowId xmlns:a16="http://schemas.microsoft.com/office/drawing/2014/main" val="666901015"/>
                  </a:ext>
                </a:extLst>
              </a:tr>
              <a:tr h="201297">
                <a:tc>
                  <a:txBody>
                    <a:bodyPr/>
                    <a:lstStyle/>
                    <a:p>
                      <a:pPr marL="0" indent="0" algn="ctr" defTabSz="914400" rtl="0" eaLnBrk="1" latinLnBrk="1" hangingPunct="1">
                        <a:lnSpc>
                          <a:spcPct val="100000"/>
                        </a:lnSpc>
                        <a:spcBef>
                          <a:spcPts val="0"/>
                        </a:spcBef>
                        <a:spcAft>
                          <a:spcPts val="0"/>
                        </a:spcAft>
                        <a:buFont typeface="Wingdings" panose="05000000000000000000" pitchFamily="2" charset="2"/>
                        <a:buNone/>
                      </a:pPr>
                      <a:r>
                        <a:rPr kumimoji="0" lang="ko-KR" altLang="en-US" sz="900" u="none" strike="noStrike" kern="1200" cap="none" spc="-30" normalizeH="0" baseline="0" dirty="0" err="1">
                          <a:ln>
                            <a:noFill/>
                          </a:ln>
                          <a:solidFill>
                            <a:schemeClr val="tx1"/>
                          </a:solidFill>
                          <a:effectLst/>
                          <a:latin typeface="맑은 고딕" panose="020B0503020000020004" pitchFamily="50" charset="-127"/>
                          <a:ea typeface="맑은 고딕" panose="020B0503020000020004" pitchFamily="50" charset="-127"/>
                          <a:cs typeface="+mn-cs"/>
                        </a:rPr>
                        <a:t>프레스토라이트아시아</a:t>
                      </a:r>
                      <a:r>
                        <a:rPr kumimoji="0" lang="en-US" altLang="ko-KR" sz="90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mn-cs"/>
                        </a:rPr>
                        <a:t>(</a:t>
                      </a:r>
                      <a:r>
                        <a:rPr kumimoji="0" lang="ko-KR" altLang="en-US" sz="90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mn-cs"/>
                        </a:rPr>
                        <a:t>*</a:t>
                      </a:r>
                      <a:r>
                        <a:rPr kumimoji="0" lang="en-US" altLang="ko-KR" sz="90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mn-cs"/>
                        </a:rPr>
                        <a:t>4)</a:t>
                      </a:r>
                      <a:endParaRPr kumimoji="0" lang="ko-KR" altLang="en-US" sz="90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mn-cs"/>
                      </a:endParaRPr>
                    </a:p>
                  </a:txBody>
                  <a:tcPr anchor="ctr">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kumimoji="0" lang="ko-KR" altLang="en-US" sz="900" b="0"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mn-cs"/>
                        </a:rPr>
                        <a:t>매출</a:t>
                      </a:r>
                      <a:r>
                        <a:rPr kumimoji="0" lang="en-US" altLang="ko-KR" sz="900" b="0"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mn-cs"/>
                        </a:rPr>
                        <a:t>/</a:t>
                      </a:r>
                      <a:r>
                        <a:rPr kumimoji="0" lang="ko-KR" altLang="en-US" sz="900" b="0"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mn-cs"/>
                        </a:rPr>
                        <a:t>매입 </a:t>
                      </a:r>
                      <a:r>
                        <a:rPr kumimoji="0" lang="en-US" altLang="ko-KR" sz="900" b="0"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mn-cs"/>
                        </a:rPr>
                        <a:t>30% </a:t>
                      </a:r>
                      <a:r>
                        <a:rPr kumimoji="0" lang="ko-KR" altLang="en-US" sz="900" b="0"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mn-cs"/>
                        </a:rPr>
                        <a:t>이하</a:t>
                      </a:r>
                      <a:endParaRPr kumimoji="0" lang="en-US" altLang="ko-KR" sz="900" b="1"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Times New Roman" panose="02020603050405020304" pitchFamily="18" charset="0"/>
                      </a:endParaRPr>
                    </a:p>
                  </a:txBody>
                  <a:tcPr marL="6350" marR="6350" marT="6350"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96.0%</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X</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tcPr>
                </a:tc>
                <a:tc>
                  <a:txBody>
                    <a:bodyPr/>
                    <a:lstStyle/>
                    <a:p>
                      <a:pPr algn="ctr" rtl="0" fontAlgn="ctr"/>
                      <a:r>
                        <a:rPr lang="en-US" sz="900" b="0" i="0" u="none" strike="noStrike" dirty="0">
                          <a:solidFill>
                            <a:srgbClr val="000000"/>
                          </a:solidFill>
                          <a:effectLst/>
                          <a:latin typeface="맑은 고딕" panose="020B0503020000020004" pitchFamily="50" charset="-127"/>
                          <a:ea typeface="맑은 고딕" panose="020B0503020000020004" pitchFamily="50" charset="-127"/>
                        </a:rPr>
                        <a:t>O</a:t>
                      </a:r>
                    </a:p>
                  </a:txBody>
                  <a:tcPr marL="9525" marR="9525" marT="9525"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tc>
                  <a:txBody>
                    <a:bodyPr/>
                    <a:lstStyle/>
                    <a:p>
                      <a:pPr marL="0" indent="0" algn="ctr" defTabSz="914400" rtl="0" eaLnBrk="1" latinLnBrk="1" hangingPunct="1">
                        <a:buFont typeface="Arial" panose="020B0604020202020204" pitchFamily="34" charset="0"/>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O</a:t>
                      </a:r>
                    </a:p>
                  </a:txBody>
                  <a:tcPr marL="72000" marR="72000" anchor="ctr">
                    <a:lnL w="9525" cap="flat" cmpd="sng" algn="ctr">
                      <a:solidFill>
                        <a:srgbClr val="C3E1F5"/>
                      </a:solidFill>
                      <a:prstDash val="solid"/>
                      <a:round/>
                      <a:headEnd type="none" w="med" len="med"/>
                      <a:tailEnd type="none" w="med" len="med"/>
                    </a:lnL>
                    <a:lnT w="9525" cap="flat" cmpd="sng" algn="ctr">
                      <a:solidFill>
                        <a:srgbClr val="C3E1F5"/>
                      </a:solidFill>
                      <a:prstDash val="solid"/>
                      <a:round/>
                      <a:headEnd type="none" w="med" len="med"/>
                      <a:tailEnd type="none" w="med" len="med"/>
                    </a:lnT>
                    <a:lnB w="9525" cap="flat" cmpd="sng" algn="ctr">
                      <a:solidFill>
                        <a:srgbClr val="C3E1F5"/>
                      </a:solidFill>
                      <a:prstDash val="solid"/>
                      <a:round/>
                      <a:headEnd type="none" w="med" len="med"/>
                      <a:tailEnd type="none" w="med" len="med"/>
                    </a:lnB>
                    <a:solidFill>
                      <a:srgbClr val="FFFF00"/>
                    </a:solidFill>
                  </a:tcPr>
                </a:tc>
                <a:extLst>
                  <a:ext uri="{0D108BD9-81ED-4DB2-BD59-A6C34878D82A}">
                    <a16:rowId xmlns:a16="http://schemas.microsoft.com/office/drawing/2014/main" val="3799719530"/>
                  </a:ext>
                </a:extLst>
              </a:tr>
              <a:tr h="201297">
                <a:tc>
                  <a:txBody>
                    <a:bodyPr/>
                    <a:lstStyle/>
                    <a:p>
                      <a:pPr marL="0" indent="0" algn="ctr" defTabSz="914400" rtl="0" eaLnBrk="1" latinLnBrk="1" hangingPunct="1">
                        <a:lnSpc>
                          <a:spcPts val="700"/>
                        </a:lnSpc>
                        <a:spcBef>
                          <a:spcPts val="200"/>
                        </a:spcBef>
                        <a:spcAft>
                          <a:spcPts val="200"/>
                        </a:spcAft>
                        <a:buFont typeface="Wingdings" panose="05000000000000000000" pitchFamily="2" charset="2"/>
                        <a:buNone/>
                      </a:pPr>
                      <a:r>
                        <a:rPr kumimoji="0" lang="ko-KR" altLang="en-US" sz="90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mn-cs"/>
                        </a:rPr>
                        <a:t>자본재공제조합</a:t>
                      </a:r>
                    </a:p>
                  </a:txBody>
                  <a:tcPr anchor="ctr">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kumimoji="0" lang="ko-KR" altLang="en-US" sz="900" b="0"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mn-cs"/>
                        </a:rPr>
                        <a:t>매출</a:t>
                      </a:r>
                      <a:r>
                        <a:rPr kumimoji="0" lang="en-US" altLang="ko-KR" sz="900" b="0"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mn-cs"/>
                        </a:rPr>
                        <a:t>/</a:t>
                      </a:r>
                      <a:r>
                        <a:rPr kumimoji="0" lang="ko-KR" altLang="en-US" sz="900" b="0"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mn-cs"/>
                        </a:rPr>
                        <a:t>매입 </a:t>
                      </a:r>
                      <a:r>
                        <a:rPr kumimoji="0" lang="en-US" altLang="ko-KR" sz="900" b="0"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mn-cs"/>
                        </a:rPr>
                        <a:t>30% </a:t>
                      </a:r>
                      <a:r>
                        <a:rPr kumimoji="0" lang="ko-KR" altLang="en-US" sz="900" b="0"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mn-cs"/>
                        </a:rPr>
                        <a:t>이하</a:t>
                      </a:r>
                      <a:endParaRPr kumimoji="0" lang="en-US" altLang="ko-KR" sz="900" b="1" i="0" u="none" strike="noStrike" kern="1200" cap="none" spc="-30" normalizeH="0" baseline="0" noProof="0" dirty="0">
                        <a:ln>
                          <a:noFill/>
                        </a:ln>
                        <a:solidFill>
                          <a:srgbClr val="000000"/>
                        </a:solidFill>
                        <a:effectLst/>
                        <a:uLnTx/>
                        <a:uFillTx/>
                        <a:latin typeface="맑은 고딕" panose="020B0503020000020004" pitchFamily="50" charset="-127"/>
                        <a:ea typeface="맑은 고딕" panose="020B0503020000020004" pitchFamily="50" charset="-127"/>
                        <a:cs typeface="Times New Roman" panose="02020603050405020304" pitchFamily="18" charset="0"/>
                      </a:endParaRPr>
                    </a:p>
                  </a:txBody>
                  <a:tcPr marL="6350" marR="6350" marT="6350"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tcPr>
                </a:tc>
                <a:tc>
                  <a:txBody>
                    <a:body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0%</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tcPr>
                </a:tc>
                <a:tc>
                  <a:txBody>
                    <a:body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X</a:t>
                      </a:r>
                    </a:p>
                  </a:txBody>
                  <a:tcPr marL="72000" marR="7200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tcPr>
                </a:tc>
                <a:tc>
                  <a:txBody>
                    <a:bodyPr/>
                    <a:lstStyle/>
                    <a:p>
                      <a:pPr algn="ctr" rtl="0" fontAlgn="ctr"/>
                      <a:r>
                        <a:rPr lang="en-US" sz="900" b="0" i="0" u="none" strike="noStrike" dirty="0">
                          <a:solidFill>
                            <a:srgbClr val="000000"/>
                          </a:solidFill>
                          <a:effectLst/>
                          <a:latin typeface="맑은 고딕" panose="020B0503020000020004" pitchFamily="50" charset="-127"/>
                          <a:ea typeface="맑은 고딕" panose="020B0503020000020004" pitchFamily="50" charset="-127"/>
                        </a:rPr>
                        <a:t>X</a:t>
                      </a:r>
                    </a:p>
                  </a:txBody>
                  <a:tcPr marL="9525" marR="9525" marT="9525" marB="0" anchor="ctr">
                    <a:lnL w="9525" cap="flat" cmpd="sng" algn="ctr">
                      <a:solidFill>
                        <a:srgbClr val="C3E1F5"/>
                      </a:solidFill>
                      <a:prstDash val="solid"/>
                      <a:round/>
                      <a:headEnd type="none" w="med" len="med"/>
                      <a:tailEnd type="none" w="med" len="med"/>
                    </a:lnL>
                    <a:lnR w="9525" cap="flat" cmpd="sng" algn="ctr">
                      <a:solidFill>
                        <a:srgbClr val="C3E1F5"/>
                      </a:solidFill>
                      <a:prstDash val="solid"/>
                      <a:round/>
                      <a:headEnd type="none" w="med" len="med"/>
                      <a:tailEnd type="none" w="med" len="med"/>
                    </a:lnR>
                    <a:lnT w="9525" cap="flat" cmpd="sng" algn="ctr">
                      <a:solidFill>
                        <a:srgbClr val="C3E1F5"/>
                      </a:solidFill>
                      <a:prstDash val="solid"/>
                      <a:round/>
                      <a:headEnd type="none" w="med" len="med"/>
                      <a:tailEnd type="none" w="med" len="med"/>
                    </a:lnT>
                  </a:tcPr>
                </a:tc>
                <a:tc>
                  <a:txBody>
                    <a:bodyPr/>
                    <a:lstStyle/>
                    <a:p>
                      <a:pPr marL="0" indent="0" algn="ctr" defTabSz="914400" rtl="0" eaLnBrk="1" latinLnBrk="1" hangingPunct="1">
                        <a:buFont typeface="Arial" panose="020B0604020202020204" pitchFamily="34" charset="0"/>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X</a:t>
                      </a:r>
                    </a:p>
                  </a:txBody>
                  <a:tcPr marL="72000" marR="72000" anchor="ctr">
                    <a:lnL w="9525" cap="flat" cmpd="sng" algn="ctr">
                      <a:solidFill>
                        <a:srgbClr val="C3E1F5"/>
                      </a:solidFill>
                      <a:prstDash val="solid"/>
                      <a:round/>
                      <a:headEnd type="none" w="med" len="med"/>
                      <a:tailEnd type="none" w="med" len="med"/>
                    </a:lnL>
                    <a:lnT w="9525" cap="flat" cmpd="sng" algn="ctr">
                      <a:solidFill>
                        <a:srgbClr val="C3E1F5"/>
                      </a:solidFill>
                      <a:prstDash val="solid"/>
                      <a:round/>
                      <a:headEnd type="none" w="med" len="med"/>
                      <a:tailEnd type="none" w="med" len="med"/>
                    </a:lnT>
                    <a:solidFill>
                      <a:srgbClr val="EED6C4"/>
                    </a:solidFill>
                  </a:tcPr>
                </a:tc>
                <a:extLst>
                  <a:ext uri="{0D108BD9-81ED-4DB2-BD59-A6C34878D82A}">
                    <a16:rowId xmlns:a16="http://schemas.microsoft.com/office/drawing/2014/main" val="1873188024"/>
                  </a:ext>
                </a:extLst>
              </a:tr>
            </a:tbl>
          </a:graphicData>
        </a:graphic>
      </p:graphicFrame>
      <p:sp>
        <p:nvSpPr>
          <p:cNvPr id="8" name="Text Box 8">
            <a:extLst>
              <a:ext uri="{FF2B5EF4-FFF2-40B4-BE49-F238E27FC236}">
                <a16:creationId xmlns:a16="http://schemas.microsoft.com/office/drawing/2014/main" id="{BDFDB3FB-A407-487C-B48E-224009691193}"/>
              </a:ext>
            </a:extLst>
          </p:cNvPr>
          <p:cNvSpPr txBox="1">
            <a:spLocks noChangeArrowheads="1"/>
          </p:cNvSpPr>
          <p:nvPr>
            <p:custDataLst>
              <p:tags r:id="rId1"/>
            </p:custDataLst>
          </p:nvPr>
        </p:nvSpPr>
        <p:spPr bwMode="auto">
          <a:xfrm>
            <a:off x="1674891" y="4326772"/>
            <a:ext cx="7577750" cy="636522"/>
          </a:xfrm>
          <a:prstGeom prst="rect">
            <a:avLst/>
          </a:prstGeom>
          <a:noFill/>
          <a:ln w="6350">
            <a:noFill/>
            <a:miter lim="800000"/>
            <a:headEnd type="none" w="sm" len="sm"/>
            <a:tailEnd type="none" w="sm" len="sm"/>
          </a:ln>
          <a:effectLst/>
        </p:spPr>
        <p:txBody>
          <a:bodyPr wrap="square" lIns="0" tIns="0" rIns="0" bIns="0" anchor="t">
            <a:noAutofit/>
          </a:bodyPr>
          <a:lstStyle/>
          <a:p>
            <a:pPr marL="534988" indent="-534988" defTabSz="762000" eaLnBrk="0" hangingPunct="0">
              <a:spcBef>
                <a:spcPts val="200"/>
              </a:spcBef>
              <a:tabLst>
                <a:tab pos="355600" algn="l"/>
              </a:tabLst>
            </a:pP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1) </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대상사업부문과 승계대상 주식 발행법인간 매출 또는 매입 비율 </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30% </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이상인 경우 요건 충족</a:t>
            </a:r>
            <a:endPar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endParaRPr>
          </a:p>
          <a:p>
            <a:pPr marL="534988" indent="-534988" defTabSz="762000" eaLnBrk="0" hangingPunct="0">
              <a:spcBef>
                <a:spcPts val="200"/>
              </a:spcBef>
              <a:tabLst>
                <a:tab pos="355600" algn="l"/>
              </a:tabLst>
            </a:pP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2) </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대상사업부문의 매출액 중 </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70%</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를 초과하는 산업차량 제조업 매출</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제품매출</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과 동일하게 주식 발행법인의 제조업 매출이 </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70% </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이상인 경우 요건 충족</a:t>
            </a:r>
            <a:endPar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endParaRPr>
          </a:p>
          <a:p>
            <a:pPr marL="534988" indent="-534988" defTabSz="762000" eaLnBrk="0" hangingPunct="0">
              <a:spcBef>
                <a:spcPts val="200"/>
              </a:spcBef>
              <a:tabLst>
                <a:tab pos="355600" algn="l"/>
              </a:tabLst>
            </a:pP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(*3) </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요건 중 하나만 충족해도 포괄 승계요건 충족 </a:t>
            </a:r>
            <a:endPar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endParaRPr>
          </a:p>
          <a:p>
            <a:pPr marL="534988" indent="-534988" defTabSz="762000" eaLnBrk="0" hangingPunct="0">
              <a:spcBef>
                <a:spcPts val="200"/>
              </a:spcBef>
              <a:tabLst>
                <a:tab pos="355600" algn="l"/>
              </a:tabLst>
            </a:pP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4) </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산업차량 전용부품 제조 법인으로</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 한국표준산업분류 세분류상 동일업종</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(2916 </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산업용 트럭</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 </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승강기 및 물품 취급장비 제조업</a:t>
            </a:r>
            <a:r>
              <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900" spc="-50" dirty="0">
                <a:solidFill>
                  <a:srgbClr val="000000"/>
                </a:solidFill>
                <a:latin typeface="맑은 고딕" panose="020B0503020000020004" pitchFamily="50" charset="-127"/>
                <a:ea typeface="맑은 고딕" panose="020B0503020000020004" pitchFamily="50" charset="-127"/>
                <a:cs typeface="Arial" pitchFamily="34" charset="0"/>
              </a:rPr>
              <a:t>으로 판단</a:t>
            </a:r>
            <a:endParaRPr lang="en-US" altLang="ko-KR" sz="900" spc="-50" dirty="0">
              <a:solidFill>
                <a:srgbClr val="000000"/>
              </a:solidFill>
              <a:latin typeface="맑은 고딕" panose="020B0503020000020004" pitchFamily="50" charset="-127"/>
              <a:ea typeface="맑은 고딕" panose="020B0503020000020004" pitchFamily="50" charset="-127"/>
              <a:cs typeface="Arial" pitchFamily="34" charset="0"/>
            </a:endParaRPr>
          </a:p>
        </p:txBody>
      </p:sp>
      <p:sp>
        <p:nvSpPr>
          <p:cNvPr id="14" name="제목 3">
            <a:extLst>
              <a:ext uri="{FF2B5EF4-FFF2-40B4-BE49-F238E27FC236}">
                <a16:creationId xmlns:a16="http://schemas.microsoft.com/office/drawing/2014/main" id="{1633FA0C-5A59-4C1C-B611-C06EDCF98999}"/>
              </a:ext>
            </a:extLst>
          </p:cNvPr>
          <p:cNvSpPr>
            <a:spLocks noGrp="1"/>
          </p:cNvSpPr>
          <p:nvPr>
            <p:ph type="title"/>
          </p:nvPr>
        </p:nvSpPr>
        <p:spPr>
          <a:xfrm>
            <a:off x="488950" y="444975"/>
            <a:ext cx="8918244" cy="382115"/>
          </a:xfrm>
        </p:spPr>
        <p:txBody>
          <a:bodyPr/>
          <a:lstStyle/>
          <a:p>
            <a:pPr>
              <a:lnSpc>
                <a:spcPct val="80000"/>
              </a:lnSpc>
            </a:pPr>
            <a:r>
              <a:rPr lang="en-US" altLang="ko-KR" sz="2400" dirty="0"/>
              <a:t>4</a:t>
            </a:r>
            <a:r>
              <a:rPr lang="en-US" altLang="ko-KR" sz="2400" dirty="0">
                <a:solidFill>
                  <a:srgbClr val="00338D"/>
                </a:solidFill>
                <a:latin typeface="KPMG Extralight"/>
              </a:rPr>
              <a:t>. Consideration (4/5)</a:t>
            </a:r>
            <a:br>
              <a:rPr lang="en-US" altLang="ko-KR" sz="2400" dirty="0">
                <a:solidFill>
                  <a:srgbClr val="00338D"/>
                </a:solidFill>
                <a:latin typeface="KPMG Extralight"/>
              </a:rPr>
            </a:br>
            <a:endParaRPr lang="en-US" altLang="ko-KR" sz="2400" dirty="0">
              <a:solidFill>
                <a:srgbClr val="00338D"/>
              </a:solidFill>
              <a:latin typeface="KPMG Extralight"/>
            </a:endParaRPr>
          </a:p>
        </p:txBody>
      </p:sp>
      <p:sp>
        <p:nvSpPr>
          <p:cNvPr id="4" name="TextBox 3">
            <a:extLst>
              <a:ext uri="{FF2B5EF4-FFF2-40B4-BE49-F238E27FC236}">
                <a16:creationId xmlns:a16="http://schemas.microsoft.com/office/drawing/2014/main" id="{6130B952-B55E-4B14-A4BF-CAE43DE53797}"/>
              </a:ext>
            </a:extLst>
          </p:cNvPr>
          <p:cNvSpPr txBox="1"/>
          <p:nvPr/>
        </p:nvSpPr>
        <p:spPr>
          <a:xfrm>
            <a:off x="410547" y="5678422"/>
            <a:ext cx="9153053" cy="704266"/>
          </a:xfrm>
          <a:prstGeom prst="rect">
            <a:avLst/>
          </a:prstGeom>
          <a:noFill/>
        </p:spPr>
        <p:txBody>
          <a:bodyPr wrap="square" lIns="54610" tIns="54610" rIns="54610" bIns="54610" rtlCol="0">
            <a:noAutofit/>
          </a:bodyPr>
          <a:lstStyle/>
          <a:p>
            <a:pPr marL="0" lvl="2" latinLnBrk="1">
              <a:spcAft>
                <a:spcPts val="600"/>
              </a:spcAft>
              <a:buClr>
                <a:srgbClr val="97989A"/>
              </a:buClr>
              <a:defRPr/>
            </a:pPr>
            <a:r>
              <a:rPr lang="en-US" altLang="ko-KR"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 </a:t>
            </a:r>
            <a:r>
              <a:rPr lang="ko-KR" altLang="en-US" sz="900" spc="-50" dirty="0" err="1">
                <a:solidFill>
                  <a:prstClr val="black"/>
                </a:solidFill>
                <a:latin typeface="맑은 고딕" panose="020B0503020000020004" pitchFamily="50" charset="-127"/>
                <a:ea typeface="맑은 고딕" panose="020B0503020000020004" pitchFamily="50" charset="-127"/>
                <a:cs typeface="Arial" panose="020B0604020202020204" pitchFamily="34" charset="0"/>
              </a:rPr>
              <a:t>주식등</a:t>
            </a:r>
            <a:r>
              <a:rPr lang="ko-KR" altLang="en-US"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 포괄승계여부 </a:t>
            </a:r>
            <a:r>
              <a:rPr lang="ko-KR" altLang="en-US" sz="900" spc="-50" dirty="0" err="1">
                <a:solidFill>
                  <a:prstClr val="black"/>
                </a:solidFill>
                <a:latin typeface="맑은 고딕" panose="020B0503020000020004" pitchFamily="50" charset="-127"/>
                <a:ea typeface="맑은 고딕" panose="020B0503020000020004" pitchFamily="50" charset="-127"/>
                <a:cs typeface="Arial" panose="020B0604020202020204" pitchFamily="34" charset="0"/>
              </a:rPr>
              <a:t>판단시</a:t>
            </a:r>
            <a:r>
              <a:rPr lang="ko-KR" altLang="en-US"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 법령상 의미가 불분명한 사항에 대해서는 다음의 내용으로 가정하여 산출하였음</a:t>
            </a:r>
            <a:r>
              <a:rPr lang="en-US" altLang="ko-KR"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a:t>
            </a:r>
            <a:r>
              <a:rPr lang="ko-KR" altLang="en-US"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예규질의 등을 통하여 의미를 명확히 할 필요성 존재</a:t>
            </a:r>
            <a:r>
              <a:rPr lang="en-US" altLang="ko-KR"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a:t>
            </a:r>
          </a:p>
          <a:p>
            <a:pPr marL="0" lvl="2" latinLnBrk="1">
              <a:lnSpc>
                <a:spcPct val="120000"/>
              </a:lnSpc>
              <a:buClr>
                <a:srgbClr val="97989A"/>
              </a:buClr>
              <a:defRPr/>
            </a:pPr>
            <a:r>
              <a:rPr lang="en-US" altLang="ko-KR"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(1) </a:t>
            </a:r>
            <a:r>
              <a:rPr lang="ko-KR" altLang="en-US"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대상사업부문과의 매입 비율 </a:t>
            </a:r>
            <a:r>
              <a:rPr lang="en-US" altLang="ko-KR"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 </a:t>
            </a:r>
            <a:r>
              <a:rPr lang="ko-KR" altLang="en-US"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매입액의 범위가 명확하지 않아 재고자산 매입액 비율로 산정</a:t>
            </a:r>
            <a:endParaRPr lang="en-US" altLang="ko-KR"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endParaRPr>
          </a:p>
          <a:p>
            <a:pPr marL="0" lvl="2" latinLnBrk="1">
              <a:lnSpc>
                <a:spcPct val="120000"/>
              </a:lnSpc>
              <a:buClr>
                <a:srgbClr val="97989A"/>
              </a:buClr>
              <a:defRPr/>
            </a:pPr>
            <a:r>
              <a:rPr lang="en-US" altLang="ko-KR"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(2) </a:t>
            </a:r>
            <a:r>
              <a:rPr lang="ko-KR" altLang="en-US"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동일업종 간 매출액 비율 </a:t>
            </a:r>
            <a:r>
              <a:rPr lang="en-US" altLang="ko-KR"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 </a:t>
            </a:r>
            <a:r>
              <a:rPr lang="ko-KR" altLang="en-US"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매출액 비율 산정 기준일이 명시되지 않아 최근 사업연도</a:t>
            </a:r>
            <a:r>
              <a:rPr lang="en-US" altLang="ko-KR"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(2020</a:t>
            </a:r>
            <a:r>
              <a:rPr lang="ko-KR" altLang="en-US"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년</a:t>
            </a:r>
            <a:r>
              <a:rPr lang="en-US" altLang="ko-KR"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 1</a:t>
            </a:r>
            <a:r>
              <a:rPr lang="ko-KR" altLang="en-US"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rPr>
              <a:t>년간의 매출액을 기준으로 산정</a:t>
            </a:r>
            <a:endParaRPr lang="en-US" altLang="ko-KR" sz="900" spc="-50" dirty="0">
              <a:solidFill>
                <a:prstClr val="black"/>
              </a:solidFill>
              <a:latin typeface="맑은 고딕" panose="020B0503020000020004" pitchFamily="50" charset="-127"/>
              <a:ea typeface="맑은 고딕" panose="020B0503020000020004" pitchFamily="50" charset="-127"/>
              <a:cs typeface="Arial" panose="020B0604020202020204" pitchFamily="34" charset="0"/>
            </a:endParaRPr>
          </a:p>
        </p:txBody>
      </p:sp>
    </p:spTree>
    <p:extLst>
      <p:ext uri="{BB962C8B-B14F-4D97-AF65-F5344CB8AC3E}">
        <p14:creationId xmlns:p14="http://schemas.microsoft.com/office/powerpoint/2010/main" val="27332247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11" name="Table 4">
            <a:extLst>
              <a:ext uri="{FF2B5EF4-FFF2-40B4-BE49-F238E27FC236}">
                <a16:creationId xmlns:a16="http://schemas.microsoft.com/office/drawing/2014/main" id="{4886F2E8-0BF6-4233-9B1A-97F75FBE9433}"/>
              </a:ext>
            </a:extLst>
          </p:cNvPr>
          <p:cNvGraphicFramePr>
            <a:graphicFrameLocks noGrp="1"/>
          </p:cNvGraphicFramePr>
          <p:nvPr>
            <p:extLst>
              <p:ext uri="{D42A27DB-BD31-4B8C-83A1-F6EECF244321}">
                <p14:modId xmlns:p14="http://schemas.microsoft.com/office/powerpoint/2010/main" val="3066208722"/>
              </p:ext>
            </p:extLst>
          </p:nvPr>
        </p:nvGraphicFramePr>
        <p:xfrm>
          <a:off x="410547" y="1177925"/>
          <a:ext cx="9116970" cy="4812248"/>
        </p:xfrm>
        <a:graphic>
          <a:graphicData uri="http://schemas.openxmlformats.org/drawingml/2006/table">
            <a:tbl>
              <a:tblPr firstRow="1" bandRow="1">
                <a:tableStyleId>{5C22544A-7EE6-4342-B048-85BDC9FD1C3A}</a:tableStyleId>
              </a:tblPr>
              <a:tblGrid>
                <a:gridCol w="974633">
                  <a:extLst>
                    <a:ext uri="{9D8B030D-6E8A-4147-A177-3AD203B41FA5}">
                      <a16:colId xmlns:a16="http://schemas.microsoft.com/office/drawing/2014/main" val="20001"/>
                    </a:ext>
                  </a:extLst>
                </a:gridCol>
                <a:gridCol w="8142337">
                  <a:extLst>
                    <a:ext uri="{9D8B030D-6E8A-4147-A177-3AD203B41FA5}">
                      <a16:colId xmlns:a16="http://schemas.microsoft.com/office/drawing/2014/main" val="779129032"/>
                    </a:ext>
                  </a:extLst>
                </a:gridCol>
              </a:tblGrid>
              <a:tr h="0">
                <a:tc>
                  <a:txBody>
                    <a:bodyPr/>
                    <a:lstStyle/>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Title</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0"/>
                  </a:ext>
                </a:extLst>
              </a:tr>
              <a:tr h="1033522">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과점주주 </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취득세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이슈사항</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DBI</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가 분할신설법인 주식 </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취득시</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과점주주 취득세 부담 여부</a:t>
                      </a: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법인의 주식 등을 취득함으로써 과점주주</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주주</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1</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명과 주주의 특수관계인이</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주식발행법인 총 </a:t>
                      </a:r>
                      <a:r>
                        <a:rPr kumimoji="0" lang="ko-KR" altLang="en-US" sz="1000" b="0" i="0" u="none" strike="noStrike" kern="1200" cap="none" spc="-7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발행주식등의</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50% </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초과 보유</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가 되는 경우 과점주주 취득세를 납부하여야 함</a:t>
                      </a:r>
                      <a:endPar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다만</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기존 과점주주와 지방세법상 특수관계에 있는 법인이 새로운 과점주주가 되는 경우 전체 과점주주집단</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주주</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1</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명과 주주의 특수관계인</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의 주식보유비율은 변동이 없는 것으로 보아 과점주주 취득세가 적용되지 아니함</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대법원 </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2013. 7. 25 </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선고</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2012</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두</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12495 </a:t>
                      </a:r>
                      <a:r>
                        <a:rPr kumimoji="0" lang="ko-KR" altLang="en-US"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판결 등</a:t>
                      </a:r>
                      <a:r>
                        <a:rPr kumimoji="0" lang="en-US" altLang="ko-KR" sz="1000" b="0" i="0" u="none" strike="noStrike" kern="1200" cap="none" spc="-7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지방세법상 법인과 특수관계 존재 여부는 ① 법인주식을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50%</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이상 소유하거나 ②임원 임면권 행사</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사업방침의 결정 등 경영에 대해 사실상 영향을 행사한다고 인정되는 경우를 규정하고 있는바</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D</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사는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DBI</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의 주식을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50%</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이하</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약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8%) </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보유하고 있으므로 ①의 요건은 충족하지 아니함</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②의 요건은 사실판단사항인 바</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선례에서는 단순히 동일기업집단 내 법인간 주식거래는 과점주주간 거래에 해당하지 않아 과점주주 취득세 규정이 적용되는 것으로 판단하고 있음</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조심</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2018</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지</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838, 2019.06.25)</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1" i="0" u="sng"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지방세법 규정과 조세심판원 사례에 비추어</a:t>
                      </a:r>
                      <a:r>
                        <a:rPr kumimoji="0" lang="en-US" altLang="ko-KR" sz="1000" b="1" i="0" u="sng"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DBI</a:t>
                      </a:r>
                      <a:r>
                        <a:rPr kumimoji="0" lang="ko-KR" altLang="en-US" sz="1000" b="1" i="0" u="sng"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는 과점주주 취득세를 부담해야 하는 것으로 판단</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되나</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en-US" altLang="ko-KR" sz="1000" b="1" i="0" u="sng"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D</a:t>
                      </a:r>
                      <a:r>
                        <a:rPr kumimoji="0" lang="ko-KR" altLang="en-US" sz="1000" b="1" i="0" u="sng"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사가 </a:t>
                      </a:r>
                      <a:r>
                        <a:rPr kumimoji="0" lang="en-US" altLang="ko-KR" sz="1000" b="1" i="0" u="sng"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DBI</a:t>
                      </a:r>
                      <a:r>
                        <a:rPr kumimoji="0" lang="ko-KR" altLang="en-US" sz="1000" b="1" i="0" u="sng"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에 사실상의 영향력을 행사한다는 점을 입증한다면 과점주주 취득세가 비과세될 수도 있는 바</a:t>
                      </a:r>
                      <a:r>
                        <a:rPr kumimoji="0" lang="en-US" altLang="ko-KR" sz="1000" b="1" i="0" u="sng"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sng"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가산세 등을 고려하여 취득세 납부 후 경정청구 하는 것을 검토</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할 필요가 있음  </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4059610"/>
                  </a:ext>
                </a:extLst>
              </a:tr>
              <a:tr h="1033522">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err="1">
                          <a:solidFill>
                            <a:schemeClr val="tx1"/>
                          </a:solidFill>
                          <a:latin typeface="맑은 고딕" panose="020B0503020000020004" pitchFamily="50" charset="-127"/>
                          <a:ea typeface="맑은 고딕" panose="020B0503020000020004" pitchFamily="50" charset="-127"/>
                          <a:cs typeface="Arial" panose="020B0604020202020204" pitchFamily="34" charset="0"/>
                        </a:rPr>
                        <a:t>미환류소득에</a:t>
                      </a: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 대한 법인세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이슈사항</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본건 매각거래로 인한 법인세법상 </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미환류소득에</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대한 법인세 </a:t>
                      </a:r>
                      <a:endPar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검토내용</a:t>
                      </a: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미환류소득에</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대한 법인세 과세표준은 각 사업연도 소득금액을 기초로 하므로 본건 매각거래로 인한 </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익금이</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발생하는 경우 원칙적으로 </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미환류소득에</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대한 법인세 또한 과세대상임</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다만</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미환류소득에</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대한 법인세는 기업소득</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각 사업연도 소득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가산항목의 합계액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차감항목의 합계</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3,000</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억을 한도로 하여 </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계산하는바</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D</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사의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2020</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년 기업소득은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3,000</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억을 초과하여 본 보고서상 </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미환류소득</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관련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Tax Effect</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를 반영하지 아니함</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본건 매각거래에 대한 </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미환류소득에</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대한 법인세 부담여부는 실제 주식 등 거래가액 및 </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2021</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년의 영업실적에 따라 달라질 것으로 예상됨</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4521586"/>
                  </a:ext>
                </a:extLst>
              </a:tr>
            </a:tbl>
          </a:graphicData>
        </a:graphic>
      </p:graphicFrame>
      <p:sp>
        <p:nvSpPr>
          <p:cNvPr id="14" name="제목 3">
            <a:extLst>
              <a:ext uri="{FF2B5EF4-FFF2-40B4-BE49-F238E27FC236}">
                <a16:creationId xmlns:a16="http://schemas.microsoft.com/office/drawing/2014/main" id="{80B3F4FD-E053-488B-AE54-B466CFDAFE0F}"/>
              </a:ext>
            </a:extLst>
          </p:cNvPr>
          <p:cNvSpPr>
            <a:spLocks noGrp="1"/>
          </p:cNvSpPr>
          <p:nvPr>
            <p:ph type="title"/>
          </p:nvPr>
        </p:nvSpPr>
        <p:spPr>
          <a:xfrm>
            <a:off x="488950" y="444975"/>
            <a:ext cx="8918244" cy="382115"/>
          </a:xfrm>
        </p:spPr>
        <p:txBody>
          <a:bodyPr/>
          <a:lstStyle/>
          <a:p>
            <a:pPr>
              <a:lnSpc>
                <a:spcPct val="80000"/>
              </a:lnSpc>
            </a:pPr>
            <a:r>
              <a:rPr lang="en-US" altLang="ko-KR" sz="2400" dirty="0"/>
              <a:t>4</a:t>
            </a:r>
            <a:r>
              <a:rPr lang="en-US" altLang="ko-KR" sz="2400" dirty="0">
                <a:solidFill>
                  <a:srgbClr val="00338D"/>
                </a:solidFill>
                <a:latin typeface="KPMG Extralight"/>
              </a:rPr>
              <a:t>. Consideration (5/5)</a:t>
            </a:r>
            <a:br>
              <a:rPr lang="en-US" altLang="ko-KR" sz="2400" dirty="0">
                <a:solidFill>
                  <a:srgbClr val="00338D"/>
                </a:solidFill>
                <a:latin typeface="KPMG Extralight"/>
              </a:rPr>
            </a:br>
            <a:endParaRPr lang="en-US" altLang="ko-KR" sz="2400" dirty="0">
              <a:solidFill>
                <a:srgbClr val="00338D"/>
              </a:solidFill>
              <a:latin typeface="KPMG Extralight"/>
            </a:endParaRPr>
          </a:p>
        </p:txBody>
      </p:sp>
    </p:spTree>
    <p:extLst>
      <p:ext uri="{BB962C8B-B14F-4D97-AF65-F5344CB8AC3E}">
        <p14:creationId xmlns:p14="http://schemas.microsoft.com/office/powerpoint/2010/main" val="9090564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텍스트 개체 틀 4"/>
          <p:cNvSpPr>
            <a:spLocks noGrp="1"/>
          </p:cNvSpPr>
          <p:nvPr>
            <p:ph type="body" sz="quarter" idx="11"/>
          </p:nvPr>
        </p:nvSpPr>
        <p:spPr/>
        <p:txBody>
          <a:bodyPr/>
          <a:lstStyle/>
          <a:p>
            <a:r>
              <a:rPr lang="en-US" altLang="ko-KR" dirty="0"/>
              <a:t>© 2021 KPMG Samjong Accounting Corp., the Korean member firm of the KPMG network of independent member firms affiliated with KPMG International Cooperative (“KPMG International”), a Swiss entity. All rights reserved. Printed in Korea.</a:t>
            </a:r>
            <a:endParaRPr lang="ko-KR" altLang="en-US" dirty="0"/>
          </a:p>
          <a:p>
            <a:endParaRPr lang="ko-KR" altLang="en-US" dirty="0"/>
          </a:p>
        </p:txBody>
      </p:sp>
      <p:sp>
        <p:nvSpPr>
          <p:cNvPr id="6" name="텍스트 개체 틀 5"/>
          <p:cNvSpPr>
            <a:spLocks noGrp="1"/>
          </p:cNvSpPr>
          <p:nvPr>
            <p:ph type="body" sz="quarter" idx="12"/>
          </p:nvPr>
        </p:nvSpPr>
        <p:spPr/>
        <p:txBody>
          <a:bodyPr/>
          <a:lstStyle/>
          <a:p>
            <a:r>
              <a:rPr lang="en-US" altLang="ko-KR" dirty="0"/>
              <a:t>The KPMG name and logo are registered trademarks or trademarks of KPMG International.</a:t>
            </a:r>
            <a:endParaRPr lang="ko-KR" altLang="en-US" dirty="0"/>
          </a:p>
          <a:p>
            <a:endParaRPr lang="ko-KR" altLang="en-US" dirty="0"/>
          </a:p>
        </p:txBody>
      </p:sp>
      <p:sp>
        <p:nvSpPr>
          <p:cNvPr id="7" name="텍스트 개체 틀 6"/>
          <p:cNvSpPr>
            <a:spLocks noGrp="1"/>
          </p:cNvSpPr>
          <p:nvPr>
            <p:ph type="body" sz="quarter" idx="13"/>
          </p:nvPr>
        </p:nvSpPr>
        <p:spPr/>
        <p:txBody>
          <a:bodyPr/>
          <a:lstStyle/>
          <a:p>
            <a:r>
              <a:rPr lang="en-US" altLang="ko-KR" dirty="0"/>
              <a:t>The information contained herein is of a general nature and is not intended to address the circumstances of any particular individual or entity. Although we endeavor to provide accurate and timely information, there can be no guarantee that such information is accurate as of the date it is received or that it will continue to be accurate in the future. No one should act on such information without appropriate professional advice after a thorough examination of the particular situation.</a:t>
            </a:r>
            <a:endParaRPr lang="ko-KR" altLang="en-US" dirty="0"/>
          </a:p>
          <a:p>
            <a:endParaRPr lang="ko-KR" altLang="en-US" dirty="0"/>
          </a:p>
        </p:txBody>
      </p:sp>
      <p:sp>
        <p:nvSpPr>
          <p:cNvPr id="8" name="텍스트 개체 틀 7"/>
          <p:cNvSpPr>
            <a:spLocks noGrp="1"/>
          </p:cNvSpPr>
          <p:nvPr>
            <p:ph type="body" sz="quarter" idx="14"/>
          </p:nvPr>
        </p:nvSpPr>
        <p:spPr/>
        <p:txBody>
          <a:bodyPr/>
          <a:lstStyle/>
          <a:p>
            <a:r>
              <a:rPr lang="en-US" altLang="ko-KR" dirty="0"/>
              <a:t>kpmg.com/socialmedia</a:t>
            </a:r>
            <a:endParaRPr lang="ko-KR" altLang="en-US" dirty="0"/>
          </a:p>
        </p:txBody>
      </p:sp>
      <p:sp>
        <p:nvSpPr>
          <p:cNvPr id="9" name="텍스트 개체 틀 8"/>
          <p:cNvSpPr>
            <a:spLocks noGrp="1"/>
          </p:cNvSpPr>
          <p:nvPr>
            <p:ph type="body" sz="quarter" idx="15"/>
          </p:nvPr>
        </p:nvSpPr>
        <p:spPr/>
        <p:txBody>
          <a:bodyPr/>
          <a:lstStyle/>
          <a:p>
            <a:r>
              <a:rPr lang="en-US" altLang="ko-KR" dirty="0"/>
              <a:t>kpmg.com/app</a:t>
            </a:r>
            <a:endParaRPr lang="ko-KR" altLang="en-US" dirty="0"/>
          </a:p>
        </p:txBody>
      </p:sp>
    </p:spTree>
    <p:extLst>
      <p:ext uri="{BB962C8B-B14F-4D97-AF65-F5344CB8AC3E}">
        <p14:creationId xmlns:p14="http://schemas.microsoft.com/office/powerpoint/2010/main" val="3648098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sz="8000" dirty="0"/>
              <a:t>1. Executive Summary</a:t>
            </a:r>
            <a:endParaRPr lang="ko-KR" altLang="en-US" sz="8000" dirty="0"/>
          </a:p>
        </p:txBody>
      </p:sp>
    </p:spTree>
    <p:extLst>
      <p:ext uri="{BB962C8B-B14F-4D97-AF65-F5344CB8AC3E}">
        <p14:creationId xmlns:p14="http://schemas.microsoft.com/office/powerpoint/2010/main" val="3170153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10" name="제목 3">
            <a:extLst>
              <a:ext uri="{FF2B5EF4-FFF2-40B4-BE49-F238E27FC236}">
                <a16:creationId xmlns:a16="http://schemas.microsoft.com/office/drawing/2014/main" id="{56F62F85-2B1D-4DE4-A1CC-FC0607DD6249}"/>
              </a:ext>
            </a:extLst>
          </p:cNvPr>
          <p:cNvSpPr>
            <a:spLocks noGrp="1"/>
          </p:cNvSpPr>
          <p:nvPr>
            <p:ph type="title"/>
          </p:nvPr>
        </p:nvSpPr>
        <p:spPr>
          <a:xfrm>
            <a:off x="488950" y="444975"/>
            <a:ext cx="8918244" cy="723600"/>
          </a:xfrm>
        </p:spPr>
        <p:txBody>
          <a:bodyPr/>
          <a:lstStyle/>
          <a:p>
            <a:pPr>
              <a:lnSpc>
                <a:spcPct val="80000"/>
              </a:lnSpc>
            </a:pPr>
            <a:r>
              <a:rPr lang="en-US" altLang="ko-KR" sz="2400" dirty="0">
                <a:solidFill>
                  <a:srgbClr val="00338D"/>
                </a:solidFill>
                <a:latin typeface="KPMG Extralight"/>
              </a:rPr>
              <a:t>1. Executive Summary – Overview (1/2)</a:t>
            </a: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12" name="Table 4">
            <a:extLst>
              <a:ext uri="{FF2B5EF4-FFF2-40B4-BE49-F238E27FC236}">
                <a16:creationId xmlns:a16="http://schemas.microsoft.com/office/drawing/2014/main" id="{C6CF5881-E654-41F7-BC0C-B83E27D1A761}"/>
              </a:ext>
            </a:extLst>
          </p:cNvPr>
          <p:cNvGraphicFramePr>
            <a:graphicFrameLocks noGrp="1"/>
          </p:cNvGraphicFramePr>
          <p:nvPr>
            <p:extLst>
              <p:ext uri="{D42A27DB-BD31-4B8C-83A1-F6EECF244321}">
                <p14:modId xmlns:p14="http://schemas.microsoft.com/office/powerpoint/2010/main" val="1513653900"/>
              </p:ext>
            </p:extLst>
          </p:nvPr>
        </p:nvGraphicFramePr>
        <p:xfrm>
          <a:off x="410547" y="1177925"/>
          <a:ext cx="9116970" cy="5005614"/>
        </p:xfrm>
        <a:graphic>
          <a:graphicData uri="http://schemas.openxmlformats.org/drawingml/2006/table">
            <a:tbl>
              <a:tblPr firstRow="1" bandRow="1">
                <a:tableStyleId>{5C22544A-7EE6-4342-B048-85BDC9FD1C3A}</a:tableStyleId>
              </a:tblPr>
              <a:tblGrid>
                <a:gridCol w="1427306">
                  <a:extLst>
                    <a:ext uri="{9D8B030D-6E8A-4147-A177-3AD203B41FA5}">
                      <a16:colId xmlns:a16="http://schemas.microsoft.com/office/drawing/2014/main" val="20001"/>
                    </a:ext>
                  </a:extLst>
                </a:gridCol>
                <a:gridCol w="7689664">
                  <a:extLst>
                    <a:ext uri="{9D8B030D-6E8A-4147-A177-3AD203B41FA5}">
                      <a16:colId xmlns:a16="http://schemas.microsoft.com/office/drawing/2014/main" val="779129032"/>
                    </a:ext>
                  </a:extLst>
                </a:gridCol>
              </a:tblGrid>
              <a:tr h="0">
                <a:tc>
                  <a:txBody>
                    <a:bodyPr/>
                    <a:lstStyle/>
                    <a:p>
                      <a:pPr marL="0" lvl="4" indent="0" algn="ctr" defTabSz="990570" rtl="0" eaLnBrk="1" latinLnBrk="0" hangingPunct="1">
                        <a:lnSpc>
                          <a:spcPct val="110000"/>
                        </a:lnSpc>
                        <a:spcAft>
                          <a:spcPts val="600"/>
                        </a:spcAft>
                        <a:buClr>
                          <a:schemeClr val="tx2"/>
                        </a:buClr>
                        <a:buFontTx/>
                        <a:buNone/>
                      </a:pPr>
                      <a:r>
                        <a:rPr lang="en-US"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Title</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0"/>
                  </a:ext>
                </a:extLst>
              </a:tr>
              <a:tr h="342972">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D</a:t>
                      </a: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사 세무현황</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국세</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지방세 납세증명서 </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2021</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년 </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1</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월 </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26</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일 발행된 납세증명서 확인 결과 각 국세 및 지방세 체납내역 없음</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54059610"/>
                  </a:ext>
                </a:extLst>
              </a:tr>
              <a:tr h="1692998">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최근 세무조사 내역</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2" indent="-17145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Char char="§"/>
                        <a:tabLst/>
                        <a:defRPr/>
                      </a:pP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D</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사는 </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2015</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년에 </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2010</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년</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~2013</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년을 대상사업연도로 하여 세무조사를 수검하였으며</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대상사업부문과 관련하여 적출된 세액은 다음과 같음</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㈜두산산업차량의 적출사항</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(2013</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년 </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D</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사에 합병</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63979074"/>
                  </a:ext>
                </a:extLst>
              </a:tr>
              <a:tr h="1285592">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연대납세의무</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2" indent="-171450" algn="l" defTabSz="914400" rtl="0" eaLnBrk="1" fontAlgn="auto" latinLnBrk="1" hangingPunct="1">
                        <a:lnSpc>
                          <a:spcPct val="120000"/>
                        </a:lnSpc>
                        <a:spcBef>
                          <a:spcPts val="6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국세기본법</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및</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지방세기본법에서는 법인 분할 후 분할법인이 존속하는 경우 분할법인 및 분할신설법인은 분할등기일 이전에 분할법인에 부과되거나 납세의무가 성립</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한 국세 및 강제징수비</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지방세 등에 대하여 분할로 승계된 재산가액을 한도로 연대납세의무가 있는 것으로 규정하고 있으며</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국세기본법 제</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25</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조 제</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항</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지방세기본법 제</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44</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조 제</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항</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물적분할의 경우에도 동일함</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법규법인</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2012-285, 2012.08.24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등</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171450" marR="0" lvl="2" indent="-171450" algn="l" defTabSz="914400" rtl="0" eaLnBrk="1" fontAlgn="auto" latinLnBrk="1" hangingPunct="1">
                        <a:lnSpc>
                          <a:spcPct val="120000"/>
                        </a:lnSpc>
                        <a:spcBef>
                          <a:spcPts val="600"/>
                        </a:spcBef>
                        <a:spcAft>
                          <a:spcPts val="0"/>
                        </a:spcAft>
                        <a:buClr>
                          <a:srgbClr val="97989A"/>
                        </a:buClr>
                        <a:buSzTx/>
                        <a:buFont typeface="Wingdings" panose="05000000000000000000" pitchFamily="2" charset="2"/>
                        <a:buChar char="§"/>
                        <a:tabLst/>
                        <a:defRPr/>
                      </a:pP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따라서</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대상사업부문과 관련된 국세 및 지방세 등은 분할등기일 기준으로 다음과 같이 납세의무가 구분됨</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p>
                    <a:p>
                      <a:pPr marL="361950" marR="0" lvl="2" indent="-180975" algn="l" defTabSz="914400" rtl="0" eaLnBrk="1" fontAlgn="auto" latinLnBrk="1" hangingPunct="1">
                        <a:lnSpc>
                          <a:spcPct val="120000"/>
                        </a:lnSpc>
                        <a:spcBef>
                          <a:spcPts val="600"/>
                        </a:spcBef>
                        <a:spcAft>
                          <a:spcPts val="0"/>
                        </a:spcAft>
                        <a:buClr>
                          <a:srgbClr val="97989A"/>
                        </a:buClr>
                        <a:buSzTx/>
                        <a:buFont typeface="Wingdings" panose="05000000000000000000" pitchFamily="2" charset="2"/>
                        <a:buChar char="ü"/>
                        <a:tabLst/>
                        <a:defRPr/>
                      </a:pP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분할등기일</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이전 성립한 국세 및 지방세 등  </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en-US" altLang="ko-KR" sz="1000" b="1" i="0" u="sng"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D</a:t>
                      </a:r>
                      <a:r>
                        <a:rPr kumimoji="0" lang="ko-KR" altLang="en-US" sz="1000" b="1" i="0" u="sng"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사와 분할신설법인이 연대납세의무 부담</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분할로 승계된 재산가액 한도</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p>
                    <a:p>
                      <a:pPr marL="361950" marR="0" lvl="2" indent="-180975" algn="l" defTabSz="914400" rtl="0" eaLnBrk="1" fontAlgn="auto" latinLnBrk="1" hangingPunct="1">
                        <a:lnSpc>
                          <a:spcPct val="120000"/>
                        </a:lnSpc>
                        <a:spcBef>
                          <a:spcPts val="600"/>
                        </a:spcBef>
                        <a:spcAft>
                          <a:spcPts val="0"/>
                        </a:spcAft>
                        <a:buClr>
                          <a:srgbClr val="97989A"/>
                        </a:buClr>
                        <a:buSzTx/>
                        <a:buFont typeface="Wingdings" panose="05000000000000000000" pitchFamily="2" charset="2"/>
                        <a:buChar char="ü"/>
                        <a:tabLst/>
                        <a:defRPr/>
                      </a:pP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분할등기일</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이후 성립한 국세 및 지방세 등 </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1" i="0" u="sng"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분할신설법인이 납세의무를 부담</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하며</a:t>
                      </a:r>
                      <a:r>
                        <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D</a:t>
                      </a:r>
                      <a:r>
                        <a:rPr kumimoji="0" lang="ko-KR" altLang="en-US"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사는 연대납세의무 없음</a:t>
                      </a: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endParaRPr kumimoji="0" lang="en-US" altLang="ko-KR" sz="1000" b="0" i="0" u="none" strike="noStrike" kern="1200" cap="none" spc="-50" normalizeH="0" baseline="0" noProof="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p>
                      <a:pPr marL="0" marR="0" lvl="3" indent="0" algn="l" defTabSz="914400" rtl="0" eaLnBrk="1" fontAlgn="auto" latinLnBrk="0" hangingPunct="1">
                        <a:lnSpc>
                          <a:spcPct val="110000"/>
                        </a:lnSpc>
                        <a:spcBef>
                          <a:spcPts val="600"/>
                        </a:spcBef>
                        <a:spcAft>
                          <a:spcPts val="0"/>
                        </a:spcAft>
                        <a:buClr>
                          <a:srgbClr val="97989A"/>
                        </a:buClr>
                        <a:buSzTx/>
                        <a:buFont typeface="맑은 고딕" panose="020B0503020000020004" pitchFamily="50" charset="-127"/>
                        <a:buNone/>
                        <a:tabLst/>
                        <a:defRPr/>
                      </a:pPr>
                      <a:r>
                        <a:rPr kumimoji="0" lang="en-US" altLang="ko-KR"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a:t>
                      </a:r>
                      <a:r>
                        <a:rPr kumimoji="0" lang="ko-KR" altLang="en-US"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a:t>
                      </a:r>
                      <a:r>
                        <a:rPr kumimoji="0" lang="en-US" altLang="ko-KR"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 </a:t>
                      </a:r>
                      <a:r>
                        <a:rPr kumimoji="0" lang="ko-KR" altLang="en-US"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세목별 납세의무 성립일</a:t>
                      </a:r>
                      <a:endParaRPr kumimoji="0" lang="en-US" altLang="ko-KR"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endParaRPr>
                    </a:p>
                    <a:p>
                      <a:pPr marL="0" marR="0" lvl="3" indent="0" algn="l" defTabSz="914400" rtl="0" eaLnBrk="1" fontAlgn="auto" latinLnBrk="0" hangingPunct="1">
                        <a:lnSpc>
                          <a:spcPct val="100000"/>
                        </a:lnSpc>
                        <a:spcBef>
                          <a:spcPts val="0"/>
                        </a:spcBef>
                        <a:spcAft>
                          <a:spcPts val="0"/>
                        </a:spcAft>
                        <a:buClr>
                          <a:srgbClr val="97989A"/>
                        </a:buClr>
                        <a:buSzTx/>
                        <a:buFont typeface="맑은 고딕" panose="020B0503020000020004" pitchFamily="50" charset="-127"/>
                        <a:buChar char="–"/>
                        <a:tabLst/>
                        <a:defRPr/>
                      </a:pPr>
                      <a:r>
                        <a:rPr kumimoji="0" lang="ko-KR" altLang="en-US"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법인세 및 부가가치세</a:t>
                      </a:r>
                      <a:r>
                        <a:rPr kumimoji="0" lang="en-US" altLang="ko-KR"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 </a:t>
                      </a:r>
                      <a:r>
                        <a:rPr kumimoji="0" lang="ko-KR" altLang="en-US"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각 과세기간 종료일</a:t>
                      </a:r>
                    </a:p>
                    <a:p>
                      <a:pPr marL="0" marR="0" lvl="3" indent="0" algn="l" defTabSz="914400" rtl="0" eaLnBrk="1" fontAlgn="auto" latinLnBrk="0" hangingPunct="1">
                        <a:lnSpc>
                          <a:spcPct val="100000"/>
                        </a:lnSpc>
                        <a:spcBef>
                          <a:spcPts val="0"/>
                        </a:spcBef>
                        <a:spcAft>
                          <a:spcPts val="0"/>
                        </a:spcAft>
                        <a:buClr>
                          <a:srgbClr val="97989A"/>
                        </a:buClr>
                        <a:buSzTx/>
                        <a:buFont typeface="맑은 고딕" panose="020B0503020000020004" pitchFamily="50" charset="-127"/>
                        <a:buChar char="–"/>
                        <a:tabLst/>
                        <a:defRPr/>
                      </a:pPr>
                      <a:r>
                        <a:rPr kumimoji="0" lang="ko-KR" altLang="en-US" sz="1000" b="0" i="0" u="none" strike="noStrike" kern="1200" cap="none" spc="0" normalizeH="0" baseline="0" dirty="0" err="1">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원천세</a:t>
                      </a:r>
                      <a:r>
                        <a:rPr kumimoji="0" lang="en-US" altLang="ko-KR"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 </a:t>
                      </a:r>
                      <a:r>
                        <a:rPr kumimoji="0" lang="ko-KR" altLang="en-US"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소득금액 지급일</a:t>
                      </a:r>
                    </a:p>
                    <a:p>
                      <a:pPr marL="0" marR="0" lvl="3" indent="0" algn="l" defTabSz="914400" rtl="0" eaLnBrk="1" fontAlgn="auto" latinLnBrk="0" hangingPunct="1">
                        <a:lnSpc>
                          <a:spcPct val="100000"/>
                        </a:lnSpc>
                        <a:spcBef>
                          <a:spcPts val="0"/>
                        </a:spcBef>
                        <a:spcAft>
                          <a:spcPts val="0"/>
                        </a:spcAft>
                        <a:buClr>
                          <a:srgbClr val="97989A"/>
                        </a:buClr>
                        <a:buSzTx/>
                        <a:buFont typeface="맑은 고딕" panose="020B0503020000020004" pitchFamily="50" charset="-127"/>
                        <a:buChar char="–"/>
                        <a:tabLst/>
                        <a:defRPr/>
                      </a:pPr>
                      <a:r>
                        <a:rPr kumimoji="0" lang="ko-KR" altLang="en-US"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취득세</a:t>
                      </a:r>
                      <a:r>
                        <a:rPr kumimoji="0" lang="en-US" altLang="ko-KR"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 </a:t>
                      </a:r>
                      <a:r>
                        <a:rPr kumimoji="0" lang="ko-KR" altLang="en-US"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과세물건을 취득하는 때 </a:t>
                      </a:r>
                    </a:p>
                    <a:p>
                      <a:pPr marL="0" marR="0" lvl="3" indent="0" algn="l" defTabSz="914400" rtl="0" eaLnBrk="1" fontAlgn="auto" latinLnBrk="0" hangingPunct="1">
                        <a:lnSpc>
                          <a:spcPct val="100000"/>
                        </a:lnSpc>
                        <a:spcBef>
                          <a:spcPts val="0"/>
                        </a:spcBef>
                        <a:spcAft>
                          <a:spcPts val="0"/>
                        </a:spcAft>
                        <a:buClr>
                          <a:srgbClr val="97989A"/>
                        </a:buClr>
                        <a:buSzTx/>
                        <a:buFont typeface="맑은 고딕" panose="020B0503020000020004" pitchFamily="50" charset="-127"/>
                        <a:buChar char="–"/>
                        <a:tabLst/>
                        <a:defRPr/>
                      </a:pPr>
                      <a:r>
                        <a:rPr kumimoji="0" lang="ko-KR" altLang="en-US"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등록면허세</a:t>
                      </a:r>
                      <a:r>
                        <a:rPr kumimoji="0" lang="en-US" altLang="ko-KR"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 </a:t>
                      </a:r>
                      <a:r>
                        <a:rPr kumimoji="0" lang="ko-KR" altLang="en-US"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등기 </a:t>
                      </a:r>
                      <a:r>
                        <a:rPr kumimoji="0" lang="en-US" altLang="ko-KR"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 </a:t>
                      </a:r>
                      <a:r>
                        <a:rPr kumimoji="0" lang="ko-KR" altLang="en-US"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rPr>
                        <a:t>등록하는 때</a:t>
                      </a:r>
                      <a:endParaRPr kumimoji="0" lang="en-US" altLang="ko-KR" sz="1000" b="0" i="0" u="none" strike="noStrike" kern="1200" cap="none" spc="0" normalizeH="0" baseline="0" dirty="0">
                        <a:ln>
                          <a:noFill/>
                        </a:ln>
                        <a:solidFill>
                          <a:srgbClr val="000000"/>
                        </a:solidFill>
                        <a:effectLst/>
                        <a:uLnTx/>
                        <a:uFillTx/>
                        <a:latin typeface="맑은 고딕" panose="020B0503020000020004" pitchFamily="50" charset="-127"/>
                        <a:ea typeface="맑은 고딕" panose="020B0503020000020004" pitchFamily="50" charset="-127"/>
                        <a:cs typeface="Arial" pitchFamily="34" charset="0"/>
                      </a:endParaRPr>
                    </a:p>
                  </a:txBody>
                  <a:tcPr marL="72000" marR="72000" marT="72000" marB="72000" anchor="ctr">
                    <a:lnL w="12700" cap="flat" cmpd="sng" algn="ctr">
                      <a:solidFill>
                        <a:schemeClr val="bg1">
                          <a:lumMod val="75000"/>
                        </a:schemeClr>
                      </a:solidFill>
                      <a:prstDash val="solid"/>
                      <a:round/>
                      <a:headEnd type="none" w="med" len="med"/>
                      <a:tailEnd type="none" w="med" len="med"/>
                    </a:lnL>
                    <a:lnR w="6350" cap="flat" cmpd="sng" algn="ctr">
                      <a:solidFill>
                        <a:srgbClr val="002060"/>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927842900"/>
                  </a:ext>
                </a:extLst>
              </a:tr>
            </a:tbl>
          </a:graphicData>
        </a:graphic>
      </p:graphicFrame>
      <p:graphicFrame>
        <p:nvGraphicFramePr>
          <p:cNvPr id="13" name="표 12">
            <a:extLst>
              <a:ext uri="{FF2B5EF4-FFF2-40B4-BE49-F238E27FC236}">
                <a16:creationId xmlns:a16="http://schemas.microsoft.com/office/drawing/2014/main" id="{3B9C5B12-968E-4FAD-9A38-AD6708F451ED}"/>
              </a:ext>
            </a:extLst>
          </p:cNvPr>
          <p:cNvGraphicFramePr>
            <a:graphicFrameLocks noGrp="1"/>
          </p:cNvGraphicFramePr>
          <p:nvPr>
            <p:extLst>
              <p:ext uri="{D42A27DB-BD31-4B8C-83A1-F6EECF244321}">
                <p14:modId xmlns:p14="http://schemas.microsoft.com/office/powerpoint/2010/main" val="2919433762"/>
              </p:ext>
            </p:extLst>
          </p:nvPr>
        </p:nvGraphicFramePr>
        <p:xfrm>
          <a:off x="1945793" y="2218853"/>
          <a:ext cx="7325599" cy="1143000"/>
        </p:xfrm>
        <a:graphic>
          <a:graphicData uri="http://schemas.openxmlformats.org/drawingml/2006/table">
            <a:tbl>
              <a:tblPr firstRow="1" bandRow="1">
                <a:tableStyleId>{F2DE63D5-997A-4646-A377-4702673A728D}</a:tableStyleId>
              </a:tblPr>
              <a:tblGrid>
                <a:gridCol w="1901930">
                  <a:extLst>
                    <a:ext uri="{9D8B030D-6E8A-4147-A177-3AD203B41FA5}">
                      <a16:colId xmlns:a16="http://schemas.microsoft.com/office/drawing/2014/main" val="1528787738"/>
                    </a:ext>
                  </a:extLst>
                </a:gridCol>
                <a:gridCol w="1738265">
                  <a:extLst>
                    <a:ext uri="{9D8B030D-6E8A-4147-A177-3AD203B41FA5}">
                      <a16:colId xmlns:a16="http://schemas.microsoft.com/office/drawing/2014/main" val="3739659073"/>
                    </a:ext>
                  </a:extLst>
                </a:gridCol>
                <a:gridCol w="1228468">
                  <a:extLst>
                    <a:ext uri="{9D8B030D-6E8A-4147-A177-3AD203B41FA5}">
                      <a16:colId xmlns:a16="http://schemas.microsoft.com/office/drawing/2014/main" val="3532352740"/>
                    </a:ext>
                  </a:extLst>
                </a:gridCol>
                <a:gridCol w="1228468">
                  <a:extLst>
                    <a:ext uri="{9D8B030D-6E8A-4147-A177-3AD203B41FA5}">
                      <a16:colId xmlns:a16="http://schemas.microsoft.com/office/drawing/2014/main" val="735243380"/>
                    </a:ext>
                  </a:extLst>
                </a:gridCol>
                <a:gridCol w="1228468">
                  <a:extLst>
                    <a:ext uri="{9D8B030D-6E8A-4147-A177-3AD203B41FA5}">
                      <a16:colId xmlns:a16="http://schemas.microsoft.com/office/drawing/2014/main" val="3210889569"/>
                    </a:ext>
                  </a:extLst>
                </a:gridCol>
              </a:tblGrid>
              <a:tr h="132791">
                <a:tc>
                  <a:txBody>
                    <a:bodyPr/>
                    <a:lstStyle/>
                    <a:p>
                      <a:pPr algn="ctr" latinLnBrk="1">
                        <a:lnSpc>
                          <a:spcPct val="100000"/>
                        </a:lnSpc>
                      </a:pPr>
                      <a:r>
                        <a:rPr kumimoji="0" lang="ko-KR" altLang="en-US" sz="9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구분</a:t>
                      </a:r>
                      <a:endParaRPr kumimoji="0" lang="ko-KR" altLang="en-US" sz="9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R w="9525" cap="flat" cmpd="sng" algn="ctr">
                      <a:solidFill>
                        <a:schemeClr val="bg1"/>
                      </a:solidFill>
                      <a:prstDash val="solid"/>
                      <a:round/>
                      <a:headEnd type="none" w="med" len="med"/>
                      <a:tailEnd type="none" w="med" len="med"/>
                    </a:lnR>
                  </a:tcPr>
                </a:tc>
                <a:tc>
                  <a:txBody>
                    <a:bodyPr/>
                    <a:lstStyle/>
                    <a:p>
                      <a:pPr algn="ctr" latinLnBrk="1">
                        <a:lnSpc>
                          <a:spcPct val="100000"/>
                        </a:lnSpc>
                      </a:pPr>
                      <a:r>
                        <a:rPr kumimoji="0" lang="ko-KR" altLang="en-US" sz="9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rPr>
                        <a:t>세목</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algn="ctr" latinLnBrk="1">
                        <a:lnSpc>
                          <a:spcPct val="100000"/>
                        </a:lnSpc>
                      </a:pPr>
                      <a:r>
                        <a:rPr kumimoji="0" lang="en-US" altLang="ko-KR" sz="90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rPr>
                        <a:t>FY2010</a:t>
                      </a:r>
                      <a:endParaRPr kumimoji="0" lang="ko-KR" altLang="en-US" sz="900" b="1" i="0"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marL="0" algn="ctr" defTabSz="914400" rtl="0" eaLnBrk="1" latinLnBrk="1" hangingPunct="1">
                        <a:lnSpc>
                          <a:spcPct val="100000"/>
                        </a:lnSpc>
                      </a:pPr>
                      <a:r>
                        <a:rPr kumimoji="0" lang="en-US" altLang="ko-KR" sz="900" b="1"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mn-cs"/>
                        </a:rPr>
                        <a:t>FY2014</a:t>
                      </a:r>
                      <a:endParaRPr kumimoji="0" lang="ko-KR" altLang="en-US" sz="900" b="1"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mn-cs"/>
                      </a:endParaRP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tcPr>
                </a:tc>
                <a:tc>
                  <a:txBody>
                    <a:bodyPr/>
                    <a:lstStyle/>
                    <a:p>
                      <a:pPr marL="0" algn="ctr" defTabSz="914400" rtl="0" eaLnBrk="1" latinLnBrk="1" hangingPunct="1">
                        <a:lnSpc>
                          <a:spcPct val="100000"/>
                        </a:lnSpc>
                      </a:pPr>
                      <a:r>
                        <a:rPr kumimoji="0" lang="ko-KR" altLang="en-US" sz="900" b="1" u="none" strike="noStrike" kern="1200" cap="none" spc="-30" normalizeH="0" baseline="0" dirty="0">
                          <a:ln>
                            <a:noFill/>
                          </a:ln>
                          <a:solidFill>
                            <a:schemeClr val="bg1"/>
                          </a:solidFill>
                          <a:effectLst/>
                          <a:latin typeface="맑은 고딕" panose="020B0503020000020004" pitchFamily="50" charset="-127"/>
                          <a:ea typeface="맑은 고딕" panose="020B0503020000020004" pitchFamily="50" charset="-127"/>
                          <a:cs typeface="+mn-cs"/>
                        </a:rPr>
                        <a:t>합계</a:t>
                      </a:r>
                    </a:p>
                  </a:txBody>
                  <a:tcPr anchor="ctr">
                    <a:lnL w="9525" cap="flat" cmpd="sng" algn="ctr">
                      <a:solidFill>
                        <a:schemeClr val="bg1"/>
                      </a:solidFill>
                      <a:prstDash val="solid"/>
                      <a:round/>
                      <a:headEnd type="none" w="med" len="med"/>
                      <a:tailEnd type="none" w="med" len="med"/>
                    </a:lnL>
                  </a:tcPr>
                </a:tc>
                <a:extLst>
                  <a:ext uri="{0D108BD9-81ED-4DB2-BD59-A6C34878D82A}">
                    <a16:rowId xmlns:a16="http://schemas.microsoft.com/office/drawing/2014/main" val="32063218"/>
                  </a:ext>
                </a:extLst>
              </a:tr>
              <a:tr h="139568">
                <a:tc rowSpan="2">
                  <a:txBody>
                    <a:bodyPr/>
                    <a:lstStyle/>
                    <a:p>
                      <a:pPr marL="0" indent="0" algn="ctr" latinLnBrk="1">
                        <a:lnSpc>
                          <a:spcPct val="100000"/>
                        </a:lnSpc>
                        <a:spcBef>
                          <a:spcPts val="300"/>
                        </a:spcBef>
                        <a:buFont typeface="Wingdings" panose="05000000000000000000" pitchFamily="2" charset="2"/>
                        <a:buNone/>
                      </a:pPr>
                      <a:r>
                        <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법인설립비용 손금 부인</a:t>
                      </a: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a:t>
                      </a:r>
                      <a:r>
                        <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a:t>
                      </a: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a:t>
                      </a:r>
                    </a:p>
                  </a:txBody>
                  <a:tcPr marL="72000" marR="72000" anchor="ctr">
                    <a:lnR w="12700" cap="flat" cmpd="sng" algn="ctr">
                      <a:solidFill>
                        <a:srgbClr val="88C4EC"/>
                      </a:solidFill>
                      <a:prstDash val="solid"/>
                      <a:round/>
                      <a:headEnd type="none" w="med" len="med"/>
                      <a:tailEnd type="none" w="med" len="med"/>
                    </a:lnR>
                    <a:lnB w="12700" cap="flat" cmpd="sng" algn="ctr">
                      <a:solidFill>
                        <a:srgbClr val="88C4EC"/>
                      </a:solidFill>
                      <a:prstDash val="solid"/>
                      <a:round/>
                      <a:headEnd type="none" w="med" len="med"/>
                      <a:tailEnd type="none" w="med" len="med"/>
                    </a:lnB>
                  </a:tcPr>
                </a:tc>
                <a:tc>
                  <a:txBody>
                    <a:bodyPr/>
                    <a:lstStyle/>
                    <a:p>
                      <a:pPr marL="0" indent="0" algn="ctr" latinLnBrk="1">
                        <a:lnSpc>
                          <a:spcPct val="100000"/>
                        </a:lnSpc>
                        <a:spcBef>
                          <a:spcPts val="300"/>
                        </a:spcBef>
                        <a:buFont typeface="Wingdings" panose="05000000000000000000" pitchFamily="2" charset="2"/>
                        <a:buNone/>
                      </a:pPr>
                      <a:r>
                        <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법인세</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B w="12700" cap="flat" cmpd="sng" algn="ctr">
                      <a:solidFill>
                        <a:srgbClr val="88C4EC"/>
                      </a:solidFill>
                      <a:prstDash val="solid"/>
                      <a:round/>
                      <a:headEnd type="none" w="med" len="med"/>
                      <a:tailEnd type="none" w="med" len="med"/>
                    </a:lnB>
                  </a:tcPr>
                </a:tc>
                <a:tc>
                  <a:txBody>
                    <a:bodyPr/>
                    <a:lstStyle>
                      <a:lvl1pPr marL="0" algn="l" defTabSz="914400" rtl="0" eaLnBrk="1" latinLnBrk="1" hangingPunct="1">
                        <a:defRPr sz="1800" kern="1200">
                          <a:solidFill>
                            <a:schemeClr val="tx1"/>
                          </a:solidFill>
                          <a:latin typeface="Arial"/>
                          <a:ea typeface="맑은 고딕"/>
                        </a:defRPr>
                      </a:lvl1pPr>
                      <a:lvl2pPr marL="457200" algn="l" defTabSz="914400" rtl="0" eaLnBrk="1" latinLnBrk="1" hangingPunct="1">
                        <a:defRPr sz="1800" kern="1200">
                          <a:solidFill>
                            <a:schemeClr val="tx1"/>
                          </a:solidFill>
                          <a:latin typeface="Arial"/>
                          <a:ea typeface="맑은 고딕"/>
                        </a:defRPr>
                      </a:lvl2pPr>
                      <a:lvl3pPr marL="914400" algn="l" defTabSz="914400" rtl="0" eaLnBrk="1" latinLnBrk="1" hangingPunct="1">
                        <a:defRPr sz="1800" kern="1200">
                          <a:solidFill>
                            <a:schemeClr val="tx1"/>
                          </a:solidFill>
                          <a:latin typeface="Arial"/>
                          <a:ea typeface="맑은 고딕"/>
                        </a:defRPr>
                      </a:lvl3pPr>
                      <a:lvl4pPr marL="1371600" algn="l" defTabSz="914400" rtl="0" eaLnBrk="1" latinLnBrk="1" hangingPunct="1">
                        <a:defRPr sz="1800" kern="1200">
                          <a:solidFill>
                            <a:schemeClr val="tx1"/>
                          </a:solidFill>
                          <a:latin typeface="Arial"/>
                          <a:ea typeface="맑은 고딕"/>
                        </a:defRPr>
                      </a:lvl4pPr>
                      <a:lvl5pPr marL="1828800" algn="l" defTabSz="914400" rtl="0" eaLnBrk="1" latinLnBrk="1" hangingPunct="1">
                        <a:defRPr sz="1800" kern="1200">
                          <a:solidFill>
                            <a:schemeClr val="tx1"/>
                          </a:solidFill>
                          <a:latin typeface="Arial"/>
                          <a:ea typeface="맑은 고딕"/>
                        </a:defRPr>
                      </a:lvl5pPr>
                      <a:lvl6pPr marL="2286000" algn="l" defTabSz="914400" rtl="0" eaLnBrk="1" latinLnBrk="1" hangingPunct="1">
                        <a:defRPr sz="1800" kern="1200">
                          <a:solidFill>
                            <a:schemeClr val="tx1"/>
                          </a:solidFill>
                          <a:latin typeface="Arial"/>
                          <a:ea typeface="맑은 고딕"/>
                        </a:defRPr>
                      </a:lvl6pPr>
                      <a:lvl7pPr marL="2743200" algn="l" defTabSz="914400" rtl="0" eaLnBrk="1" latinLnBrk="1" hangingPunct="1">
                        <a:defRPr sz="1800" kern="1200">
                          <a:solidFill>
                            <a:schemeClr val="tx1"/>
                          </a:solidFill>
                          <a:latin typeface="Arial"/>
                          <a:ea typeface="맑은 고딕"/>
                        </a:defRPr>
                      </a:lvl7pPr>
                      <a:lvl8pPr marL="3200400" algn="l" defTabSz="914400" rtl="0" eaLnBrk="1" latinLnBrk="1" hangingPunct="1">
                        <a:defRPr sz="1800" kern="1200">
                          <a:solidFill>
                            <a:schemeClr val="tx1"/>
                          </a:solidFill>
                          <a:latin typeface="Arial"/>
                          <a:ea typeface="맑은 고딕"/>
                        </a:defRPr>
                      </a:lvl8pPr>
                      <a:lvl9pPr marL="3657600" algn="l" defTabSz="914400" rtl="0" eaLnBrk="1" latinLnBrk="1" hangingPunct="1">
                        <a:defRPr sz="1800" kern="1200">
                          <a:solidFill>
                            <a:schemeClr val="tx1"/>
                          </a:solidFill>
                          <a:latin typeface="Arial"/>
                          <a:ea typeface="맑은 고딕"/>
                        </a:defRPr>
                      </a:lvl9pPr>
                    </a:lstStyle>
                    <a:p>
                      <a:pPr marL="0" indent="0" algn="r" latinLnBrk="1">
                        <a:lnSpc>
                          <a:spcPct val="100000"/>
                        </a:lnSpc>
                        <a:spcBef>
                          <a:spcPts val="300"/>
                        </a:spcBef>
                        <a:buFont typeface="Wingdings" panose="05000000000000000000" pitchFamily="2" charset="2"/>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212</a:t>
                      </a: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B w="12700" cap="flat" cmpd="sng" algn="ctr">
                      <a:solidFill>
                        <a:srgbClr val="88C4EC"/>
                      </a:solidFill>
                      <a:prstDash val="solid"/>
                      <a:round/>
                      <a:headEnd type="none" w="med" len="med"/>
                      <a:tailEnd type="none" w="med" len="med"/>
                    </a:lnB>
                  </a:tcPr>
                </a:tc>
                <a:tc>
                  <a:txBody>
                    <a:bodyPr/>
                    <a:lstStyle/>
                    <a:p>
                      <a:pPr marL="0" indent="0" algn="r" latinLnBrk="1">
                        <a:lnSpc>
                          <a:spcPct val="100000"/>
                        </a:lnSpc>
                        <a:spcBef>
                          <a:spcPts val="300"/>
                        </a:spcBef>
                        <a:buFont typeface="Wingdings" panose="05000000000000000000" pitchFamily="2" charset="2"/>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a:t>
                      </a: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B w="12700" cap="flat" cmpd="sng" algn="ctr">
                      <a:solidFill>
                        <a:srgbClr val="88C4EC"/>
                      </a:solidFill>
                      <a:prstDash val="solid"/>
                      <a:round/>
                      <a:headEnd type="none" w="med" len="med"/>
                      <a:tailEnd type="none" w="med" len="med"/>
                    </a:lnB>
                  </a:tcPr>
                </a:tc>
                <a:tc>
                  <a:txBody>
                    <a:bodyPr/>
                    <a:lstStyle/>
                    <a:p>
                      <a:pPr marL="0" indent="0" algn="r" latinLnBrk="1">
                        <a:lnSpc>
                          <a:spcPct val="100000"/>
                        </a:lnSpc>
                        <a:spcBef>
                          <a:spcPts val="300"/>
                        </a:spcBef>
                        <a:buFont typeface="Wingdings" panose="05000000000000000000" pitchFamily="2" charset="2"/>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212</a:t>
                      </a:r>
                    </a:p>
                  </a:txBody>
                  <a:tcPr marL="72000" marR="72000" anchor="ctr">
                    <a:lnL w="12700" cap="flat" cmpd="sng" algn="ctr">
                      <a:solidFill>
                        <a:srgbClr val="88C4EC"/>
                      </a:solidFill>
                      <a:prstDash val="solid"/>
                      <a:round/>
                      <a:headEnd type="none" w="med" len="med"/>
                      <a:tailEnd type="none" w="med" len="med"/>
                    </a:lnL>
                    <a:lnB w="12700" cap="flat" cmpd="sng" algn="ctr">
                      <a:solidFill>
                        <a:srgbClr val="88C4EC"/>
                      </a:solidFill>
                      <a:prstDash val="solid"/>
                      <a:round/>
                      <a:headEnd type="none" w="med" len="med"/>
                      <a:tailEnd type="none" w="med" len="med"/>
                    </a:lnB>
                  </a:tcPr>
                </a:tc>
                <a:extLst>
                  <a:ext uri="{0D108BD9-81ED-4DB2-BD59-A6C34878D82A}">
                    <a16:rowId xmlns:a16="http://schemas.microsoft.com/office/drawing/2014/main" val="1296172436"/>
                  </a:ext>
                </a:extLst>
              </a:tr>
              <a:tr h="139568">
                <a:tc vMerge="1">
                  <a:txBody>
                    <a:bodyPr/>
                    <a:lstStyle/>
                    <a:p>
                      <a:pPr marL="0" indent="0" algn="ctr" latinLnBrk="1">
                        <a:lnSpc>
                          <a:spcPct val="120000"/>
                        </a:lnSpc>
                        <a:spcBef>
                          <a:spcPts val="300"/>
                        </a:spcBef>
                        <a:buFont typeface="Wingdings" panose="05000000000000000000" pitchFamily="2" charset="2"/>
                        <a:buNone/>
                      </a:pPr>
                      <a:endParaRPr kumimoji="0" lang="en-US" altLang="ko-KR" sz="10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R w="9525" cap="flat" cmpd="sng" algn="ctr">
                      <a:solidFill>
                        <a:srgbClr val="C3E1F5"/>
                      </a:solidFill>
                      <a:prstDash val="solid"/>
                      <a:round/>
                      <a:headEnd type="none" w="med" len="med"/>
                      <a:tailEnd type="none" w="med" len="med"/>
                    </a:lnR>
                  </a:tcPr>
                </a:tc>
                <a:tc>
                  <a:txBody>
                    <a:bodyPr/>
                    <a:lstStyle/>
                    <a:p>
                      <a:pPr marL="0" indent="0" algn="ctr" latinLnBrk="1">
                        <a:lnSpc>
                          <a:spcPct val="100000"/>
                        </a:lnSpc>
                        <a:spcBef>
                          <a:spcPts val="300"/>
                        </a:spcBef>
                        <a:buFont typeface="Wingdings" panose="05000000000000000000" pitchFamily="2" charset="2"/>
                        <a:buNone/>
                      </a:pPr>
                      <a:r>
                        <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부가가치세</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T w="12700" cap="flat" cmpd="sng" algn="ctr">
                      <a:solidFill>
                        <a:srgbClr val="88C4EC"/>
                      </a:solidFill>
                      <a:prstDash val="solid"/>
                      <a:round/>
                      <a:headEnd type="none" w="med" len="med"/>
                      <a:tailEnd type="none" w="med" len="med"/>
                    </a:lnT>
                    <a:lnB w="12700" cap="flat" cmpd="sng" algn="ctr">
                      <a:solidFill>
                        <a:srgbClr val="88C4EC"/>
                      </a:solidFill>
                      <a:prstDash val="solid"/>
                      <a:round/>
                      <a:headEnd type="none" w="med" len="med"/>
                      <a:tailEnd type="none" w="med" len="med"/>
                    </a:lnB>
                  </a:tcPr>
                </a:tc>
                <a:tc>
                  <a:txBody>
                    <a:bodyPr/>
                    <a:lstStyle/>
                    <a:p>
                      <a:pPr marL="0" indent="0" algn="r" latinLnBrk="1">
                        <a:lnSpc>
                          <a:spcPct val="100000"/>
                        </a:lnSpc>
                        <a:spcBef>
                          <a:spcPts val="300"/>
                        </a:spcBef>
                        <a:buFont typeface="Wingdings" panose="05000000000000000000" pitchFamily="2" charset="2"/>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52</a:t>
                      </a: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T w="12700" cap="flat" cmpd="sng" algn="ctr">
                      <a:solidFill>
                        <a:srgbClr val="88C4EC"/>
                      </a:solidFill>
                      <a:prstDash val="solid"/>
                      <a:round/>
                      <a:headEnd type="none" w="med" len="med"/>
                      <a:tailEnd type="none" w="med" len="med"/>
                    </a:lnT>
                    <a:lnB w="12700" cap="flat" cmpd="sng" algn="ctr">
                      <a:solidFill>
                        <a:srgbClr val="88C4EC"/>
                      </a:solidFill>
                      <a:prstDash val="solid"/>
                      <a:round/>
                      <a:headEnd type="none" w="med" len="med"/>
                      <a:tailEnd type="none" w="med" len="med"/>
                    </a:lnB>
                  </a:tcPr>
                </a:tc>
                <a:tc>
                  <a:txBody>
                    <a:bodyPr/>
                    <a:lstStyle/>
                    <a:p>
                      <a:pPr marL="0" indent="0" algn="r" latinLnBrk="1">
                        <a:lnSpc>
                          <a:spcPct val="100000"/>
                        </a:lnSpc>
                        <a:spcBef>
                          <a:spcPts val="300"/>
                        </a:spcBef>
                        <a:buFont typeface="Wingdings" panose="05000000000000000000" pitchFamily="2" charset="2"/>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a:t>
                      </a: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T w="12700" cap="flat" cmpd="sng" algn="ctr">
                      <a:solidFill>
                        <a:srgbClr val="88C4EC"/>
                      </a:solidFill>
                      <a:prstDash val="solid"/>
                      <a:round/>
                      <a:headEnd type="none" w="med" len="med"/>
                      <a:tailEnd type="none" w="med" len="med"/>
                    </a:lnT>
                    <a:lnB w="12700" cap="flat" cmpd="sng" algn="ctr">
                      <a:solidFill>
                        <a:srgbClr val="88C4EC"/>
                      </a:solidFill>
                      <a:prstDash val="solid"/>
                      <a:round/>
                      <a:headEnd type="none" w="med" len="med"/>
                      <a:tailEnd type="none" w="med" len="med"/>
                    </a:lnB>
                  </a:tcPr>
                </a:tc>
                <a:tc>
                  <a:txBody>
                    <a:bodyPr/>
                    <a:lstStyle/>
                    <a:p>
                      <a:pPr marL="0" indent="0" algn="r" latinLnBrk="1">
                        <a:lnSpc>
                          <a:spcPct val="100000"/>
                        </a:lnSpc>
                        <a:spcBef>
                          <a:spcPts val="300"/>
                        </a:spcBef>
                        <a:buFont typeface="Wingdings" panose="05000000000000000000" pitchFamily="2" charset="2"/>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52</a:t>
                      </a:r>
                    </a:p>
                  </a:txBody>
                  <a:tcPr marL="72000" marR="72000" anchor="ctr">
                    <a:lnL w="12700" cap="flat" cmpd="sng" algn="ctr">
                      <a:solidFill>
                        <a:srgbClr val="88C4EC"/>
                      </a:solidFill>
                      <a:prstDash val="solid"/>
                      <a:round/>
                      <a:headEnd type="none" w="med" len="med"/>
                      <a:tailEnd type="none" w="med" len="med"/>
                    </a:lnL>
                    <a:lnT w="12700" cap="flat" cmpd="sng" algn="ctr">
                      <a:solidFill>
                        <a:srgbClr val="88C4EC"/>
                      </a:solidFill>
                      <a:prstDash val="solid"/>
                      <a:round/>
                      <a:headEnd type="none" w="med" len="med"/>
                      <a:tailEnd type="none" w="med" len="med"/>
                    </a:lnT>
                    <a:lnB w="12700" cap="flat" cmpd="sng" algn="ctr">
                      <a:solidFill>
                        <a:srgbClr val="88C4EC"/>
                      </a:solidFill>
                      <a:prstDash val="solid"/>
                      <a:round/>
                      <a:headEnd type="none" w="med" len="med"/>
                      <a:tailEnd type="none" w="med" len="med"/>
                    </a:lnB>
                  </a:tcPr>
                </a:tc>
                <a:extLst>
                  <a:ext uri="{0D108BD9-81ED-4DB2-BD59-A6C34878D82A}">
                    <a16:rowId xmlns:a16="http://schemas.microsoft.com/office/drawing/2014/main" val="4014353996"/>
                  </a:ext>
                </a:extLst>
              </a:tr>
              <a:tr h="139568">
                <a:tc>
                  <a:txBody>
                    <a:bodyPr/>
                    <a:lstStyle/>
                    <a:p>
                      <a:pPr marL="0" indent="0" algn="ctr" latinLnBrk="1">
                        <a:lnSpc>
                          <a:spcPct val="100000"/>
                        </a:lnSpc>
                        <a:spcBef>
                          <a:spcPts val="300"/>
                        </a:spcBef>
                        <a:buFont typeface="Wingdings" panose="05000000000000000000" pitchFamily="2" charset="2"/>
                        <a:buNone/>
                      </a:pPr>
                      <a:r>
                        <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해외자회사채권</a:t>
                      </a: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 </a:t>
                      </a:r>
                      <a:r>
                        <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지연이자</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R w="12700" cap="flat" cmpd="sng" algn="ctr">
                      <a:solidFill>
                        <a:srgbClr val="88C4EC"/>
                      </a:solidFill>
                      <a:prstDash val="solid"/>
                      <a:round/>
                      <a:headEnd type="none" w="med" len="med"/>
                      <a:tailEnd type="none" w="med" len="med"/>
                    </a:lnR>
                    <a:lnT w="12700" cap="flat" cmpd="sng" algn="ctr">
                      <a:solidFill>
                        <a:srgbClr val="88C4EC"/>
                      </a:solidFill>
                      <a:prstDash val="solid"/>
                      <a:round/>
                      <a:headEnd type="none" w="med" len="med"/>
                      <a:tailEnd type="none" w="med" len="med"/>
                    </a:lnT>
                    <a:lnB w="12700" cap="flat" cmpd="sng" algn="ctr">
                      <a:solidFill>
                        <a:srgbClr val="88C4EC"/>
                      </a:solidFill>
                      <a:prstDash val="solid"/>
                      <a:round/>
                      <a:headEnd type="none" w="med" len="med"/>
                      <a:tailEnd type="none" w="med" len="med"/>
                    </a:lnB>
                  </a:tcPr>
                </a:tc>
                <a:tc>
                  <a:txBody>
                    <a:bodyPr/>
                    <a:lstStyle/>
                    <a:p>
                      <a:pPr marL="0" indent="0" algn="ctr" latinLnBrk="1">
                        <a:lnSpc>
                          <a:spcPct val="100000"/>
                        </a:lnSpc>
                        <a:spcBef>
                          <a:spcPts val="300"/>
                        </a:spcBef>
                        <a:buFont typeface="Wingdings" panose="05000000000000000000" pitchFamily="2" charset="2"/>
                        <a:buNone/>
                      </a:pPr>
                      <a:r>
                        <a:rPr kumimoji="0" lang="ko-KR" altLang="en-US"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법인세</a:t>
                      </a:r>
                      <a:endPar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T w="12700" cap="flat" cmpd="sng" algn="ctr">
                      <a:solidFill>
                        <a:srgbClr val="88C4EC"/>
                      </a:solidFill>
                      <a:prstDash val="solid"/>
                      <a:round/>
                      <a:headEnd type="none" w="med" len="med"/>
                      <a:tailEnd type="none" w="med" len="med"/>
                    </a:lnT>
                    <a:lnB w="12700" cap="flat" cmpd="sng" algn="ctr">
                      <a:solidFill>
                        <a:srgbClr val="88C4EC"/>
                      </a:solidFill>
                      <a:prstDash val="solid"/>
                      <a:round/>
                      <a:headEnd type="none" w="med" len="med"/>
                      <a:tailEnd type="none" w="med" len="med"/>
                    </a:lnB>
                  </a:tcPr>
                </a:tc>
                <a:tc>
                  <a:txBody>
                    <a:bodyPr/>
                    <a:lstStyle/>
                    <a:p>
                      <a:pPr marL="0" indent="0" algn="r" latinLnBrk="1">
                        <a:lnSpc>
                          <a:spcPct val="100000"/>
                        </a:lnSpc>
                        <a:spcBef>
                          <a:spcPts val="300"/>
                        </a:spcBef>
                        <a:buFont typeface="Wingdings" panose="05000000000000000000" pitchFamily="2" charset="2"/>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a:t>
                      </a: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T w="12700" cap="flat" cmpd="sng" algn="ctr">
                      <a:solidFill>
                        <a:srgbClr val="88C4EC"/>
                      </a:solidFill>
                      <a:prstDash val="solid"/>
                      <a:round/>
                      <a:headEnd type="none" w="med" len="med"/>
                      <a:tailEnd type="none" w="med" len="med"/>
                    </a:lnT>
                    <a:lnB w="12700" cap="flat" cmpd="sng" algn="ctr">
                      <a:solidFill>
                        <a:srgbClr val="88C4EC"/>
                      </a:solidFill>
                      <a:prstDash val="solid"/>
                      <a:round/>
                      <a:headEnd type="none" w="med" len="med"/>
                      <a:tailEnd type="none" w="med" len="med"/>
                    </a:lnB>
                  </a:tcPr>
                </a:tc>
                <a:tc>
                  <a:txBody>
                    <a:bodyPr/>
                    <a:lstStyle/>
                    <a:p>
                      <a:pPr marL="0" indent="0" algn="r" latinLnBrk="1">
                        <a:lnSpc>
                          <a:spcPct val="100000"/>
                        </a:lnSpc>
                        <a:spcBef>
                          <a:spcPts val="300"/>
                        </a:spcBef>
                        <a:buFont typeface="Wingdings" panose="05000000000000000000" pitchFamily="2" charset="2"/>
                        <a:buNone/>
                      </a:pPr>
                      <a:r>
                        <a:rPr kumimoji="0" lang="en-US" altLang="ko-KR" sz="9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185</a:t>
                      </a: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T w="12700" cap="flat" cmpd="sng" algn="ctr">
                      <a:solidFill>
                        <a:srgbClr val="88C4EC"/>
                      </a:solidFill>
                      <a:prstDash val="solid"/>
                      <a:round/>
                      <a:headEnd type="none" w="med" len="med"/>
                      <a:tailEnd type="none" w="med" len="med"/>
                    </a:lnT>
                    <a:lnB w="12700" cap="flat" cmpd="sng" algn="ctr">
                      <a:solidFill>
                        <a:srgbClr val="88C4EC"/>
                      </a:solidFill>
                      <a:prstDash val="solid"/>
                      <a:round/>
                      <a:headEnd type="none" w="med" len="med"/>
                      <a:tailEnd type="none" w="med" len="med"/>
                    </a:lnB>
                  </a:tcPr>
                </a:tc>
                <a:tc>
                  <a:txBody>
                    <a:bodyPr/>
                    <a:lstStyle/>
                    <a:p>
                      <a:pPr marL="0" indent="0" algn="r" latinLnBrk="1">
                        <a:lnSpc>
                          <a:spcPct val="100000"/>
                        </a:lnSpc>
                        <a:spcBef>
                          <a:spcPts val="300"/>
                        </a:spcBef>
                        <a:buFont typeface="Wingdings" panose="05000000000000000000" pitchFamily="2" charset="2"/>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185</a:t>
                      </a:r>
                    </a:p>
                  </a:txBody>
                  <a:tcPr marL="72000" marR="72000" anchor="ctr">
                    <a:lnL w="12700" cap="flat" cmpd="sng" algn="ctr">
                      <a:solidFill>
                        <a:srgbClr val="88C4EC"/>
                      </a:solidFill>
                      <a:prstDash val="solid"/>
                      <a:round/>
                      <a:headEnd type="none" w="med" len="med"/>
                      <a:tailEnd type="none" w="med" len="med"/>
                    </a:lnL>
                    <a:lnT w="12700" cap="flat" cmpd="sng" algn="ctr">
                      <a:solidFill>
                        <a:srgbClr val="88C4EC"/>
                      </a:solidFill>
                      <a:prstDash val="solid"/>
                      <a:round/>
                      <a:headEnd type="none" w="med" len="med"/>
                      <a:tailEnd type="none" w="med" len="med"/>
                    </a:lnT>
                    <a:lnB w="12700" cap="flat" cmpd="sng" algn="ctr">
                      <a:solidFill>
                        <a:srgbClr val="88C4EC"/>
                      </a:solidFill>
                      <a:prstDash val="solid"/>
                      <a:round/>
                      <a:headEnd type="none" w="med" len="med"/>
                      <a:tailEnd type="none" w="med" len="med"/>
                    </a:lnB>
                  </a:tcPr>
                </a:tc>
                <a:extLst>
                  <a:ext uri="{0D108BD9-81ED-4DB2-BD59-A6C34878D82A}">
                    <a16:rowId xmlns:a16="http://schemas.microsoft.com/office/drawing/2014/main" val="4084575771"/>
                  </a:ext>
                </a:extLst>
              </a:tr>
              <a:tr h="139568">
                <a:tc gridSpan="2">
                  <a:txBody>
                    <a:bodyPr/>
                    <a:lstStyle/>
                    <a:p>
                      <a:pPr marL="0" indent="0" algn="ctr" latinLnBrk="1">
                        <a:lnSpc>
                          <a:spcPct val="100000"/>
                        </a:lnSpc>
                        <a:spcBef>
                          <a:spcPts val="300"/>
                        </a:spcBef>
                        <a:buFont typeface="Wingdings" panose="05000000000000000000" pitchFamily="2" charset="2"/>
                        <a:buNone/>
                      </a:pPr>
                      <a:r>
                        <a:rPr kumimoji="0" lang="ko-KR" altLang="en-US"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합계</a:t>
                      </a:r>
                      <a:endPar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R w="12700" cap="flat" cmpd="sng" algn="ctr">
                      <a:solidFill>
                        <a:srgbClr val="88C4EC"/>
                      </a:solidFill>
                      <a:prstDash val="solid"/>
                      <a:round/>
                      <a:headEnd type="none" w="med" len="med"/>
                      <a:tailEnd type="none" w="med" len="med"/>
                    </a:lnR>
                    <a:lnT w="12700" cap="flat" cmpd="sng" algn="ctr">
                      <a:solidFill>
                        <a:srgbClr val="88C4EC"/>
                      </a:solidFill>
                      <a:prstDash val="solid"/>
                      <a:round/>
                      <a:headEnd type="none" w="med" len="med"/>
                      <a:tailEnd type="none" w="med" len="med"/>
                    </a:lnT>
                  </a:tcPr>
                </a:tc>
                <a:tc hMerge="1">
                  <a:txBody>
                    <a:bodyPr/>
                    <a:lstStyle/>
                    <a:p>
                      <a:pPr marL="0" indent="0" algn="ctr" latinLnBrk="1">
                        <a:lnSpc>
                          <a:spcPct val="120000"/>
                        </a:lnSpc>
                        <a:spcBef>
                          <a:spcPts val="300"/>
                        </a:spcBef>
                        <a:buFont typeface="Wingdings" panose="05000000000000000000" pitchFamily="2" charset="2"/>
                        <a:buNone/>
                      </a:pPr>
                      <a:endParaRPr kumimoji="0" lang="en-US" altLang="ko-KR" sz="1000" b="0"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endParaRP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T w="12700" cap="flat" cmpd="sng" algn="ctr">
                      <a:solidFill>
                        <a:srgbClr val="88C4EC"/>
                      </a:solidFill>
                      <a:prstDash val="solid"/>
                      <a:round/>
                      <a:headEnd type="none" w="med" len="med"/>
                      <a:tailEnd type="none" w="med" len="med"/>
                    </a:lnT>
                  </a:tcPr>
                </a:tc>
                <a:tc>
                  <a:txBody>
                    <a:bodyPr/>
                    <a:lstStyle/>
                    <a:p>
                      <a:pPr marL="0" indent="0" algn="r" latinLnBrk="1">
                        <a:lnSpc>
                          <a:spcPct val="100000"/>
                        </a:lnSpc>
                        <a:spcBef>
                          <a:spcPts val="300"/>
                        </a:spcBef>
                        <a:buFont typeface="Wingdings" panose="05000000000000000000" pitchFamily="2" charset="2"/>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264</a:t>
                      </a: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T w="12700" cap="flat" cmpd="sng" algn="ctr">
                      <a:solidFill>
                        <a:srgbClr val="88C4EC"/>
                      </a:solidFill>
                      <a:prstDash val="solid"/>
                      <a:round/>
                      <a:headEnd type="none" w="med" len="med"/>
                      <a:tailEnd type="none" w="med" len="med"/>
                    </a:lnT>
                  </a:tcPr>
                </a:tc>
                <a:tc>
                  <a:txBody>
                    <a:bodyPr/>
                    <a:lstStyle/>
                    <a:p>
                      <a:pPr marL="0" indent="0" algn="r" latinLnBrk="1">
                        <a:lnSpc>
                          <a:spcPct val="100000"/>
                        </a:lnSpc>
                        <a:spcBef>
                          <a:spcPts val="300"/>
                        </a:spcBef>
                        <a:buFont typeface="Wingdings" panose="05000000000000000000" pitchFamily="2" charset="2"/>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185</a:t>
                      </a:r>
                    </a:p>
                  </a:txBody>
                  <a:tcPr marL="72000" marR="72000" anchor="ctr">
                    <a:lnL w="12700" cap="flat" cmpd="sng" algn="ctr">
                      <a:solidFill>
                        <a:srgbClr val="88C4EC"/>
                      </a:solidFill>
                      <a:prstDash val="solid"/>
                      <a:round/>
                      <a:headEnd type="none" w="med" len="med"/>
                      <a:tailEnd type="none" w="med" len="med"/>
                    </a:lnL>
                    <a:lnR w="12700" cap="flat" cmpd="sng" algn="ctr">
                      <a:solidFill>
                        <a:srgbClr val="88C4EC"/>
                      </a:solidFill>
                      <a:prstDash val="solid"/>
                      <a:round/>
                      <a:headEnd type="none" w="med" len="med"/>
                      <a:tailEnd type="none" w="med" len="med"/>
                    </a:lnR>
                    <a:lnT w="12700" cap="flat" cmpd="sng" algn="ctr">
                      <a:solidFill>
                        <a:srgbClr val="88C4EC"/>
                      </a:solidFill>
                      <a:prstDash val="solid"/>
                      <a:round/>
                      <a:headEnd type="none" w="med" len="med"/>
                      <a:tailEnd type="none" w="med" len="med"/>
                    </a:lnT>
                  </a:tcPr>
                </a:tc>
                <a:tc>
                  <a:txBody>
                    <a:bodyPr/>
                    <a:lstStyle/>
                    <a:p>
                      <a:pPr marL="0" indent="0" algn="r" latinLnBrk="1">
                        <a:lnSpc>
                          <a:spcPct val="100000"/>
                        </a:lnSpc>
                        <a:spcBef>
                          <a:spcPts val="300"/>
                        </a:spcBef>
                        <a:buFont typeface="Wingdings" panose="05000000000000000000" pitchFamily="2" charset="2"/>
                        <a:buNone/>
                      </a:pPr>
                      <a:r>
                        <a:rPr kumimoji="0" lang="en-US" altLang="ko-KR" sz="900" b="1" i="0" u="none" strike="noStrike" kern="1200" cap="none" spc="-30" normalizeH="0" baseline="0" dirty="0">
                          <a:ln>
                            <a:noFill/>
                          </a:ln>
                          <a:solidFill>
                            <a:schemeClr val="tx1"/>
                          </a:solidFill>
                          <a:effectLst/>
                          <a:latin typeface="맑은 고딕" panose="020B0503020000020004" pitchFamily="50" charset="-127"/>
                          <a:ea typeface="맑은 고딕" panose="020B0503020000020004" pitchFamily="50" charset="-127"/>
                          <a:cs typeface="Times New Roman" panose="02020603050405020304" pitchFamily="18" charset="0"/>
                        </a:rPr>
                        <a:t>449</a:t>
                      </a:r>
                    </a:p>
                  </a:txBody>
                  <a:tcPr marL="72000" marR="72000" anchor="ctr">
                    <a:lnL w="12700" cap="flat" cmpd="sng" algn="ctr">
                      <a:solidFill>
                        <a:srgbClr val="88C4EC"/>
                      </a:solidFill>
                      <a:prstDash val="solid"/>
                      <a:round/>
                      <a:headEnd type="none" w="med" len="med"/>
                      <a:tailEnd type="none" w="med" len="med"/>
                    </a:lnL>
                    <a:lnT w="12700" cap="flat" cmpd="sng" algn="ctr">
                      <a:solidFill>
                        <a:srgbClr val="88C4EC"/>
                      </a:solidFill>
                      <a:prstDash val="solid"/>
                      <a:round/>
                      <a:headEnd type="none" w="med" len="med"/>
                      <a:tailEnd type="none" w="med" len="med"/>
                    </a:lnT>
                  </a:tcPr>
                </a:tc>
                <a:extLst>
                  <a:ext uri="{0D108BD9-81ED-4DB2-BD59-A6C34878D82A}">
                    <a16:rowId xmlns:a16="http://schemas.microsoft.com/office/drawing/2014/main" val="4054905742"/>
                  </a:ext>
                </a:extLst>
              </a:tr>
            </a:tbl>
          </a:graphicData>
        </a:graphic>
      </p:graphicFrame>
      <p:sp>
        <p:nvSpPr>
          <p:cNvPr id="2" name="직사각형 1">
            <a:extLst>
              <a:ext uri="{FF2B5EF4-FFF2-40B4-BE49-F238E27FC236}">
                <a16:creationId xmlns:a16="http://schemas.microsoft.com/office/drawing/2014/main" id="{7E694FE4-3927-4F78-AEAE-0DA2B8CBB11C}"/>
              </a:ext>
            </a:extLst>
          </p:cNvPr>
          <p:cNvSpPr/>
          <p:nvPr/>
        </p:nvSpPr>
        <p:spPr>
          <a:xfrm>
            <a:off x="8460448" y="2019797"/>
            <a:ext cx="1621896" cy="232628"/>
          </a:xfrm>
          <a:prstGeom prst="rect">
            <a:avLst/>
          </a:prstGeom>
        </p:spPr>
        <p:txBody>
          <a:bodyPr wrap="square">
            <a:spAutoFit/>
          </a:bodyPr>
          <a:lstStyle/>
          <a:p>
            <a:pPr marL="0" lvl="3">
              <a:lnSpc>
                <a:spcPct val="110000"/>
              </a:lnSpc>
              <a:spcBef>
                <a:spcPts val="600"/>
              </a:spcBef>
              <a:buClr>
                <a:srgbClr val="97989A"/>
              </a:buClr>
              <a:defRPr/>
            </a:pPr>
            <a:r>
              <a:rPr lang="en-US" altLang="ko-KR" sz="900" dirty="0"/>
              <a:t>(</a:t>
            </a:r>
            <a:r>
              <a:rPr lang="ko-KR" altLang="en-US" sz="900" dirty="0"/>
              <a:t>단위 </a:t>
            </a:r>
            <a:r>
              <a:rPr lang="en-US" altLang="ko-KR" sz="900" dirty="0"/>
              <a:t>: </a:t>
            </a:r>
            <a:r>
              <a:rPr lang="ko-KR" altLang="en-US" sz="900" dirty="0"/>
              <a:t>백만원</a:t>
            </a:r>
            <a:r>
              <a:rPr lang="en-US" altLang="ko-KR" sz="900" dirty="0"/>
              <a:t>)</a:t>
            </a:r>
            <a:endParaRPr lang="ko-KR" altLang="en-US" sz="900" dirty="0"/>
          </a:p>
        </p:txBody>
      </p:sp>
    </p:spTree>
    <p:extLst>
      <p:ext uri="{BB962C8B-B14F-4D97-AF65-F5344CB8AC3E}">
        <p14:creationId xmlns:p14="http://schemas.microsoft.com/office/powerpoint/2010/main" val="34637688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10" name="제목 3">
            <a:extLst>
              <a:ext uri="{FF2B5EF4-FFF2-40B4-BE49-F238E27FC236}">
                <a16:creationId xmlns:a16="http://schemas.microsoft.com/office/drawing/2014/main" id="{56F62F85-2B1D-4DE4-A1CC-FC0607DD6249}"/>
              </a:ext>
            </a:extLst>
          </p:cNvPr>
          <p:cNvSpPr>
            <a:spLocks noGrp="1"/>
          </p:cNvSpPr>
          <p:nvPr>
            <p:ph type="title"/>
          </p:nvPr>
        </p:nvSpPr>
        <p:spPr>
          <a:xfrm>
            <a:off x="488950" y="444975"/>
            <a:ext cx="8918244" cy="723600"/>
          </a:xfrm>
        </p:spPr>
        <p:txBody>
          <a:bodyPr/>
          <a:lstStyle/>
          <a:p>
            <a:pPr>
              <a:lnSpc>
                <a:spcPct val="80000"/>
              </a:lnSpc>
            </a:pPr>
            <a:r>
              <a:rPr lang="en-US" altLang="ko-KR" sz="2400" dirty="0">
                <a:solidFill>
                  <a:srgbClr val="00338D"/>
                </a:solidFill>
                <a:latin typeface="KPMG Extralight"/>
              </a:rPr>
              <a:t>1. Executive Summary </a:t>
            </a:r>
            <a:r>
              <a:rPr lang="en-US" altLang="ko-KR" sz="2400" dirty="0">
                <a:solidFill>
                  <a:srgbClr val="00338D"/>
                </a:solidFill>
              </a:rPr>
              <a:t>– Overview (2/2)</a:t>
            </a:r>
            <a:endParaRPr lang="en-US" altLang="ko-KR" sz="2400" dirty="0">
              <a:solidFill>
                <a:srgbClr val="00338D"/>
              </a:solidFill>
              <a:latin typeface="KPMG Extralight"/>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8" name="Group 456">
            <a:extLst>
              <a:ext uri="{FF2B5EF4-FFF2-40B4-BE49-F238E27FC236}">
                <a16:creationId xmlns:a16="http://schemas.microsoft.com/office/drawing/2014/main" id="{322BD59E-EFA2-4EA7-BD8F-1A4F8DB57910}"/>
              </a:ext>
            </a:extLst>
          </p:cNvPr>
          <p:cNvGraphicFramePr>
            <a:graphicFrameLocks noGrp="1"/>
          </p:cNvGraphicFramePr>
          <p:nvPr>
            <p:extLst>
              <p:ext uri="{D42A27DB-BD31-4B8C-83A1-F6EECF244321}">
                <p14:modId xmlns:p14="http://schemas.microsoft.com/office/powerpoint/2010/main" val="3975185236"/>
              </p:ext>
            </p:extLst>
          </p:nvPr>
        </p:nvGraphicFramePr>
        <p:xfrm>
          <a:off x="488887" y="1328277"/>
          <a:ext cx="8878785" cy="4610367"/>
        </p:xfrm>
        <a:graphic>
          <a:graphicData uri="http://schemas.openxmlformats.org/drawingml/2006/table">
            <a:tbl>
              <a:tblPr/>
              <a:tblGrid>
                <a:gridCol w="1139043">
                  <a:extLst>
                    <a:ext uri="{9D8B030D-6E8A-4147-A177-3AD203B41FA5}">
                      <a16:colId xmlns:a16="http://schemas.microsoft.com/office/drawing/2014/main" val="20001"/>
                    </a:ext>
                  </a:extLst>
                </a:gridCol>
                <a:gridCol w="2209800">
                  <a:extLst>
                    <a:ext uri="{9D8B030D-6E8A-4147-A177-3AD203B41FA5}">
                      <a16:colId xmlns:a16="http://schemas.microsoft.com/office/drawing/2014/main" val="20002"/>
                    </a:ext>
                  </a:extLst>
                </a:gridCol>
                <a:gridCol w="5529942">
                  <a:extLst>
                    <a:ext uri="{9D8B030D-6E8A-4147-A177-3AD203B41FA5}">
                      <a16:colId xmlns:a16="http://schemas.microsoft.com/office/drawing/2014/main" val="20003"/>
                    </a:ext>
                  </a:extLst>
                </a:gridCol>
              </a:tblGrid>
              <a:tr h="447324">
                <a:tc>
                  <a:txBody>
                    <a:bodyPr/>
                    <a:lstStyle/>
                    <a:p>
                      <a:pPr marL="0" marR="0" lvl="0" indent="0" algn="ctr" defTabSz="914400" rtl="0" eaLnBrk="1" fontAlgn="base" latinLnBrk="0" hangingPunct="1">
                        <a:lnSpc>
                          <a:spcPct val="100000"/>
                        </a:lnSpc>
                        <a:spcBef>
                          <a:spcPct val="0"/>
                        </a:spcBef>
                        <a:spcAft>
                          <a:spcPct val="35000"/>
                        </a:spcAft>
                        <a:buClrTx/>
                        <a:buSzTx/>
                        <a:buFontTx/>
                        <a:buNone/>
                        <a:tabLst>
                          <a:tab pos="5715000" algn="l"/>
                        </a:tabLst>
                      </a:pPr>
                      <a:r>
                        <a:rPr kumimoji="0" lang="ko-KR" altLang="en-US" sz="1000" b="1" i="0" u="none" strike="noStrike"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구분</a:t>
                      </a:r>
                      <a:endParaRPr kumimoji="0" lang="en-GB" altLang="ko-KR" sz="1000" b="1" i="0" u="none" strike="noStrike"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endParaRPr>
                    </a:p>
                  </a:txBody>
                  <a:tcPr marL="88600" marR="88600" marT="52850" marB="8860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a:noFill/>
                    </a:lnT>
                    <a:lnB w="12700" cap="flat" cmpd="sng" algn="ctr">
                      <a:solidFill>
                        <a:schemeClr val="bg1"/>
                      </a:solidFill>
                      <a:prstDash val="solid"/>
                      <a:round/>
                      <a:headEnd type="none" w="med" len="med"/>
                      <a:tailEnd type="none" w="med" len="med"/>
                    </a:lnB>
                    <a:lnTlToBr>
                      <a:noFill/>
                    </a:lnTlToBr>
                    <a:lnBlToTr>
                      <a:noFill/>
                    </a:lnBlToTr>
                    <a:solidFill>
                      <a:srgbClr val="00338D"/>
                    </a:solidFill>
                  </a:tcPr>
                </a:tc>
                <a:tc>
                  <a:txBody>
                    <a:bodyPr/>
                    <a:lstStyle/>
                    <a:p>
                      <a:pPr marL="0" marR="0" lvl="0" indent="0" algn="ctr" defTabSz="914400" rtl="0" eaLnBrk="1" fontAlgn="base" latinLnBrk="0" hangingPunct="1">
                        <a:lnSpc>
                          <a:spcPct val="100000"/>
                        </a:lnSpc>
                        <a:spcBef>
                          <a:spcPct val="0"/>
                        </a:spcBef>
                        <a:spcAft>
                          <a:spcPct val="35000"/>
                        </a:spcAft>
                        <a:buClrTx/>
                        <a:buSzTx/>
                        <a:buFontTx/>
                        <a:buNone/>
                        <a:tabLst>
                          <a:tab pos="5715000" algn="l"/>
                        </a:tabLst>
                      </a:pPr>
                      <a:r>
                        <a:rPr kumimoji="0" lang="ko-KR" altLang="en-US" sz="1000" b="1" i="0" u="none" strike="noStrike"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활동</a:t>
                      </a:r>
                      <a:endParaRPr kumimoji="0" lang="en-GB" altLang="ko-KR" sz="1000" b="1" i="0" u="none" strike="noStrike"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endParaRPr>
                    </a:p>
                  </a:txBody>
                  <a:tcPr marL="88600" marR="88600" marT="52850" marB="8860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a:noFill/>
                    </a:lnT>
                    <a:lnB w="12700" cap="flat" cmpd="sng" algn="ctr">
                      <a:solidFill>
                        <a:schemeClr val="bg1"/>
                      </a:solidFill>
                      <a:prstDash val="solid"/>
                      <a:round/>
                      <a:headEnd type="none" w="med" len="med"/>
                      <a:tailEnd type="none" w="med" len="med"/>
                    </a:lnB>
                    <a:lnTlToBr>
                      <a:noFill/>
                    </a:lnTlToBr>
                    <a:lnBlToTr>
                      <a:noFill/>
                    </a:lnBlToTr>
                    <a:solidFill>
                      <a:srgbClr val="00338D"/>
                    </a:solidFill>
                  </a:tcPr>
                </a:tc>
                <a:tc>
                  <a:txBody>
                    <a:bodyPr/>
                    <a:lstStyle/>
                    <a:p>
                      <a:pPr marL="0" marR="0" lvl="0" indent="0" algn="ctr" defTabSz="914400" rtl="0" eaLnBrk="1" fontAlgn="base" latinLnBrk="0" hangingPunct="1">
                        <a:lnSpc>
                          <a:spcPct val="100000"/>
                        </a:lnSpc>
                        <a:spcBef>
                          <a:spcPct val="0"/>
                        </a:spcBef>
                        <a:spcAft>
                          <a:spcPct val="35000"/>
                        </a:spcAft>
                        <a:buClrTx/>
                        <a:buSzTx/>
                        <a:buFontTx/>
                        <a:buNone/>
                        <a:tabLst>
                          <a:tab pos="5715000" algn="l"/>
                        </a:tabLst>
                      </a:pPr>
                      <a:r>
                        <a:rPr kumimoji="0" lang="ko-KR" altLang="en-US" sz="1000" b="1" i="0" u="none" strike="noStrike"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주요 검토</a:t>
                      </a:r>
                      <a:r>
                        <a:rPr kumimoji="0" lang="en-GB" altLang="ko-KR" sz="1000" b="1" i="0" u="none" strike="noStrike"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 </a:t>
                      </a:r>
                      <a:r>
                        <a:rPr kumimoji="0" lang="ko-KR" altLang="en-US" sz="1000" b="1" i="0" u="none" strike="noStrike"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사항</a:t>
                      </a:r>
                      <a:endParaRPr kumimoji="0" lang="en-GB" altLang="ko-KR" sz="1000" b="1" i="0" u="none" strike="noStrike"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endParaRPr>
                    </a:p>
                  </a:txBody>
                  <a:tcPr marL="88600" marR="88600" marT="52850" marB="88600" anchor="ctr" horzOverflow="overflow">
                    <a:lnL w="127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a:noFill/>
                    </a:lnT>
                    <a:lnB w="12700" cap="flat" cmpd="sng" algn="ctr">
                      <a:solidFill>
                        <a:schemeClr val="bg1"/>
                      </a:solidFill>
                      <a:prstDash val="solid"/>
                      <a:round/>
                      <a:headEnd type="none" w="med" len="med"/>
                      <a:tailEnd type="none" w="med" len="med"/>
                    </a:lnB>
                    <a:lnTlToBr>
                      <a:noFill/>
                    </a:lnTlToBr>
                    <a:lnBlToTr>
                      <a:noFill/>
                    </a:lnBlToTr>
                    <a:solidFill>
                      <a:srgbClr val="00338D"/>
                    </a:solidFill>
                  </a:tcPr>
                </a:tc>
                <a:extLst>
                  <a:ext uri="{0D108BD9-81ED-4DB2-BD59-A6C34878D82A}">
                    <a16:rowId xmlns:a16="http://schemas.microsoft.com/office/drawing/2014/main" val="10000"/>
                  </a:ext>
                </a:extLst>
              </a:tr>
              <a:tr h="645840">
                <a:tc>
                  <a:txBody>
                    <a:bodyPr/>
                    <a:lstStyle/>
                    <a:p>
                      <a:pPr marL="0" marR="0" lvl="0" indent="0" algn="ctr" defTabSz="179388" rtl="0" eaLnBrk="1" fontAlgn="base" latinLnBrk="0" hangingPunct="1">
                        <a:lnSpc>
                          <a:spcPct val="100000"/>
                        </a:lnSpc>
                        <a:spcBef>
                          <a:spcPct val="0"/>
                        </a:spcBef>
                        <a:spcAft>
                          <a:spcPct val="35000"/>
                        </a:spcAft>
                        <a:buClrTx/>
                        <a:buSzTx/>
                        <a:buFontTx/>
                        <a:buNone/>
                        <a:tabLst>
                          <a:tab pos="5715000" algn="l"/>
                        </a:tabLst>
                      </a:pPr>
                      <a:r>
                        <a:rPr kumimoji="0" lang="ko-KR" altLang="en-US"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매수실사</a:t>
                      </a:r>
                      <a:endParaRPr kumimoji="0" lang="en-US" altLang="ko-KR"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endParaRPr>
                    </a:p>
                    <a:p>
                      <a:pPr marL="0" marR="0" lvl="0" indent="0" algn="ctr" defTabSz="179388" rtl="0" eaLnBrk="1" fontAlgn="base" latinLnBrk="0" hangingPunct="1">
                        <a:lnSpc>
                          <a:spcPct val="100000"/>
                        </a:lnSpc>
                        <a:spcBef>
                          <a:spcPct val="0"/>
                        </a:spcBef>
                        <a:spcAft>
                          <a:spcPct val="35000"/>
                        </a:spcAft>
                        <a:buClrTx/>
                        <a:buSzTx/>
                        <a:buFontTx/>
                        <a:buNone/>
                        <a:tabLst>
                          <a:tab pos="5715000" algn="l"/>
                        </a:tabLst>
                      </a:pPr>
                      <a:r>
                        <a:rPr kumimoji="0" lang="ko-KR" altLang="en-US"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대응업무</a:t>
                      </a:r>
                      <a:endParaRPr kumimoji="0" lang="en-GB" altLang="ko-KR"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endParaRPr>
                    </a:p>
                  </a:txBody>
                  <a:tcPr marL="88600" marR="88600" marT="52850" marB="88600" anchor="ctr" horzOverflow="overflow">
                    <a:lnL w="127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005EB8"/>
                    </a:solidFill>
                  </a:tcPr>
                </a:tc>
                <a:tc>
                  <a:txBody>
                    <a:bodyPr/>
                    <a:lstStyle/>
                    <a:p>
                      <a:pPr marL="85725" marR="0" lvl="0" indent="-85725" algn="l" defTabSz="990571" rtl="0" eaLnBrk="1" fontAlgn="ctr" latinLnBrk="1" hangingPunct="1">
                        <a:lnSpc>
                          <a:spcPct val="100000"/>
                        </a:lnSpc>
                        <a:spcBef>
                          <a:spcPct val="50000"/>
                        </a:spcBef>
                        <a:spcAft>
                          <a:spcPts val="0"/>
                        </a:spcAft>
                        <a:buClrTx/>
                        <a:buSzTx/>
                        <a:buFont typeface="Arial" pitchFamily="34" charset="0"/>
                        <a:buChar char="•"/>
                        <a:tabLst/>
                        <a:defRPr/>
                      </a:pP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재무제표 및 결산명세서 확인</a:t>
                      </a:r>
                      <a:endPar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endParaRPr>
                    </a:p>
                    <a:p>
                      <a:pPr marL="85725" marR="0" lvl="0" indent="-85725" algn="l" defTabSz="990571" rtl="0" eaLnBrk="1" fontAlgn="ctr" latinLnBrk="1" hangingPunct="1">
                        <a:lnSpc>
                          <a:spcPct val="100000"/>
                        </a:lnSpc>
                        <a:spcBef>
                          <a:spcPct val="50000"/>
                        </a:spcBef>
                        <a:spcAft>
                          <a:spcPts val="0"/>
                        </a:spcAft>
                        <a:buClrTx/>
                        <a:buSzTx/>
                        <a:buFont typeface="Arial" pitchFamily="34" charset="0"/>
                        <a:buChar char="•"/>
                        <a:tabLst/>
                        <a:defRPr/>
                      </a:pPr>
                      <a:r>
                        <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rPr>
                        <a:t>VDR</a:t>
                      </a: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관리 및 </a:t>
                      </a:r>
                      <a:r>
                        <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rPr>
                        <a:t>RFI</a:t>
                      </a: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대응 등</a:t>
                      </a:r>
                      <a:endPar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endParaRPr>
                    </a:p>
                  </a:txBody>
                  <a:tcPr marL="88600" marR="88600" marT="88600" marB="88600" horzOverflow="overflow">
                    <a:lnL w="762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a:noFill/>
                    </a:lnTlToBr>
                    <a:lnBlToTr>
                      <a:noFill/>
                    </a:lnBlToTr>
                    <a:solidFill>
                      <a:srgbClr val="FFFFFF"/>
                    </a:solidFill>
                  </a:tcPr>
                </a:tc>
                <a:tc>
                  <a:txBody>
                    <a:bodyPr/>
                    <a:lstStyle/>
                    <a:p>
                      <a:pPr marL="171450" indent="-171450" algn="l" defTabSz="990571" fontAlgn="ctr" latinLnBrk="1">
                        <a:spcBef>
                          <a:spcPct val="50000"/>
                        </a:spcBef>
                        <a:spcAft>
                          <a:spcPts val="0"/>
                        </a:spcAft>
                        <a:buSzTx/>
                        <a:buFont typeface="Arial" pitchFamily="34" charset="0"/>
                        <a:buChar char="•"/>
                        <a:defRPr/>
                      </a:pPr>
                      <a:r>
                        <a:rPr lang="ko-KR" altLang="en-US" sz="1000" b="0" kern="1200" dirty="0" err="1">
                          <a:solidFill>
                            <a:srgbClr val="000000"/>
                          </a:solidFill>
                          <a:latin typeface="맑은 고딕" panose="020B0503020000020004" pitchFamily="50" charset="-127"/>
                          <a:ea typeface="맑은 고딕" panose="020B0503020000020004" pitchFamily="50" charset="-127"/>
                          <a:cs typeface="Arial" pitchFamily="34" charset="0"/>
                        </a:rPr>
                        <a:t>수령된</a:t>
                      </a:r>
                      <a:r>
                        <a:rPr lang="ko-KR" altLang="en-US" sz="1000" b="0" kern="1200" dirty="0">
                          <a:solidFill>
                            <a:srgbClr val="000000"/>
                          </a:solidFill>
                          <a:latin typeface="맑은 고딕" panose="020B0503020000020004" pitchFamily="50" charset="-127"/>
                          <a:ea typeface="맑은 고딕" panose="020B0503020000020004" pitchFamily="50" charset="-127"/>
                          <a:cs typeface="Arial" pitchFamily="34" charset="0"/>
                        </a:rPr>
                        <a:t> </a:t>
                      </a:r>
                      <a:r>
                        <a:rPr lang="en-US" altLang="ko-KR" sz="1000" b="0" kern="1200" dirty="0">
                          <a:solidFill>
                            <a:srgbClr val="000000"/>
                          </a:solidFill>
                          <a:latin typeface="맑은 고딕" panose="020B0503020000020004" pitchFamily="50" charset="-127"/>
                          <a:ea typeface="맑은 고딕" panose="020B0503020000020004" pitchFamily="50" charset="-127"/>
                          <a:cs typeface="Arial" pitchFamily="34" charset="0"/>
                        </a:rPr>
                        <a:t>TDD </a:t>
                      </a:r>
                      <a:r>
                        <a:rPr lang="ko-KR" altLang="en-US" sz="1000" b="0" kern="1200" dirty="0">
                          <a:solidFill>
                            <a:srgbClr val="000000"/>
                          </a:solidFill>
                          <a:latin typeface="맑은 고딕" panose="020B0503020000020004" pitchFamily="50" charset="-127"/>
                          <a:ea typeface="맑은 고딕" panose="020B0503020000020004" pitchFamily="50" charset="-127"/>
                          <a:cs typeface="Arial" pitchFamily="34" charset="0"/>
                        </a:rPr>
                        <a:t>사전검토 및 업로드</a:t>
                      </a:r>
                      <a:endParaRPr lang="en-US" altLang="ko-KR" sz="1000" b="0" kern="1200" dirty="0">
                        <a:solidFill>
                          <a:srgbClr val="000000"/>
                        </a:solidFill>
                        <a:latin typeface="맑은 고딕" panose="020B0503020000020004" pitchFamily="50" charset="-127"/>
                        <a:ea typeface="맑은 고딕" panose="020B0503020000020004" pitchFamily="50" charset="-127"/>
                        <a:cs typeface="Arial" pitchFamily="34" charset="0"/>
                      </a:endParaRPr>
                    </a:p>
                    <a:p>
                      <a:pPr marL="171450" indent="-171450" algn="l" defTabSz="990571" fontAlgn="ctr" latinLnBrk="1">
                        <a:spcBef>
                          <a:spcPct val="50000"/>
                        </a:spcBef>
                        <a:spcAft>
                          <a:spcPts val="0"/>
                        </a:spcAft>
                        <a:buSzTx/>
                        <a:buFont typeface="Arial" pitchFamily="34" charset="0"/>
                        <a:buChar char="•"/>
                        <a:defRPr/>
                      </a:pPr>
                      <a:r>
                        <a:rPr lang="ko-KR" altLang="en-US" sz="1000" b="0" kern="1200" dirty="0">
                          <a:solidFill>
                            <a:srgbClr val="000000"/>
                          </a:solidFill>
                          <a:latin typeface="맑은 고딕" panose="020B0503020000020004" pitchFamily="50" charset="-127"/>
                          <a:ea typeface="맑은 고딕" panose="020B0503020000020004" pitchFamily="50" charset="-127"/>
                          <a:cs typeface="Arial" pitchFamily="34" charset="0"/>
                        </a:rPr>
                        <a:t>매수자측 </a:t>
                      </a:r>
                      <a:r>
                        <a:rPr lang="en-US" altLang="ko-KR" sz="1000" b="0" kern="1200" dirty="0">
                          <a:solidFill>
                            <a:srgbClr val="000000"/>
                          </a:solidFill>
                          <a:latin typeface="맑은 고딕" panose="020B0503020000020004" pitchFamily="50" charset="-127"/>
                          <a:ea typeface="맑은 고딕" panose="020B0503020000020004" pitchFamily="50" charset="-127"/>
                          <a:cs typeface="Arial" pitchFamily="34" charset="0"/>
                        </a:rPr>
                        <a:t>RFI </a:t>
                      </a:r>
                      <a:r>
                        <a:rPr lang="ko-KR" altLang="en-US" sz="1000" b="0" kern="1200" dirty="0">
                          <a:solidFill>
                            <a:srgbClr val="000000"/>
                          </a:solidFill>
                          <a:latin typeface="맑은 고딕" panose="020B0503020000020004" pitchFamily="50" charset="-127"/>
                          <a:ea typeface="맑은 고딕" panose="020B0503020000020004" pitchFamily="50" charset="-127"/>
                          <a:cs typeface="Arial" pitchFamily="34" charset="0"/>
                        </a:rPr>
                        <a:t>확인 및 사전 검토 등</a:t>
                      </a:r>
                      <a:endParaRPr lang="en-US" altLang="ko-KR" sz="1000" b="0" kern="1200" dirty="0">
                        <a:solidFill>
                          <a:srgbClr val="000000"/>
                        </a:solidFill>
                        <a:latin typeface="맑은 고딕" panose="020B0503020000020004" pitchFamily="50" charset="-127"/>
                        <a:ea typeface="맑은 고딕" panose="020B0503020000020004" pitchFamily="50" charset="-127"/>
                        <a:cs typeface="Arial" pitchFamily="34" charset="0"/>
                      </a:endParaRPr>
                    </a:p>
                  </a:txBody>
                  <a:tcPr marL="88600" marR="88600" marT="88600" marB="88600" horzOverflow="overflow">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1"/>
                  </a:ext>
                </a:extLst>
              </a:tr>
              <a:tr h="742870">
                <a:tc>
                  <a:txBody>
                    <a:bodyPr/>
                    <a:lstStyle/>
                    <a:p>
                      <a:pPr marL="0" marR="0" lvl="0" indent="0" algn="ctr" defTabSz="179388" rtl="0" eaLnBrk="1" fontAlgn="base" latinLnBrk="0" hangingPunct="1">
                        <a:lnSpc>
                          <a:spcPct val="100000"/>
                        </a:lnSpc>
                        <a:spcBef>
                          <a:spcPct val="0"/>
                        </a:spcBef>
                        <a:spcAft>
                          <a:spcPct val="35000"/>
                        </a:spcAft>
                        <a:buClrTx/>
                        <a:buSzTx/>
                        <a:buFontTx/>
                        <a:buNone/>
                        <a:tabLst>
                          <a:tab pos="5715000" algn="l"/>
                        </a:tabLst>
                      </a:pPr>
                      <a:r>
                        <a:rPr kumimoji="0" lang="ko-KR" altLang="en-US"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세무상 </a:t>
                      </a:r>
                      <a:r>
                        <a:rPr kumimoji="0" lang="en-US" altLang="ko-KR"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issue </a:t>
                      </a:r>
                      <a:r>
                        <a:rPr kumimoji="0" lang="ko-KR" altLang="en-US"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검토</a:t>
                      </a:r>
                      <a:endParaRPr kumimoji="0" lang="en-GB" altLang="ko-KR"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endParaRPr>
                    </a:p>
                  </a:txBody>
                  <a:tcPr marL="88600" marR="88600" marT="52850" marB="88600" anchor="ctr" horzOverflow="overflow">
                    <a:lnL w="127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005EB8"/>
                    </a:solidFill>
                  </a:tcPr>
                </a:tc>
                <a:tc>
                  <a:txBody>
                    <a:bodyPr/>
                    <a:lstStyle/>
                    <a:p>
                      <a:pPr marL="85725" marR="0" lvl="0" indent="-85725" algn="l" defTabSz="990571" rtl="0" eaLnBrk="1" fontAlgn="ctr" latinLnBrk="1" hangingPunct="1">
                        <a:lnSpc>
                          <a:spcPct val="100000"/>
                        </a:lnSpc>
                        <a:spcBef>
                          <a:spcPct val="50000"/>
                        </a:spcBef>
                        <a:spcAft>
                          <a:spcPts val="0"/>
                        </a:spcAft>
                        <a:buClrTx/>
                        <a:buSzTx/>
                        <a:buFont typeface="Arial" pitchFamily="34" charset="0"/>
                        <a:buChar char="•"/>
                        <a:tabLst/>
                        <a:defRPr/>
                      </a:pP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거래에 따른 매도인 및 분할신설법인이 부담할 조세 검토 </a:t>
                      </a:r>
                      <a:endPar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endParaRPr>
                    </a:p>
                    <a:p>
                      <a:pPr marL="85725" marR="0" lvl="0" indent="-85725" algn="l" defTabSz="990571" rtl="0" eaLnBrk="1" fontAlgn="ctr" latinLnBrk="1" hangingPunct="1">
                        <a:lnSpc>
                          <a:spcPct val="100000"/>
                        </a:lnSpc>
                        <a:spcBef>
                          <a:spcPct val="50000"/>
                        </a:spcBef>
                        <a:spcAft>
                          <a:spcPts val="0"/>
                        </a:spcAft>
                        <a:buClrTx/>
                        <a:buSzTx/>
                        <a:buFont typeface="Arial" pitchFamily="34" charset="0"/>
                        <a:buChar char="•"/>
                        <a:tabLst/>
                        <a:defRPr/>
                      </a:pP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부담세액 계산 </a:t>
                      </a:r>
                      <a:r>
                        <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rPr>
                        <a:t>tool </a:t>
                      </a: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작성 등</a:t>
                      </a:r>
                      <a:endPar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endParaRPr>
                    </a:p>
                  </a:txBody>
                  <a:tcPr marL="88600" marR="88600" marT="88600" marB="88600" horzOverflow="overflow">
                    <a:lnL w="762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a:noFill/>
                    </a:lnTlToBr>
                    <a:lnBlToTr>
                      <a:noFill/>
                    </a:lnBlToTr>
                    <a:solidFill>
                      <a:srgbClr val="FFFFFF"/>
                    </a:solidFill>
                  </a:tcPr>
                </a:tc>
                <a:tc>
                  <a:txBody>
                    <a:bodyPr/>
                    <a:lstStyle/>
                    <a:p>
                      <a:pPr marL="171450" indent="-171450" algn="l" defTabSz="990571" fontAlgn="ctr" latinLnBrk="1">
                        <a:spcBef>
                          <a:spcPct val="50000"/>
                        </a:spcBef>
                        <a:spcAft>
                          <a:spcPts val="0"/>
                        </a:spcAft>
                        <a:buSzTx/>
                        <a:buFont typeface="Arial" pitchFamily="34" charset="0"/>
                        <a:buChar char="•"/>
                        <a:defRPr/>
                      </a:pPr>
                      <a:r>
                        <a:rPr lang="ko-KR" altLang="en-US" sz="1000" b="0" kern="0" dirty="0">
                          <a:latin typeface="맑은 고딕" panose="020B0503020000020004" pitchFamily="50" charset="-127"/>
                          <a:ea typeface="맑은 고딕" panose="020B0503020000020004" pitchFamily="50" charset="-127"/>
                        </a:rPr>
                        <a:t>거래 당사자별 국세</a:t>
                      </a:r>
                      <a:r>
                        <a:rPr lang="en-US" altLang="ko-KR" sz="1000" b="0" kern="0" dirty="0">
                          <a:latin typeface="맑은 고딕" panose="020B0503020000020004" pitchFamily="50" charset="-127"/>
                          <a:ea typeface="맑은 고딕" panose="020B0503020000020004" pitchFamily="50" charset="-127"/>
                        </a:rPr>
                        <a:t>(</a:t>
                      </a:r>
                      <a:r>
                        <a:rPr lang="ko-KR" altLang="en-US" sz="1000" b="0" kern="0" dirty="0">
                          <a:latin typeface="맑은 고딕" panose="020B0503020000020004" pitchFamily="50" charset="-127"/>
                          <a:ea typeface="맑은 고딕" panose="020B0503020000020004" pitchFamily="50" charset="-127"/>
                        </a:rPr>
                        <a:t>법인세</a:t>
                      </a:r>
                      <a:r>
                        <a:rPr lang="en-US" altLang="ko-KR" sz="1000" b="0" kern="0" dirty="0">
                          <a:latin typeface="맑은 고딕" panose="020B0503020000020004" pitchFamily="50" charset="-127"/>
                          <a:ea typeface="맑은 고딕" panose="020B0503020000020004" pitchFamily="50" charset="-127"/>
                        </a:rPr>
                        <a:t>, </a:t>
                      </a:r>
                      <a:r>
                        <a:rPr lang="ko-KR" altLang="en-US" sz="1000" b="0" kern="0" dirty="0">
                          <a:latin typeface="맑은 고딕" panose="020B0503020000020004" pitchFamily="50" charset="-127"/>
                          <a:ea typeface="맑은 고딕" panose="020B0503020000020004" pitchFamily="50" charset="-127"/>
                        </a:rPr>
                        <a:t>부가가치세</a:t>
                      </a:r>
                      <a:r>
                        <a:rPr lang="en-US" altLang="ko-KR" sz="1000" b="0" kern="0" dirty="0">
                          <a:latin typeface="맑은 고딕" panose="020B0503020000020004" pitchFamily="50" charset="-127"/>
                          <a:ea typeface="맑은 고딕" panose="020B0503020000020004" pitchFamily="50" charset="-127"/>
                        </a:rPr>
                        <a:t>, </a:t>
                      </a:r>
                      <a:r>
                        <a:rPr lang="ko-KR" altLang="en-US" sz="1000" b="0" kern="0" dirty="0">
                          <a:latin typeface="맑은 고딕" panose="020B0503020000020004" pitchFamily="50" charset="-127"/>
                          <a:ea typeface="맑은 고딕" panose="020B0503020000020004" pitchFamily="50" charset="-127"/>
                        </a:rPr>
                        <a:t>증권거래세 등</a:t>
                      </a:r>
                      <a:r>
                        <a:rPr lang="en-US" altLang="ko-KR" sz="1000" b="0" kern="0" dirty="0">
                          <a:latin typeface="맑은 고딕" panose="020B0503020000020004" pitchFamily="50" charset="-127"/>
                          <a:ea typeface="맑은 고딕" panose="020B0503020000020004" pitchFamily="50" charset="-127"/>
                        </a:rPr>
                        <a:t>)</a:t>
                      </a:r>
                      <a:r>
                        <a:rPr lang="ko-KR" altLang="en-US" sz="1000" b="0" kern="0" dirty="0">
                          <a:latin typeface="맑은 고딕" panose="020B0503020000020004" pitchFamily="50" charset="-127"/>
                          <a:ea typeface="맑은 고딕" panose="020B0503020000020004" pitchFamily="50" charset="-127"/>
                        </a:rPr>
                        <a:t> 및 지방세</a:t>
                      </a:r>
                      <a:r>
                        <a:rPr lang="en-US" altLang="ko-KR" sz="1000" b="0" kern="0" dirty="0">
                          <a:latin typeface="맑은 고딕" panose="020B0503020000020004" pitchFamily="50" charset="-127"/>
                          <a:ea typeface="맑은 고딕" panose="020B0503020000020004" pitchFamily="50" charset="-127"/>
                        </a:rPr>
                        <a:t>(</a:t>
                      </a:r>
                      <a:r>
                        <a:rPr lang="ko-KR" altLang="en-US" sz="1000" b="0" kern="0" dirty="0">
                          <a:latin typeface="맑은 고딕" panose="020B0503020000020004" pitchFamily="50" charset="-127"/>
                          <a:ea typeface="맑은 고딕" panose="020B0503020000020004" pitchFamily="50" charset="-127"/>
                        </a:rPr>
                        <a:t>취득세 등</a:t>
                      </a:r>
                      <a:r>
                        <a:rPr lang="en-US" altLang="ko-KR" sz="1000" b="0" kern="0" dirty="0">
                          <a:latin typeface="맑은 고딕" panose="020B0503020000020004" pitchFamily="50" charset="-127"/>
                          <a:ea typeface="맑은 고딕" panose="020B0503020000020004" pitchFamily="50" charset="-127"/>
                        </a:rPr>
                        <a:t>)</a:t>
                      </a:r>
                      <a:r>
                        <a:rPr lang="ko-KR" altLang="en-US" sz="1000" b="0" kern="0" dirty="0">
                          <a:latin typeface="맑은 고딕" panose="020B0503020000020004" pitchFamily="50" charset="-127"/>
                          <a:ea typeface="맑은 고딕" panose="020B0503020000020004" pitchFamily="50" charset="-127"/>
                        </a:rPr>
                        <a:t> 각 세목별 납세의무 검토</a:t>
                      </a:r>
                      <a:endParaRPr lang="en-US" altLang="ko-KR" sz="1000" b="0" kern="0" dirty="0">
                        <a:latin typeface="맑은 고딕" panose="020B0503020000020004" pitchFamily="50" charset="-127"/>
                        <a:ea typeface="맑은 고딕" panose="020B0503020000020004" pitchFamily="50" charset="-127"/>
                      </a:endParaRPr>
                    </a:p>
                    <a:p>
                      <a:pPr marL="171450" indent="-171450" algn="l" defTabSz="990571" fontAlgn="ctr" latinLnBrk="1">
                        <a:spcBef>
                          <a:spcPct val="50000"/>
                        </a:spcBef>
                        <a:spcAft>
                          <a:spcPts val="0"/>
                        </a:spcAft>
                        <a:buSzTx/>
                        <a:buFont typeface="Arial" pitchFamily="34" charset="0"/>
                        <a:buChar char="•"/>
                        <a:defRPr/>
                      </a:pPr>
                      <a:r>
                        <a:rPr lang="ko-KR" altLang="en-US" sz="1000" b="0" kern="0" dirty="0">
                          <a:latin typeface="맑은 고딕" panose="020B0503020000020004" pitchFamily="50" charset="-127"/>
                          <a:ea typeface="맑은 고딕" panose="020B0503020000020004" pitchFamily="50" charset="-127"/>
                        </a:rPr>
                        <a:t>거래 당사자별 부담할 조세 계산을 위한 </a:t>
                      </a:r>
                      <a:r>
                        <a:rPr lang="en-US" altLang="ko-KR" sz="1000" b="0" kern="0" dirty="0">
                          <a:latin typeface="맑은 고딕" panose="020B0503020000020004" pitchFamily="50" charset="-127"/>
                          <a:ea typeface="맑은 고딕" panose="020B0503020000020004" pitchFamily="50" charset="-127"/>
                        </a:rPr>
                        <a:t>tool </a:t>
                      </a:r>
                      <a:r>
                        <a:rPr lang="ko-KR" altLang="en-US" sz="1000" b="0" kern="0" dirty="0">
                          <a:latin typeface="맑은 고딕" panose="020B0503020000020004" pitchFamily="50" charset="-127"/>
                          <a:ea typeface="맑은 고딕" panose="020B0503020000020004" pitchFamily="50" charset="-127"/>
                        </a:rPr>
                        <a:t>작성 및 검토 등</a:t>
                      </a:r>
                      <a:endParaRPr lang="en-US" altLang="ko-KR" sz="1000" b="0" kern="0" dirty="0">
                        <a:latin typeface="맑은 고딕" panose="020B0503020000020004" pitchFamily="50" charset="-127"/>
                        <a:ea typeface="맑은 고딕" panose="020B0503020000020004" pitchFamily="50" charset="-127"/>
                      </a:endParaRPr>
                    </a:p>
                  </a:txBody>
                  <a:tcPr marL="88600" marR="88600" marT="88600" marB="88600" horzOverflow="overflow">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874616908"/>
                  </a:ext>
                </a:extLst>
              </a:tr>
              <a:tr h="742870">
                <a:tc>
                  <a:txBody>
                    <a:bodyPr/>
                    <a:lstStyle/>
                    <a:p>
                      <a:pPr marL="0" marR="0" lvl="0" indent="0" algn="ctr" defTabSz="179388" rtl="0" eaLnBrk="1" fontAlgn="base" latinLnBrk="0" hangingPunct="1">
                        <a:lnSpc>
                          <a:spcPct val="100000"/>
                        </a:lnSpc>
                        <a:spcBef>
                          <a:spcPct val="0"/>
                        </a:spcBef>
                        <a:spcAft>
                          <a:spcPct val="35000"/>
                        </a:spcAft>
                        <a:buClrTx/>
                        <a:buSzTx/>
                        <a:buFontTx/>
                        <a:buNone/>
                        <a:tabLst>
                          <a:tab pos="5715000" algn="l"/>
                        </a:tabLst>
                      </a:pPr>
                      <a:r>
                        <a:rPr kumimoji="0" lang="ko-KR" altLang="en-US"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주식평가</a:t>
                      </a:r>
                      <a:endParaRPr kumimoji="0" lang="en-GB" altLang="ko-KR"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endParaRPr>
                    </a:p>
                  </a:txBody>
                  <a:tcPr marL="88600" marR="88600" marT="52850" marB="88600" anchor="ctr" horzOverflow="overflow">
                    <a:lnL w="127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005EB8"/>
                    </a:solidFill>
                  </a:tcPr>
                </a:tc>
                <a:tc>
                  <a:txBody>
                    <a:bodyPr/>
                    <a:lstStyle/>
                    <a:p>
                      <a:pPr marL="85725" marR="0" lvl="0" indent="-85725" algn="l" defTabSz="990571" rtl="0" eaLnBrk="1" fontAlgn="ctr" latinLnBrk="1" hangingPunct="1">
                        <a:lnSpc>
                          <a:spcPct val="100000"/>
                        </a:lnSpc>
                        <a:spcBef>
                          <a:spcPct val="50000"/>
                        </a:spcBef>
                        <a:spcAft>
                          <a:spcPts val="0"/>
                        </a:spcAft>
                        <a:buClrTx/>
                        <a:buSzTx/>
                        <a:buFont typeface="Arial" pitchFamily="34" charset="0"/>
                        <a:buChar char="•"/>
                        <a:tabLst/>
                        <a:defRPr/>
                      </a:pP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분할양도차익 계산을 위한 주식평가 수행</a:t>
                      </a:r>
                      <a:endPar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endParaRPr>
                    </a:p>
                    <a:p>
                      <a:pPr marL="85725" marR="0" lvl="0" indent="-85725" algn="l" defTabSz="990571" rtl="0" eaLnBrk="1" fontAlgn="ctr" latinLnBrk="1" hangingPunct="1">
                        <a:lnSpc>
                          <a:spcPct val="100000"/>
                        </a:lnSpc>
                        <a:spcBef>
                          <a:spcPct val="50000"/>
                        </a:spcBef>
                        <a:spcAft>
                          <a:spcPts val="0"/>
                        </a:spcAft>
                        <a:buClrTx/>
                        <a:buSzTx/>
                        <a:buFont typeface="Arial" pitchFamily="34" charset="0"/>
                        <a:buChar char="•"/>
                        <a:tabLst/>
                        <a:defRPr/>
                      </a:pP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세무상 </a:t>
                      </a:r>
                      <a:r>
                        <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rPr>
                        <a:t>risk </a:t>
                      </a: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금액 파악을 위한 주식평가 수행 등</a:t>
                      </a:r>
                      <a:endPar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endParaRPr>
                    </a:p>
                  </a:txBody>
                  <a:tcPr marL="88600" marR="88600" marT="88600" marB="88600" horzOverflow="overflow">
                    <a:lnL w="762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a:noFill/>
                    </a:lnTlToBr>
                    <a:lnBlToTr>
                      <a:noFill/>
                    </a:lnBlToTr>
                    <a:solidFill>
                      <a:srgbClr val="FFFFFF"/>
                    </a:solidFill>
                  </a:tcPr>
                </a:tc>
                <a:tc>
                  <a:txBody>
                    <a:bodyPr/>
                    <a:lstStyle/>
                    <a:p>
                      <a:pPr marL="171450" marR="0" lvl="0" indent="-171450" algn="l" defTabSz="990571" rtl="0" eaLnBrk="1" fontAlgn="ctr" latinLnBrk="1" hangingPunct="1">
                        <a:lnSpc>
                          <a:spcPct val="100000"/>
                        </a:lnSpc>
                        <a:spcBef>
                          <a:spcPct val="50000"/>
                        </a:spcBef>
                        <a:spcAft>
                          <a:spcPts val="0"/>
                        </a:spcAft>
                        <a:buClrTx/>
                        <a:buSzTx/>
                        <a:buFont typeface="Arial" pitchFamily="34" charset="0"/>
                        <a:buChar char="•"/>
                        <a:tabLst/>
                        <a:defRPr/>
                      </a:pPr>
                      <a:r>
                        <a:rPr lang="ko-KR" altLang="en-US" sz="1000" b="0" kern="1200" dirty="0">
                          <a:solidFill>
                            <a:srgbClr val="000000"/>
                          </a:solidFill>
                          <a:latin typeface="맑은 고딕" panose="020B0503020000020004" pitchFamily="50" charset="-127"/>
                          <a:ea typeface="맑은 고딕" panose="020B0503020000020004" pitchFamily="50" charset="-127"/>
                          <a:cs typeface="Arial" pitchFamily="34" charset="0"/>
                        </a:rPr>
                        <a:t>분할양도차익 계산 및 주식 </a:t>
                      </a:r>
                      <a:r>
                        <a:rPr lang="ko-KR" altLang="en-US" sz="1000" b="0" kern="1200" dirty="0" err="1">
                          <a:solidFill>
                            <a:srgbClr val="000000"/>
                          </a:solidFill>
                          <a:latin typeface="맑은 고딕" panose="020B0503020000020004" pitchFamily="50" charset="-127"/>
                          <a:ea typeface="맑은 고딕" panose="020B0503020000020004" pitchFamily="50" charset="-127"/>
                          <a:cs typeface="Arial" pitchFamily="34" charset="0"/>
                        </a:rPr>
                        <a:t>양도시</a:t>
                      </a:r>
                      <a:r>
                        <a:rPr lang="ko-KR" altLang="en-US" sz="1000" b="0" kern="1200" dirty="0">
                          <a:solidFill>
                            <a:srgbClr val="000000"/>
                          </a:solidFill>
                          <a:latin typeface="맑은 고딕" panose="020B0503020000020004" pitchFamily="50" charset="-127"/>
                          <a:ea typeface="맑은 고딕" panose="020B0503020000020004" pitchFamily="50" charset="-127"/>
                          <a:cs typeface="Arial" pitchFamily="34" charset="0"/>
                        </a:rPr>
                        <a:t> 평가방법에 대한 검토</a:t>
                      </a:r>
                      <a:endParaRPr lang="en-US" altLang="ko-KR" sz="1000" b="0" kern="1200" dirty="0">
                        <a:solidFill>
                          <a:srgbClr val="000000"/>
                        </a:solidFill>
                        <a:latin typeface="맑은 고딕" panose="020B0503020000020004" pitchFamily="50" charset="-127"/>
                        <a:ea typeface="맑은 고딕" panose="020B0503020000020004" pitchFamily="50" charset="-127"/>
                        <a:cs typeface="Arial" pitchFamily="34" charset="0"/>
                      </a:endParaRPr>
                    </a:p>
                    <a:p>
                      <a:pPr marL="171450" marR="0" lvl="0" indent="-171450" algn="l" defTabSz="990571" rtl="0" eaLnBrk="1" fontAlgn="ctr" latinLnBrk="1" hangingPunct="1">
                        <a:lnSpc>
                          <a:spcPct val="100000"/>
                        </a:lnSpc>
                        <a:spcBef>
                          <a:spcPct val="50000"/>
                        </a:spcBef>
                        <a:spcAft>
                          <a:spcPts val="0"/>
                        </a:spcAft>
                        <a:buClrTx/>
                        <a:buSzTx/>
                        <a:buFont typeface="Arial" pitchFamily="34" charset="0"/>
                        <a:buChar char="•"/>
                        <a:tabLst/>
                        <a:defRPr/>
                      </a:pPr>
                      <a:r>
                        <a:rPr lang="ko-KR" altLang="en-US" sz="1000" b="0" kern="1200" dirty="0">
                          <a:solidFill>
                            <a:srgbClr val="000000"/>
                          </a:solidFill>
                          <a:latin typeface="맑은 고딕" panose="020B0503020000020004" pitchFamily="50" charset="-127"/>
                          <a:ea typeface="맑은 고딕" panose="020B0503020000020004" pitchFamily="50" charset="-127"/>
                          <a:cs typeface="Arial" pitchFamily="34" charset="0"/>
                        </a:rPr>
                        <a:t>각 자회사 재무제표</a:t>
                      </a:r>
                      <a:r>
                        <a:rPr lang="en-US" altLang="ko-KR" sz="1000" b="0" kern="1200" dirty="0">
                          <a:solidFill>
                            <a:srgbClr val="000000"/>
                          </a:solidFill>
                          <a:latin typeface="맑은 고딕" panose="020B0503020000020004" pitchFamily="50" charset="-127"/>
                          <a:ea typeface="맑은 고딕" panose="020B0503020000020004" pitchFamily="50" charset="-127"/>
                          <a:cs typeface="Arial" pitchFamily="34" charset="0"/>
                        </a:rPr>
                        <a:t>, </a:t>
                      </a:r>
                      <a:r>
                        <a:rPr lang="ko-KR" altLang="en-US" sz="1000" b="0" kern="1200" dirty="0">
                          <a:solidFill>
                            <a:srgbClr val="000000"/>
                          </a:solidFill>
                          <a:latin typeface="맑은 고딕" panose="020B0503020000020004" pitchFamily="50" charset="-127"/>
                          <a:ea typeface="맑은 고딕" panose="020B0503020000020004" pitchFamily="50" charset="-127"/>
                          <a:cs typeface="Arial" pitchFamily="34" charset="0"/>
                        </a:rPr>
                        <a:t>감사보고서 및 결산명세서를 통해 주요 검토 항목 선정</a:t>
                      </a:r>
                      <a:endParaRPr lang="en-US" altLang="ko-KR" sz="1000" b="0" kern="1200" dirty="0">
                        <a:solidFill>
                          <a:srgbClr val="000000"/>
                        </a:solidFill>
                        <a:latin typeface="맑은 고딕" panose="020B0503020000020004" pitchFamily="50" charset="-127"/>
                        <a:ea typeface="맑은 고딕" panose="020B0503020000020004" pitchFamily="50" charset="-127"/>
                        <a:cs typeface="Arial" pitchFamily="34" charset="0"/>
                      </a:endParaRPr>
                    </a:p>
                    <a:p>
                      <a:pPr marL="171450" marR="0" lvl="0" indent="-171450" algn="l" defTabSz="990571" rtl="0" eaLnBrk="1" fontAlgn="ctr" latinLnBrk="1" hangingPunct="1">
                        <a:lnSpc>
                          <a:spcPct val="100000"/>
                        </a:lnSpc>
                        <a:spcBef>
                          <a:spcPct val="50000"/>
                        </a:spcBef>
                        <a:spcAft>
                          <a:spcPts val="0"/>
                        </a:spcAft>
                        <a:buClrTx/>
                        <a:buSzTx/>
                        <a:buFont typeface="Arial" pitchFamily="34" charset="0"/>
                        <a:buChar char="•"/>
                        <a:tabLst/>
                        <a:defRPr/>
                      </a:pPr>
                      <a:r>
                        <a:rPr lang="ko-KR" altLang="en-US" sz="1000" b="0" kern="1200" dirty="0">
                          <a:solidFill>
                            <a:srgbClr val="000000"/>
                          </a:solidFill>
                          <a:latin typeface="맑은 고딕" panose="020B0503020000020004" pitchFamily="50" charset="-127"/>
                          <a:ea typeface="맑은 고딕" panose="020B0503020000020004" pitchFamily="50" charset="-127"/>
                          <a:cs typeface="Arial" pitchFamily="34" charset="0"/>
                        </a:rPr>
                        <a:t>유</a:t>
                      </a:r>
                      <a:r>
                        <a:rPr lang="en-US" altLang="ko-KR" sz="1000" b="0" kern="1200" dirty="0">
                          <a:solidFill>
                            <a:srgbClr val="000000"/>
                          </a:solidFill>
                          <a:latin typeface="맑은 고딕" panose="020B0503020000020004" pitchFamily="50" charset="-127"/>
                          <a:ea typeface="맑은 고딕" panose="020B0503020000020004" pitchFamily="50" charset="-127"/>
                          <a:cs typeface="Arial" pitchFamily="34" charset="0"/>
                        </a:rPr>
                        <a:t>,</a:t>
                      </a:r>
                      <a:r>
                        <a:rPr lang="ko-KR" altLang="en-US" sz="1000" b="0" kern="1200" dirty="0">
                          <a:solidFill>
                            <a:srgbClr val="000000"/>
                          </a:solidFill>
                          <a:latin typeface="맑은 고딕" panose="020B0503020000020004" pitchFamily="50" charset="-127"/>
                          <a:ea typeface="맑은 고딕" panose="020B0503020000020004" pitchFamily="50" charset="-127"/>
                          <a:cs typeface="Arial" pitchFamily="34" charset="0"/>
                        </a:rPr>
                        <a:t> 무형자산 감가상각비 재계산</a:t>
                      </a:r>
                      <a:endParaRPr lang="en-US" altLang="ko-KR" sz="1000" b="0" kern="1200" dirty="0">
                        <a:solidFill>
                          <a:srgbClr val="000000"/>
                        </a:solidFill>
                        <a:latin typeface="맑은 고딕" panose="020B0503020000020004" pitchFamily="50" charset="-127"/>
                        <a:ea typeface="맑은 고딕" panose="020B0503020000020004" pitchFamily="50" charset="-127"/>
                        <a:cs typeface="Arial" pitchFamily="34" charset="0"/>
                      </a:endParaRPr>
                    </a:p>
                    <a:p>
                      <a:pPr marL="171450" marR="0" lvl="0" indent="-171450" algn="l" defTabSz="990571" rtl="0" eaLnBrk="1" fontAlgn="ctr" latinLnBrk="1" hangingPunct="1">
                        <a:lnSpc>
                          <a:spcPct val="100000"/>
                        </a:lnSpc>
                        <a:spcBef>
                          <a:spcPct val="50000"/>
                        </a:spcBef>
                        <a:spcAft>
                          <a:spcPts val="0"/>
                        </a:spcAft>
                        <a:buClrTx/>
                        <a:buSzTx/>
                        <a:buFont typeface="Arial" pitchFamily="34" charset="0"/>
                        <a:buChar char="•"/>
                        <a:tabLst/>
                        <a:defRPr/>
                      </a:pPr>
                      <a:r>
                        <a:rPr lang="ko-KR" altLang="en-US" sz="1000" b="0" kern="1200" dirty="0">
                          <a:solidFill>
                            <a:srgbClr val="000000"/>
                          </a:solidFill>
                          <a:latin typeface="맑은 고딕" panose="020B0503020000020004" pitchFamily="50" charset="-127"/>
                          <a:ea typeface="맑은 고딕" panose="020B0503020000020004" pitchFamily="50" charset="-127"/>
                          <a:cs typeface="Arial" pitchFamily="34" charset="0"/>
                        </a:rPr>
                        <a:t>할증대상 여부 및 세법개정안 검토 등</a:t>
                      </a:r>
                      <a:endParaRPr lang="en-US" altLang="ko-KR" sz="1000" b="0" kern="1200" dirty="0">
                        <a:solidFill>
                          <a:srgbClr val="000000"/>
                        </a:solidFill>
                        <a:latin typeface="맑은 고딕" panose="020B0503020000020004" pitchFamily="50" charset="-127"/>
                        <a:ea typeface="맑은 고딕" panose="020B0503020000020004" pitchFamily="50" charset="-127"/>
                        <a:cs typeface="Arial" pitchFamily="34" charset="0"/>
                      </a:endParaRPr>
                    </a:p>
                  </a:txBody>
                  <a:tcPr marL="88600" marR="88600" marT="88600" marB="88600" horzOverflow="overflow">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2"/>
                  </a:ext>
                </a:extLst>
              </a:tr>
              <a:tr h="623444">
                <a:tc>
                  <a:txBody>
                    <a:bodyPr/>
                    <a:lstStyle/>
                    <a:p>
                      <a:pPr marL="0" marR="0" lvl="0" indent="0" algn="ctr" defTabSz="179388" rtl="0" eaLnBrk="1" fontAlgn="base" latinLnBrk="0" hangingPunct="1">
                        <a:lnSpc>
                          <a:spcPct val="100000"/>
                        </a:lnSpc>
                        <a:spcBef>
                          <a:spcPct val="0"/>
                        </a:spcBef>
                        <a:spcAft>
                          <a:spcPct val="35000"/>
                        </a:spcAft>
                        <a:buClrTx/>
                        <a:buSzTx/>
                        <a:buFontTx/>
                        <a:buNone/>
                        <a:tabLst>
                          <a:tab pos="5715000" algn="l"/>
                        </a:tabLst>
                      </a:pPr>
                      <a:r>
                        <a:rPr kumimoji="0" lang="ko-KR" altLang="en-US"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분할 후 세액 검토</a:t>
                      </a:r>
                      <a:endParaRPr kumimoji="0" lang="en-GB" altLang="ko-KR"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endParaRPr>
                    </a:p>
                  </a:txBody>
                  <a:tcPr marL="88600" marR="88600" marT="52850" marB="88600" anchor="ctr" horzOverflow="overflow">
                    <a:lnL w="127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005EB8"/>
                    </a:solidFill>
                  </a:tcPr>
                </a:tc>
                <a:tc>
                  <a:txBody>
                    <a:bodyPr/>
                    <a:lstStyle/>
                    <a:p>
                      <a:pPr marL="85725" marR="0" lvl="0" indent="-85725" algn="l" defTabSz="990571" rtl="0" eaLnBrk="1" fontAlgn="ctr" latinLnBrk="1" hangingPunct="1">
                        <a:lnSpc>
                          <a:spcPct val="100000"/>
                        </a:lnSpc>
                        <a:spcBef>
                          <a:spcPct val="50000"/>
                        </a:spcBef>
                        <a:spcAft>
                          <a:spcPts val="0"/>
                        </a:spcAft>
                        <a:buClrTx/>
                        <a:buSzTx/>
                        <a:buFont typeface="Arial" pitchFamily="34" charset="0"/>
                        <a:buChar char="•"/>
                        <a:tabLst/>
                        <a:defRPr/>
                      </a:pP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분한신설법인이 부담할 취득세 등 검토</a:t>
                      </a:r>
                      <a:endPar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endParaRPr>
                    </a:p>
                  </a:txBody>
                  <a:tcPr marL="88600" marR="88600" marT="88600" marB="88600" horzOverflow="overflow">
                    <a:lnL w="762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a:noFill/>
                    </a:lnTlToBr>
                    <a:lnBlToTr>
                      <a:noFill/>
                    </a:lnBlToTr>
                    <a:solidFill>
                      <a:srgbClr val="FFFFFF"/>
                    </a:solidFill>
                  </a:tcPr>
                </a:tc>
                <a:tc>
                  <a:txBody>
                    <a:bodyPr/>
                    <a:lstStyle/>
                    <a:p>
                      <a:pPr marL="171450" indent="-171450" algn="l" defTabSz="990571" fontAlgn="ctr" latinLnBrk="1">
                        <a:spcBef>
                          <a:spcPct val="50000"/>
                        </a:spcBef>
                        <a:spcAft>
                          <a:spcPts val="0"/>
                        </a:spcAft>
                        <a:buSzTx/>
                        <a:buFont typeface="Arial" pitchFamily="34" charset="0"/>
                        <a:buChar char="•"/>
                        <a:defRPr/>
                      </a:pPr>
                      <a:r>
                        <a:rPr lang="ko-KR" altLang="en-US" sz="1000" b="0" kern="0" dirty="0">
                          <a:latin typeface="맑은 고딕" panose="020B0503020000020004" pitchFamily="50" charset="-127"/>
                          <a:ea typeface="맑은 고딕" panose="020B0503020000020004" pitchFamily="50" charset="-127"/>
                        </a:rPr>
                        <a:t>분할신설법인의 소재지가 과밀억제권역 내인 경우 부동산 취득세</a:t>
                      </a:r>
                      <a:r>
                        <a:rPr lang="en-US" altLang="ko-KR" sz="1000" b="0" kern="0" dirty="0">
                          <a:latin typeface="맑은 고딕" panose="020B0503020000020004" pitchFamily="50" charset="-127"/>
                          <a:ea typeface="맑은 고딕" panose="020B0503020000020004" pitchFamily="50" charset="-127"/>
                        </a:rPr>
                        <a:t>, </a:t>
                      </a:r>
                      <a:r>
                        <a:rPr lang="ko-KR" altLang="en-US" sz="1000" b="0" kern="0" dirty="0">
                          <a:latin typeface="맑은 고딕" panose="020B0503020000020004" pitchFamily="50" charset="-127"/>
                          <a:ea typeface="맑은 고딕" panose="020B0503020000020004" pitchFamily="50" charset="-127"/>
                        </a:rPr>
                        <a:t>자본 등록면허세 중과세 여부 검토</a:t>
                      </a:r>
                      <a:endParaRPr lang="en-US" altLang="ko-KR" sz="1000" b="0" kern="0" dirty="0">
                        <a:latin typeface="맑은 고딕" panose="020B0503020000020004" pitchFamily="50" charset="-127"/>
                        <a:ea typeface="맑은 고딕" panose="020B0503020000020004" pitchFamily="50" charset="-127"/>
                      </a:endParaRPr>
                    </a:p>
                    <a:p>
                      <a:pPr marL="171450" indent="-171450" algn="l" defTabSz="990571" fontAlgn="ctr" latinLnBrk="1">
                        <a:spcBef>
                          <a:spcPct val="50000"/>
                        </a:spcBef>
                        <a:spcAft>
                          <a:spcPts val="0"/>
                        </a:spcAft>
                        <a:buSzTx/>
                        <a:buFont typeface="Arial" pitchFamily="34" charset="0"/>
                        <a:buChar char="•"/>
                        <a:defRPr/>
                      </a:pPr>
                      <a:r>
                        <a:rPr lang="ko-KR" altLang="en-US" sz="1000" b="0" kern="0" dirty="0">
                          <a:latin typeface="맑은 고딕" panose="020B0503020000020004" pitchFamily="50" charset="-127"/>
                          <a:ea typeface="맑은 고딕" panose="020B0503020000020004" pitchFamily="50" charset="-127"/>
                        </a:rPr>
                        <a:t>취득세 과세대상 항목 검토</a:t>
                      </a:r>
                      <a:r>
                        <a:rPr lang="en-US" altLang="ko-KR" sz="1000" b="0" kern="0" dirty="0">
                          <a:latin typeface="맑은 고딕" panose="020B0503020000020004" pitchFamily="50" charset="-127"/>
                          <a:ea typeface="맑은 고딕" panose="020B0503020000020004" pitchFamily="50" charset="-127"/>
                        </a:rPr>
                        <a:t>(</a:t>
                      </a:r>
                      <a:r>
                        <a:rPr lang="ko-KR" altLang="en-US" sz="1000" b="0" kern="0" dirty="0" err="1">
                          <a:latin typeface="맑은 고딕" panose="020B0503020000020004" pitchFamily="50" charset="-127"/>
                          <a:ea typeface="맑은 고딕" panose="020B0503020000020004" pitchFamily="50" charset="-127"/>
                        </a:rPr>
                        <a:t>하역용</a:t>
                      </a:r>
                      <a:r>
                        <a:rPr lang="ko-KR" altLang="en-US" sz="1000" b="0" kern="0" dirty="0">
                          <a:latin typeface="맑은 고딕" panose="020B0503020000020004" pitchFamily="50" charset="-127"/>
                          <a:ea typeface="맑은 고딕" panose="020B0503020000020004" pitchFamily="50" charset="-127"/>
                        </a:rPr>
                        <a:t> 지게차 등</a:t>
                      </a:r>
                      <a:r>
                        <a:rPr lang="en-US" altLang="ko-KR" sz="1000" b="0" kern="0" dirty="0">
                          <a:latin typeface="맑은 고딕" panose="020B0503020000020004" pitchFamily="50" charset="-127"/>
                          <a:ea typeface="맑은 고딕" panose="020B0503020000020004" pitchFamily="50" charset="-127"/>
                        </a:rPr>
                        <a:t>)</a:t>
                      </a:r>
                    </a:p>
                    <a:p>
                      <a:pPr marL="171450" indent="-171450" algn="l" defTabSz="990571" fontAlgn="ctr" latinLnBrk="1">
                        <a:spcBef>
                          <a:spcPct val="50000"/>
                        </a:spcBef>
                        <a:spcAft>
                          <a:spcPts val="0"/>
                        </a:spcAft>
                        <a:buSzTx/>
                        <a:buFont typeface="Arial" pitchFamily="34" charset="0"/>
                        <a:buChar char="•"/>
                        <a:defRPr/>
                      </a:pPr>
                      <a:r>
                        <a:rPr lang="ko-KR" altLang="en-US" sz="1000" b="0" kern="0" dirty="0">
                          <a:latin typeface="맑은 고딕" panose="020B0503020000020004" pitchFamily="50" charset="-127"/>
                          <a:ea typeface="맑은 고딕" panose="020B0503020000020004" pitchFamily="50" charset="-127"/>
                        </a:rPr>
                        <a:t>분할신설법인이 부담할 취득세 </a:t>
                      </a:r>
                      <a:r>
                        <a:rPr lang="en-US" altLang="ko-KR" sz="1000" b="0" kern="0" dirty="0">
                          <a:latin typeface="맑은 고딕" panose="020B0503020000020004" pitchFamily="50" charset="-127"/>
                          <a:ea typeface="맑은 고딕" panose="020B0503020000020004" pitchFamily="50" charset="-127"/>
                        </a:rPr>
                        <a:t>simulation </a:t>
                      </a:r>
                      <a:r>
                        <a:rPr lang="ko-KR" altLang="en-US" sz="1000" b="0" kern="0" dirty="0">
                          <a:latin typeface="맑은 고딕" panose="020B0503020000020004" pitchFamily="50" charset="-127"/>
                          <a:ea typeface="맑은 고딕" panose="020B0503020000020004" pitchFamily="50" charset="-127"/>
                        </a:rPr>
                        <a:t>수행 등</a:t>
                      </a:r>
                      <a:endParaRPr lang="en-US" altLang="ko-KR" sz="1000" b="0" kern="0" dirty="0">
                        <a:latin typeface="맑은 고딕" panose="020B0503020000020004" pitchFamily="50" charset="-127"/>
                        <a:ea typeface="맑은 고딕" panose="020B0503020000020004" pitchFamily="50" charset="-127"/>
                      </a:endParaRPr>
                    </a:p>
                  </a:txBody>
                  <a:tcPr marL="88600" marR="88600" marT="88600" marB="88600" horzOverflow="overflow">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4"/>
                  </a:ext>
                </a:extLst>
              </a:tr>
              <a:tr h="819733">
                <a:tc>
                  <a:txBody>
                    <a:bodyPr/>
                    <a:lstStyle/>
                    <a:p>
                      <a:pPr marL="0" marR="0" lvl="0" indent="0" algn="ctr" defTabSz="179388" rtl="0" eaLnBrk="1" fontAlgn="base" latinLnBrk="0" hangingPunct="1">
                        <a:lnSpc>
                          <a:spcPct val="100000"/>
                        </a:lnSpc>
                        <a:spcBef>
                          <a:spcPct val="0"/>
                        </a:spcBef>
                        <a:spcAft>
                          <a:spcPct val="35000"/>
                        </a:spcAft>
                        <a:buClrTx/>
                        <a:buSzTx/>
                        <a:buFontTx/>
                        <a:buNone/>
                        <a:tabLst>
                          <a:tab pos="5715000" algn="l"/>
                        </a:tabLst>
                      </a:pPr>
                      <a:r>
                        <a:rPr kumimoji="0" lang="ko-KR" altLang="en-US"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rPr>
                        <a:t>대응방안 검토</a:t>
                      </a:r>
                      <a:endParaRPr kumimoji="0" lang="en-GB" altLang="ko-KR" sz="1000" b="1" i="0" u="none" strike="noStrike" kern="1200" cap="none" normalizeH="0" baseline="0" dirty="0">
                        <a:ln>
                          <a:noFill/>
                        </a:ln>
                        <a:solidFill>
                          <a:srgbClr val="FFFFFF"/>
                        </a:solidFill>
                        <a:effectLst/>
                        <a:latin typeface="맑은 고딕" panose="020B0503020000020004" pitchFamily="50" charset="-127"/>
                        <a:ea typeface="맑은 고딕" panose="020B0503020000020004" pitchFamily="50" charset="-127"/>
                        <a:cs typeface="Arial" charset="0"/>
                      </a:endParaRPr>
                    </a:p>
                  </a:txBody>
                  <a:tcPr marL="88600" marR="88600" marT="52850" marB="88600" anchor="ctr" horzOverflow="overflow">
                    <a:lnL w="127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76200" cap="flat" cmpd="sng" algn="ctr">
                      <a:noFill/>
                      <a:prstDash val="solid"/>
                      <a:round/>
                      <a:headEnd type="none" w="med" len="med"/>
                      <a:tailEnd type="none" w="med" len="med"/>
                    </a:lnB>
                    <a:lnTlToBr>
                      <a:noFill/>
                    </a:lnTlToBr>
                    <a:lnBlToTr>
                      <a:noFill/>
                    </a:lnBlToTr>
                    <a:solidFill>
                      <a:srgbClr val="005EB8"/>
                    </a:solidFill>
                  </a:tcPr>
                </a:tc>
                <a:tc>
                  <a:txBody>
                    <a:bodyPr/>
                    <a:lstStyle/>
                    <a:p>
                      <a:pPr marL="85725" marR="0" lvl="0" indent="-85725" algn="l" defTabSz="990571" rtl="0" eaLnBrk="1" fontAlgn="ctr" latinLnBrk="1" hangingPunct="1">
                        <a:lnSpc>
                          <a:spcPct val="100000"/>
                        </a:lnSpc>
                        <a:spcBef>
                          <a:spcPct val="50000"/>
                        </a:spcBef>
                        <a:spcAft>
                          <a:spcPts val="0"/>
                        </a:spcAft>
                        <a:buClrTx/>
                        <a:buSzTx/>
                        <a:buFont typeface="Arial" pitchFamily="34" charset="0"/>
                        <a:buChar char="•"/>
                        <a:tabLst/>
                        <a:defRPr/>
                      </a:pP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도출된 세무상 </a:t>
                      </a:r>
                      <a:r>
                        <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rPr>
                        <a:t>issue</a:t>
                      </a:r>
                      <a:r>
                        <a:rPr lang="ko-KR" altLang="en-US" sz="1000" b="0" dirty="0">
                          <a:solidFill>
                            <a:srgbClr val="000000"/>
                          </a:solidFill>
                          <a:latin typeface="맑은 고딕" panose="020B0503020000020004" pitchFamily="50" charset="-127"/>
                          <a:ea typeface="맑은 고딕" panose="020B0503020000020004" pitchFamily="50" charset="-127"/>
                          <a:cs typeface="Arial" pitchFamily="34" charset="0"/>
                        </a:rPr>
                        <a:t>에 대한 검토내용 정리</a:t>
                      </a:r>
                      <a:endParaRPr lang="en-US" altLang="ko-KR" sz="1000" b="0" dirty="0">
                        <a:solidFill>
                          <a:srgbClr val="000000"/>
                        </a:solidFill>
                        <a:latin typeface="맑은 고딕" panose="020B0503020000020004" pitchFamily="50" charset="-127"/>
                        <a:ea typeface="맑은 고딕" panose="020B0503020000020004" pitchFamily="50" charset="-127"/>
                        <a:cs typeface="Arial" pitchFamily="34" charset="0"/>
                      </a:endParaRPr>
                    </a:p>
                  </a:txBody>
                  <a:tcPr marL="88600" marR="88600" marT="88600" marB="88600" horzOverflow="overflow">
                    <a:lnL w="762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a:noFill/>
                    </a:lnTlToBr>
                    <a:lnBlToTr>
                      <a:noFill/>
                    </a:lnBlToTr>
                    <a:solidFill>
                      <a:srgbClr val="FFFFFF"/>
                    </a:solidFill>
                  </a:tcPr>
                </a:tc>
                <a:tc>
                  <a:txBody>
                    <a:bodyPr/>
                    <a:lstStyle/>
                    <a:p>
                      <a:pPr marL="171450" indent="-171450" algn="l" defTabSz="990571" fontAlgn="ctr" latinLnBrk="1">
                        <a:spcBef>
                          <a:spcPct val="50000"/>
                        </a:spcBef>
                        <a:spcAft>
                          <a:spcPts val="0"/>
                        </a:spcAft>
                        <a:buSzTx/>
                        <a:buFont typeface="Arial" pitchFamily="34" charset="0"/>
                        <a:buChar char="•"/>
                        <a:defRPr/>
                      </a:pPr>
                      <a:r>
                        <a:rPr lang="ko-KR" altLang="en-US" sz="1000" b="0" kern="0" dirty="0">
                          <a:latin typeface="맑은 고딕" panose="020B0503020000020004" pitchFamily="50" charset="-127"/>
                          <a:ea typeface="맑은 고딕" panose="020B0503020000020004" pitchFamily="50" charset="-127"/>
                        </a:rPr>
                        <a:t>분할사업부 자산가치평가 및 주식평가 내역 조서화</a:t>
                      </a:r>
                      <a:endParaRPr lang="en-US" altLang="ko-KR" sz="1000" b="0" kern="0" dirty="0">
                        <a:latin typeface="맑은 고딕" panose="020B0503020000020004" pitchFamily="50" charset="-127"/>
                        <a:ea typeface="맑은 고딕" panose="020B0503020000020004" pitchFamily="50" charset="-127"/>
                      </a:endParaRPr>
                    </a:p>
                    <a:p>
                      <a:pPr marL="171450" indent="-171450" algn="l" defTabSz="990571" fontAlgn="ctr" latinLnBrk="1">
                        <a:spcBef>
                          <a:spcPct val="50000"/>
                        </a:spcBef>
                        <a:spcAft>
                          <a:spcPts val="0"/>
                        </a:spcAft>
                        <a:buSzTx/>
                        <a:buFont typeface="Arial" pitchFamily="34" charset="0"/>
                        <a:buChar char="•"/>
                        <a:defRPr/>
                      </a:pPr>
                      <a:r>
                        <a:rPr lang="ko-KR" altLang="en-US" sz="1000" b="0" kern="0" dirty="0">
                          <a:latin typeface="맑은 고딕" panose="020B0503020000020004" pitchFamily="50" charset="-127"/>
                          <a:ea typeface="맑은 고딕" panose="020B0503020000020004" pitchFamily="50" charset="-127"/>
                        </a:rPr>
                        <a:t>취득세 중과 배제요건 검토 및 조서화</a:t>
                      </a:r>
                      <a:endParaRPr lang="en-US" altLang="ko-KR" sz="1000" b="0" kern="0" dirty="0">
                        <a:latin typeface="맑은 고딕" panose="020B0503020000020004" pitchFamily="50" charset="-127"/>
                        <a:ea typeface="맑은 고딕" panose="020B0503020000020004" pitchFamily="50" charset="-127"/>
                      </a:endParaRPr>
                    </a:p>
                    <a:p>
                      <a:pPr marL="171450" indent="-171450" algn="l" defTabSz="990571" fontAlgn="ctr" latinLnBrk="1">
                        <a:spcBef>
                          <a:spcPct val="50000"/>
                        </a:spcBef>
                        <a:spcAft>
                          <a:spcPts val="0"/>
                        </a:spcAft>
                        <a:buSzTx/>
                        <a:buFont typeface="Arial" pitchFamily="34" charset="0"/>
                        <a:buChar char="•"/>
                        <a:defRPr/>
                      </a:pPr>
                      <a:r>
                        <a:rPr lang="ko-KR" altLang="en-US" sz="1000" b="0" kern="0" dirty="0">
                          <a:latin typeface="맑은 고딕" panose="020B0503020000020004" pitchFamily="50" charset="-127"/>
                          <a:ea typeface="맑은 고딕" panose="020B0503020000020004" pitchFamily="50" charset="-127"/>
                        </a:rPr>
                        <a:t>거래가액의 세무상 시가 해당여부 등</a:t>
                      </a:r>
                      <a:endParaRPr lang="en-US" altLang="ko-KR" sz="1000" b="0" kern="0" dirty="0">
                        <a:latin typeface="맑은 고딕" panose="020B0503020000020004" pitchFamily="50" charset="-127"/>
                        <a:ea typeface="맑은 고딕" panose="020B0503020000020004" pitchFamily="50" charset="-127"/>
                      </a:endParaRPr>
                    </a:p>
                  </a:txBody>
                  <a:tcPr marL="88600" marR="88600" marT="88600" marB="88600" horzOverflow="overflow">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5"/>
                  </a:ext>
                </a:extLst>
              </a:tr>
            </a:tbl>
          </a:graphicData>
        </a:graphic>
      </p:graphicFrame>
      <p:sp>
        <p:nvSpPr>
          <p:cNvPr id="11" name="직사각형 10">
            <a:extLst>
              <a:ext uri="{FF2B5EF4-FFF2-40B4-BE49-F238E27FC236}">
                <a16:creationId xmlns:a16="http://schemas.microsoft.com/office/drawing/2014/main" id="{C837073A-A132-47AA-9314-536B3964254A}"/>
              </a:ext>
            </a:extLst>
          </p:cNvPr>
          <p:cNvSpPr/>
          <p:nvPr/>
        </p:nvSpPr>
        <p:spPr>
          <a:xfrm>
            <a:off x="437706" y="920362"/>
            <a:ext cx="9154291" cy="279435"/>
          </a:xfrm>
          <a:prstGeom prst="rect">
            <a:avLst/>
          </a:prstGeom>
        </p:spPr>
        <p:txBody>
          <a:bodyPr wrap="square">
            <a:spAutoFit/>
          </a:bodyPr>
          <a:lstStyle/>
          <a:p>
            <a:pPr lvl="0">
              <a:lnSpc>
                <a:spcPct val="110000"/>
              </a:lnSpc>
              <a:defRPr/>
            </a:pPr>
            <a:r>
              <a:rPr lang="ko-KR" altLang="en-US" sz="1200" dirty="0">
                <a:latin typeface="Arial" panose="020B0604020202020204" pitchFamily="34" charset="0"/>
                <a:ea typeface="맑은 고딕" panose="020B0503020000020004" pitchFamily="50" charset="-127"/>
              </a:rPr>
              <a:t>본건 매각거래에 대한 세무문제 파악을 위하여 수행한 업무는 다음과 같습니다</a:t>
            </a:r>
            <a:r>
              <a:rPr lang="en-US" altLang="ko-KR" sz="1200" dirty="0">
                <a:latin typeface="Arial" panose="020B0604020202020204" pitchFamily="34" charset="0"/>
                <a:ea typeface="맑은 고딕" panose="020B0503020000020004" pitchFamily="50" charset="-127"/>
              </a:rPr>
              <a:t>.</a:t>
            </a:r>
          </a:p>
        </p:txBody>
      </p:sp>
    </p:spTree>
    <p:extLst>
      <p:ext uri="{BB962C8B-B14F-4D97-AF65-F5344CB8AC3E}">
        <p14:creationId xmlns:p14="http://schemas.microsoft.com/office/powerpoint/2010/main" val="1375079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10" name="제목 3">
            <a:extLst>
              <a:ext uri="{FF2B5EF4-FFF2-40B4-BE49-F238E27FC236}">
                <a16:creationId xmlns:a16="http://schemas.microsoft.com/office/drawing/2014/main" id="{56F62F85-2B1D-4DE4-A1CC-FC0607DD6249}"/>
              </a:ext>
            </a:extLst>
          </p:cNvPr>
          <p:cNvSpPr>
            <a:spLocks noGrp="1"/>
          </p:cNvSpPr>
          <p:nvPr>
            <p:ph type="title"/>
          </p:nvPr>
        </p:nvSpPr>
        <p:spPr>
          <a:xfrm>
            <a:off x="488950" y="444975"/>
            <a:ext cx="8918244" cy="723600"/>
          </a:xfrm>
        </p:spPr>
        <p:txBody>
          <a:bodyPr/>
          <a:lstStyle/>
          <a:p>
            <a:pPr>
              <a:lnSpc>
                <a:spcPct val="80000"/>
              </a:lnSpc>
            </a:pPr>
            <a:r>
              <a:rPr lang="en-US" altLang="ko-KR" sz="2400" dirty="0">
                <a:solidFill>
                  <a:srgbClr val="00338D"/>
                </a:solidFill>
              </a:rPr>
              <a:t>1. Executive Summary – Tax Effect</a:t>
            </a:r>
            <a:endParaRPr lang="en-US" altLang="ko-KR" sz="2400" dirty="0">
              <a:solidFill>
                <a:srgbClr val="00338D"/>
              </a:solidFill>
              <a:latin typeface="KPMG Extralight"/>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sp>
        <p:nvSpPr>
          <p:cNvPr id="11" name="직사각형 10">
            <a:extLst>
              <a:ext uri="{FF2B5EF4-FFF2-40B4-BE49-F238E27FC236}">
                <a16:creationId xmlns:a16="http://schemas.microsoft.com/office/drawing/2014/main" id="{A1900F6B-7F68-4873-9E6E-C3402CC430B9}"/>
              </a:ext>
            </a:extLst>
          </p:cNvPr>
          <p:cNvSpPr/>
          <p:nvPr/>
        </p:nvSpPr>
        <p:spPr>
          <a:xfrm>
            <a:off x="410547" y="938468"/>
            <a:ext cx="9154291" cy="279435"/>
          </a:xfrm>
          <a:prstGeom prst="rect">
            <a:avLst/>
          </a:prstGeom>
        </p:spPr>
        <p:txBody>
          <a:bodyPr wrap="square">
            <a:spAutoFit/>
          </a:bodyPr>
          <a:lstStyle/>
          <a:p>
            <a:pPr lvl="0">
              <a:lnSpc>
                <a:spcPct val="110000"/>
              </a:lnSpc>
              <a:defRPr/>
            </a:pPr>
            <a:r>
              <a:rPr lang="ko-KR" altLang="en-US" sz="1200" dirty="0">
                <a:latin typeface="Arial" panose="020B0604020202020204" pitchFamily="34" charset="0"/>
                <a:ea typeface="맑은 고딕" panose="020B0503020000020004" pitchFamily="50" charset="-127"/>
              </a:rPr>
              <a:t>본건 매각거래시 각 거래당사자 별로 발생할 것으로 예상되는 </a:t>
            </a:r>
            <a:r>
              <a:rPr lang="en-US" altLang="ko-KR" sz="1200" dirty="0">
                <a:latin typeface="Arial" panose="020B0604020202020204" pitchFamily="34" charset="0"/>
                <a:ea typeface="맑은 고딕" panose="020B0503020000020004" pitchFamily="50" charset="-127"/>
              </a:rPr>
              <a:t>Tax Effect</a:t>
            </a:r>
            <a:r>
              <a:rPr lang="ko-KR" altLang="en-US" sz="1200" dirty="0">
                <a:latin typeface="Arial" panose="020B0604020202020204" pitchFamily="34" charset="0"/>
                <a:ea typeface="맑은 고딕" panose="020B0503020000020004" pitchFamily="50" charset="-127"/>
              </a:rPr>
              <a:t>는 다음과 같습니다</a:t>
            </a:r>
            <a:r>
              <a:rPr lang="en-US" altLang="ko-KR" sz="1200" dirty="0">
                <a:latin typeface="Arial" panose="020B0604020202020204" pitchFamily="34" charset="0"/>
                <a:ea typeface="맑은 고딕" panose="020B0503020000020004" pitchFamily="50" charset="-127"/>
              </a:rPr>
              <a:t>.</a:t>
            </a:r>
          </a:p>
        </p:txBody>
      </p:sp>
      <p:graphicFrame>
        <p:nvGraphicFramePr>
          <p:cNvPr id="8" name="표 7">
            <a:extLst>
              <a:ext uri="{FF2B5EF4-FFF2-40B4-BE49-F238E27FC236}">
                <a16:creationId xmlns:a16="http://schemas.microsoft.com/office/drawing/2014/main" id="{31138729-B954-4339-A672-0FA79F17F038}"/>
              </a:ext>
            </a:extLst>
          </p:cNvPr>
          <p:cNvGraphicFramePr>
            <a:graphicFrameLocks noGrp="1"/>
          </p:cNvGraphicFramePr>
          <p:nvPr>
            <p:extLst>
              <p:ext uri="{D42A27DB-BD31-4B8C-83A1-F6EECF244321}">
                <p14:modId xmlns:p14="http://schemas.microsoft.com/office/powerpoint/2010/main" val="4032866403"/>
              </p:ext>
            </p:extLst>
          </p:nvPr>
        </p:nvGraphicFramePr>
        <p:xfrm>
          <a:off x="488949" y="1151473"/>
          <a:ext cx="8918244" cy="2488022"/>
        </p:xfrm>
        <a:graphic>
          <a:graphicData uri="http://schemas.openxmlformats.org/drawingml/2006/table">
            <a:tbl>
              <a:tblPr/>
              <a:tblGrid>
                <a:gridCol w="1258369">
                  <a:extLst>
                    <a:ext uri="{9D8B030D-6E8A-4147-A177-3AD203B41FA5}">
                      <a16:colId xmlns:a16="http://schemas.microsoft.com/office/drawing/2014/main" val="20000"/>
                    </a:ext>
                  </a:extLst>
                </a:gridCol>
                <a:gridCol w="1315954">
                  <a:extLst>
                    <a:ext uri="{9D8B030D-6E8A-4147-A177-3AD203B41FA5}">
                      <a16:colId xmlns:a16="http://schemas.microsoft.com/office/drawing/2014/main" val="4046455093"/>
                    </a:ext>
                  </a:extLst>
                </a:gridCol>
                <a:gridCol w="2156477">
                  <a:extLst>
                    <a:ext uri="{9D8B030D-6E8A-4147-A177-3AD203B41FA5}">
                      <a16:colId xmlns:a16="http://schemas.microsoft.com/office/drawing/2014/main" val="274063364"/>
                    </a:ext>
                  </a:extLst>
                </a:gridCol>
                <a:gridCol w="2093722">
                  <a:extLst>
                    <a:ext uri="{9D8B030D-6E8A-4147-A177-3AD203B41FA5}">
                      <a16:colId xmlns:a16="http://schemas.microsoft.com/office/drawing/2014/main" val="2744822312"/>
                    </a:ext>
                  </a:extLst>
                </a:gridCol>
                <a:gridCol w="2093722">
                  <a:extLst>
                    <a:ext uri="{9D8B030D-6E8A-4147-A177-3AD203B41FA5}">
                      <a16:colId xmlns:a16="http://schemas.microsoft.com/office/drawing/2014/main" val="1338765123"/>
                    </a:ext>
                  </a:extLst>
                </a:gridCol>
              </a:tblGrid>
              <a:tr h="179646">
                <a:tc>
                  <a:txBody>
                    <a:bodyPr/>
                    <a:lstStyle/>
                    <a:p>
                      <a:pPr algn="l" fontAlgn="ctr"/>
                      <a:endParaRPr lang="ko-KR" alt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6593" marR="6593" marT="6593" marB="0" anchor="ctr">
                    <a:lnL>
                      <a:noFill/>
                    </a:lnL>
                    <a:lnR>
                      <a:noFill/>
                    </a:lnR>
                    <a:lnT>
                      <a:noFill/>
                    </a:lnT>
                    <a:lnB w="6350" cap="flat" cmpd="sng" algn="ctr">
                      <a:solidFill>
                        <a:schemeClr val="tx1"/>
                      </a:solidFill>
                      <a:prstDash val="solid"/>
                      <a:round/>
                      <a:headEnd type="none" w="med" len="med"/>
                      <a:tailEnd type="none" w="med" len="med"/>
                    </a:lnB>
                  </a:tcPr>
                </a:tc>
                <a:tc>
                  <a:txBody>
                    <a:bodyPr/>
                    <a:lstStyle/>
                    <a:p>
                      <a:pPr algn="l" fontAlgn="ctr"/>
                      <a:endParaRPr lang="ko-KR" alt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6593" marR="6593" marT="6593" marB="0" anchor="ctr">
                    <a:lnL>
                      <a:noFill/>
                    </a:lnL>
                    <a:lnR>
                      <a:noFill/>
                    </a:lnR>
                    <a:lnT>
                      <a:noFill/>
                    </a:lnT>
                    <a:lnB w="6350" cap="flat" cmpd="sng" algn="ctr">
                      <a:solidFill>
                        <a:schemeClr val="tx1"/>
                      </a:solidFill>
                      <a:prstDash val="solid"/>
                      <a:round/>
                      <a:headEnd type="none" w="med" len="med"/>
                      <a:tailEnd type="none" w="med" len="med"/>
                    </a:lnB>
                  </a:tcPr>
                </a:tc>
                <a:tc>
                  <a:txBody>
                    <a:bodyPr/>
                    <a:lstStyle/>
                    <a:p>
                      <a:pPr algn="ctr" fontAlgn="ctr"/>
                      <a:endParaRPr lang="ko-KR" altLang="en-US" sz="1000" b="0" i="0" u="none" strike="noStrike">
                        <a:solidFill>
                          <a:srgbClr val="000000"/>
                        </a:solidFill>
                        <a:effectLst/>
                        <a:latin typeface="나눔바른고딕" panose="020B0603020101020101" pitchFamily="50" charset="-127"/>
                        <a:ea typeface="나눔바른고딕" panose="020B0603020101020101" pitchFamily="50" charset="-127"/>
                      </a:endParaRPr>
                    </a:p>
                  </a:txBody>
                  <a:tcPr marL="6593" marR="6593" marT="6593" marB="0" anchor="ctr">
                    <a:lnL>
                      <a:noFill/>
                    </a:lnL>
                    <a:lnR>
                      <a:noFill/>
                    </a:lnR>
                    <a:lnT>
                      <a:noFill/>
                    </a:lnT>
                    <a:lnB w="6350" cap="flat" cmpd="sng" algn="ctr">
                      <a:solidFill>
                        <a:schemeClr val="tx1"/>
                      </a:solidFill>
                      <a:prstDash val="solid"/>
                      <a:round/>
                      <a:headEnd type="none" w="med" len="med"/>
                      <a:tailEnd type="none" w="med" len="med"/>
                    </a:lnB>
                  </a:tcPr>
                </a:tc>
                <a:tc>
                  <a:txBody>
                    <a:bodyPr/>
                    <a:lstStyle/>
                    <a:p>
                      <a:pPr marL="0" marR="0" lvl="0" indent="0" algn="r" defTabSz="914400" rtl="0" eaLnBrk="1" fontAlgn="ctr" latinLnBrk="1" hangingPunct="1">
                        <a:lnSpc>
                          <a:spcPct val="100000"/>
                        </a:lnSpc>
                        <a:spcBef>
                          <a:spcPts val="0"/>
                        </a:spcBef>
                        <a:spcAft>
                          <a:spcPts val="0"/>
                        </a:spcAft>
                        <a:buClrTx/>
                        <a:buSzTx/>
                        <a:buFontTx/>
                        <a:buNone/>
                        <a:tabLst/>
                        <a:defRPr/>
                      </a:pPr>
                      <a:endPar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6593" marR="6593" marT="6593" marB="0" anchor="ctr">
                    <a:lnL>
                      <a:noFill/>
                    </a:lnL>
                    <a:lnR>
                      <a:noFill/>
                    </a:lnR>
                    <a:lnT>
                      <a:noFill/>
                    </a:lnT>
                    <a:lnB w="6350" cap="flat" cmpd="sng" algn="ctr">
                      <a:solidFill>
                        <a:schemeClr val="tx1"/>
                      </a:solidFill>
                      <a:prstDash val="solid"/>
                      <a:round/>
                      <a:headEnd type="none" w="med" len="med"/>
                      <a:tailEnd type="none" w="med" len="med"/>
                    </a:lnB>
                  </a:tcPr>
                </a:tc>
                <a:tc>
                  <a:txBody>
                    <a:bodyPr/>
                    <a:lstStyle/>
                    <a:p>
                      <a:pPr marL="0" marR="0" lvl="0" indent="0" algn="r" defTabSz="914400" rtl="0" eaLnBrk="1" fontAlgn="ctr" latinLnBrk="1" hangingPunct="1">
                        <a:lnSpc>
                          <a:spcPct val="100000"/>
                        </a:lnSpc>
                        <a:spcBef>
                          <a:spcPts val="0"/>
                        </a:spcBef>
                        <a:spcAft>
                          <a:spcPts val="0"/>
                        </a:spcAft>
                        <a:buClrTx/>
                        <a:buSzTx/>
                        <a:buFontTx/>
                        <a:buNone/>
                        <a:tabLst/>
                        <a:defRPr/>
                      </a:pP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a:t>
                      </a:r>
                      <a:r>
                        <a:rPr lang="ko-KR" altLang="en-US" sz="1000" b="0" i="0" u="none" strike="noStrike" dirty="0">
                          <a:solidFill>
                            <a:srgbClr val="000000"/>
                          </a:solidFill>
                          <a:effectLst/>
                          <a:latin typeface="나눔바른고딕" panose="020B0603020101020101" pitchFamily="50" charset="-127"/>
                          <a:ea typeface="나눔바른고딕" panose="020B0603020101020101" pitchFamily="50" charset="-127"/>
                        </a:rPr>
                        <a:t>단위</a:t>
                      </a: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 </a:t>
                      </a:r>
                      <a:r>
                        <a:rPr lang="ko-KR" altLang="en-US" sz="1000" b="0" i="0" u="none" strike="noStrike" dirty="0">
                          <a:solidFill>
                            <a:srgbClr val="000000"/>
                          </a:solidFill>
                          <a:effectLst/>
                          <a:latin typeface="나눔바른고딕" panose="020B0603020101020101" pitchFamily="50" charset="-127"/>
                          <a:ea typeface="나눔바른고딕" panose="020B0603020101020101" pitchFamily="50" charset="-127"/>
                        </a:rPr>
                        <a:t>백만원</a:t>
                      </a: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a:t>
                      </a:r>
                    </a:p>
                  </a:txBody>
                  <a:tcPr marL="6593" marR="6593" marT="6593" marB="0" anchor="ctr">
                    <a:lnL>
                      <a:noFill/>
                    </a:lnL>
                    <a:lnR>
                      <a:noFill/>
                    </a:lnR>
                    <a:lnT>
                      <a:noFill/>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179646">
                <a:tc>
                  <a:txBody>
                    <a:bodyPr/>
                    <a:lstStyle/>
                    <a:p>
                      <a:pPr algn="ctr" fontAlgn="ctr"/>
                      <a:r>
                        <a:rPr lang="ko-KR" altLang="en-US" sz="1000" b="1" i="0" u="none" strike="noStrike" dirty="0">
                          <a:solidFill>
                            <a:srgbClr val="FFFFFF"/>
                          </a:solidFill>
                          <a:effectLst/>
                          <a:latin typeface="나눔바른고딕" panose="020B0603020101020101" pitchFamily="50" charset="-127"/>
                          <a:ea typeface="나눔바른고딕" panose="020B0603020101020101" pitchFamily="50" charset="-127"/>
                        </a:rPr>
                        <a:t>회사</a:t>
                      </a:r>
                    </a:p>
                  </a:txBody>
                  <a:tcPr marL="6593" marR="6593" marT="6593"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algn="ctr" fontAlgn="ctr"/>
                      <a:r>
                        <a:rPr lang="ko-KR" altLang="en-US" sz="1000" b="1" i="0" u="none" strike="noStrike" dirty="0">
                          <a:solidFill>
                            <a:srgbClr val="FFFFFF"/>
                          </a:solidFill>
                          <a:effectLst/>
                          <a:latin typeface="나눔바른고딕" panose="020B0603020101020101" pitchFamily="50" charset="-127"/>
                          <a:ea typeface="나눔바른고딕" panose="020B0603020101020101" pitchFamily="50" charset="-127"/>
                        </a:rPr>
                        <a:t>세목</a:t>
                      </a:r>
                    </a:p>
                  </a:txBody>
                  <a:tcPr marL="6593" marR="6593" marT="6593"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algn="ctr" fontAlgn="ctr"/>
                      <a:r>
                        <a:rPr lang="ko-KR" altLang="en-US" sz="1000" b="1" i="0" u="none" strike="noStrike" dirty="0">
                          <a:solidFill>
                            <a:srgbClr val="FFFFFF"/>
                          </a:solidFill>
                          <a:effectLst/>
                          <a:latin typeface="나눔바른고딕" panose="020B0603020101020101" pitchFamily="50" charset="-127"/>
                          <a:ea typeface="나눔바른고딕" panose="020B0603020101020101" pitchFamily="50" charset="-127"/>
                        </a:rPr>
                        <a:t>분할</a:t>
                      </a:r>
                      <a:endParaRPr lang="en-US" sz="1000" b="1" i="0" u="none" strike="noStrike" dirty="0">
                        <a:solidFill>
                          <a:srgbClr val="FFFFFF"/>
                        </a:solidFill>
                        <a:effectLst/>
                        <a:latin typeface="나눔바른고딕" panose="020B0603020101020101" pitchFamily="50" charset="-127"/>
                        <a:ea typeface="나눔바른고딕" panose="020B0603020101020101" pitchFamily="50" charset="-127"/>
                      </a:endParaRPr>
                    </a:p>
                  </a:txBody>
                  <a:tcPr marL="6593" marR="6593" marT="6593"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algn="ctr" fontAlgn="ctr"/>
                      <a:r>
                        <a:rPr lang="ko-KR" altLang="en-US" sz="1000" b="1" i="0" u="none" strike="noStrike" dirty="0">
                          <a:solidFill>
                            <a:srgbClr val="FFFFFF"/>
                          </a:solidFill>
                          <a:effectLst/>
                          <a:latin typeface="나눔바른고딕" panose="020B0603020101020101" pitchFamily="50" charset="-127"/>
                          <a:ea typeface="나눔바른고딕" panose="020B0603020101020101" pitchFamily="50" charset="-127"/>
                        </a:rPr>
                        <a:t>주식양도</a:t>
                      </a:r>
                      <a:r>
                        <a:rPr lang="en-US" altLang="ko-KR" sz="1000" b="1" i="0" u="none" strike="noStrike" dirty="0">
                          <a:solidFill>
                            <a:srgbClr val="FFFFFF"/>
                          </a:solidFill>
                          <a:effectLst/>
                          <a:latin typeface="나눔바른고딕" panose="020B0603020101020101" pitchFamily="50" charset="-127"/>
                          <a:ea typeface="나눔바른고딕" panose="020B0603020101020101" pitchFamily="50" charset="-127"/>
                        </a:rPr>
                        <a:t>(</a:t>
                      </a:r>
                      <a:r>
                        <a:rPr lang="ko-KR" altLang="en-US" sz="1000" b="1" i="0" u="none" strike="noStrike" dirty="0">
                          <a:solidFill>
                            <a:srgbClr val="FFFFFF"/>
                          </a:solidFill>
                          <a:effectLst/>
                          <a:latin typeface="나눔바른고딕" panose="020B0603020101020101" pitchFamily="50" charset="-127"/>
                          <a:ea typeface="나눔바른고딕" panose="020B0603020101020101" pitchFamily="50" charset="-127"/>
                        </a:rPr>
                        <a:t>*</a:t>
                      </a:r>
                      <a:r>
                        <a:rPr lang="en-US" altLang="ko-KR" sz="1000" b="1" i="0" u="none" strike="noStrike" dirty="0">
                          <a:solidFill>
                            <a:srgbClr val="FFFFFF"/>
                          </a:solidFill>
                          <a:effectLst/>
                          <a:latin typeface="나눔바른고딕" panose="020B0603020101020101" pitchFamily="50" charset="-127"/>
                          <a:ea typeface="나눔바른고딕" panose="020B0603020101020101" pitchFamily="50" charset="-127"/>
                        </a:rPr>
                        <a:t>1)</a:t>
                      </a:r>
                      <a:endParaRPr lang="en-US" sz="1000" b="1" i="0" u="none" strike="noStrike" dirty="0">
                        <a:solidFill>
                          <a:srgbClr val="FFFFFF"/>
                        </a:solidFill>
                        <a:effectLst/>
                        <a:latin typeface="나눔바른고딕" panose="020B0603020101020101" pitchFamily="50" charset="-127"/>
                        <a:ea typeface="나눔바른고딕" panose="020B0603020101020101" pitchFamily="50" charset="-127"/>
                      </a:endParaRPr>
                    </a:p>
                  </a:txBody>
                  <a:tcPr marL="6593" marR="6593" marT="6593"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algn="ctr" fontAlgn="ctr"/>
                      <a:r>
                        <a:rPr lang="ko-KR" altLang="en-US" sz="1000" b="1" i="0" u="none" strike="noStrike" dirty="0">
                          <a:solidFill>
                            <a:srgbClr val="FFFFFF"/>
                          </a:solidFill>
                          <a:effectLst/>
                          <a:latin typeface="나눔바른고딕" panose="020B0603020101020101" pitchFamily="50" charset="-127"/>
                          <a:ea typeface="나눔바른고딕" panose="020B0603020101020101" pitchFamily="50" charset="-127"/>
                        </a:rPr>
                        <a:t>합계</a:t>
                      </a:r>
                      <a:endParaRPr lang="en-US" sz="1000" b="1" i="0" u="none" strike="noStrike" dirty="0">
                        <a:solidFill>
                          <a:srgbClr val="FFFFFF"/>
                        </a:solidFill>
                        <a:effectLst/>
                        <a:latin typeface="나눔바른고딕" panose="020B0603020101020101" pitchFamily="50" charset="-127"/>
                        <a:ea typeface="나눔바른고딕" panose="020B0603020101020101" pitchFamily="50" charset="-127"/>
                      </a:endParaRPr>
                    </a:p>
                  </a:txBody>
                  <a:tcPr marL="6593" marR="6593" marT="6593" marB="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10001"/>
                  </a:ext>
                </a:extLst>
              </a:tr>
              <a:tr h="212873">
                <a:tc rowSpan="2">
                  <a:txBody>
                    <a:bodyPr/>
                    <a:lstStyle/>
                    <a:p>
                      <a:pPr algn="ctr" fontAlgn="ctr"/>
                      <a:r>
                        <a:rPr lang="en-US" altLang="ko-KR"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D</a:t>
                      </a:r>
                      <a:r>
                        <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사</a:t>
                      </a:r>
                      <a:endParaRPr lang="ko-KR" altLang="en-US" sz="1000" b="1" i="0" u="none" strike="noStrike" kern="1200" baseline="300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6593" marT="36000" marB="0" anchor="ctr">
                    <a:lnL w="127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9525" cap="flat" cmpd="sng" algn="ctr">
                      <a:solidFill>
                        <a:schemeClr val="tx1"/>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ko-KR" altLang="en-US" sz="1000" b="1" i="0" u="none" strike="noStrike" dirty="0">
                          <a:solidFill>
                            <a:schemeClr val="tx1"/>
                          </a:solidFill>
                          <a:effectLst/>
                          <a:latin typeface="나눔바른고딕" panose="020B0603020101020101" pitchFamily="50" charset="-127"/>
                          <a:ea typeface="나눔바른고딕" panose="020B0603020101020101" pitchFamily="50" charset="-127"/>
                        </a:rPr>
                        <a:t>법인세</a:t>
                      </a:r>
                      <a:r>
                        <a:rPr lang="en-US" altLang="ko-KR" sz="1000" b="1" i="0" u="none" strike="noStrike" dirty="0">
                          <a:solidFill>
                            <a:schemeClr val="tx1"/>
                          </a:solidFill>
                          <a:effectLst/>
                          <a:latin typeface="나눔바른고딕" panose="020B0603020101020101" pitchFamily="50" charset="-127"/>
                          <a:ea typeface="나눔바른고딕" panose="020B0603020101020101" pitchFamily="50" charset="-127"/>
                        </a:rPr>
                        <a:t>(</a:t>
                      </a:r>
                      <a:r>
                        <a:rPr lang="ko-KR" altLang="en-US" sz="1000" b="1" i="0" u="none" strike="noStrike" dirty="0">
                          <a:solidFill>
                            <a:schemeClr val="tx1"/>
                          </a:solidFill>
                          <a:effectLst/>
                          <a:latin typeface="나눔바른고딕" panose="020B0603020101020101" pitchFamily="50" charset="-127"/>
                          <a:ea typeface="나눔바른고딕" panose="020B0603020101020101" pitchFamily="50" charset="-127"/>
                        </a:rPr>
                        <a:t>*</a:t>
                      </a:r>
                      <a:r>
                        <a:rPr lang="en-US" altLang="ko-KR" sz="1000" b="1" i="0" u="none" strike="noStrike" dirty="0">
                          <a:solidFill>
                            <a:schemeClr val="tx1"/>
                          </a:solidFill>
                          <a:effectLst/>
                          <a:latin typeface="나눔바른고딕" panose="020B0603020101020101" pitchFamily="50" charset="-127"/>
                          <a:ea typeface="나눔바른고딕" panose="020B0603020101020101" pitchFamily="50" charset="-127"/>
                        </a:rPr>
                        <a:t>2)</a:t>
                      </a:r>
                      <a:endParaRPr lang="ko-KR" altLang="en-US" sz="1000" b="1" i="0" u="none" strike="noStrike" kern="1200" baseline="300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6593"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9525" cap="flat" cmpd="sng" algn="ctr">
                      <a:solidFill>
                        <a:schemeClr val="tx1"/>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61950" lvl="0" indent="444500" algn="r" defTabSz="914400" rtl="0" eaLnBrk="1" fontAlgn="ctr" latinLnBrk="1" hangingPunct="1">
                        <a:spcBef>
                          <a:spcPts val="0"/>
                        </a:spcBef>
                        <a:spcAft>
                          <a:spcPts val="4800"/>
                        </a:spcAft>
                      </a:pPr>
                      <a:r>
                        <a:rPr lang="en-US" altLang="ko-KR"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8,681</a:t>
                      </a:r>
                      <a:endParaRPr lang="en-US"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9525" cap="flat" cmpd="sng" algn="ctr">
                      <a:solidFill>
                        <a:schemeClr val="tx1"/>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61950" lvl="0" indent="444500" algn="r" defTabSz="914400" rtl="0" eaLnBrk="1" fontAlgn="ctr" latinLnBrk="1" hangingPunct="1">
                        <a:spcBef>
                          <a:spcPts val="0"/>
                        </a:spcBef>
                        <a:spcAft>
                          <a:spcPts val="4800"/>
                        </a:spcAft>
                      </a:pPr>
                      <a:r>
                        <a:rPr lang="en-US" altLang="ko-KR"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95,853</a:t>
                      </a:r>
                      <a:endParaRPr lang="en-US"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9525" cap="flat" cmpd="sng" algn="ctr">
                      <a:solidFill>
                        <a:schemeClr val="tx1"/>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47700" lvl="0" indent="249238" algn="r" fontAlgn="ctr">
                        <a:spcBef>
                          <a:spcPts val="0"/>
                        </a:spcBef>
                        <a:spcAft>
                          <a:spcPts val="4800"/>
                        </a:spcAft>
                      </a:pP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105,534</a:t>
                      </a:r>
                      <a:endParaRPr 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r h="212873">
                <a:tc vMerge="1">
                  <a:txBody>
                    <a:bodyPr/>
                    <a:lstStyle/>
                    <a:p>
                      <a:pPr latinLnBrk="1"/>
                      <a:endParaRPr lang="ko-KR" altLang="en-US"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6593" marT="36000" marB="0" anchor="ctr">
                    <a:lnL>
                      <a:noFill/>
                    </a:lnL>
                    <a:lnR w="12700" cap="flat" cmpd="sng" algn="ctr">
                      <a:solidFill>
                        <a:schemeClr val="tx1"/>
                      </a:solidFill>
                      <a:prstDash val="solid"/>
                      <a:round/>
                      <a:headEnd type="none" w="med" len="med"/>
                      <a:tailEnd type="none" w="med" len="med"/>
                    </a:lnR>
                    <a:lnT w="12700" cap="flat" cmpd="sng" algn="ctr">
                      <a:solidFill>
                        <a:schemeClr val="bg1">
                          <a:lumMod val="75000"/>
                        </a:schemeClr>
                      </a:solidFill>
                      <a:prstDash val="sysDot"/>
                      <a:round/>
                      <a:headEnd type="none" w="med" len="med"/>
                      <a:tailEnd type="none" w="med" len="med"/>
                    </a:lnT>
                    <a:lnB w="12700" cap="flat" cmpd="sng" algn="ctr">
                      <a:solidFill>
                        <a:schemeClr val="bg1">
                          <a:lumMod val="75000"/>
                        </a:schemeClr>
                      </a:solidFill>
                      <a:prstDash val="sysDot"/>
                      <a:round/>
                      <a:headEnd type="none" w="med" len="med"/>
                      <a:tailEnd type="none" w="med" len="med"/>
                    </a:lnB>
                  </a:tcPr>
                </a:tc>
                <a:tc>
                  <a:txBody>
                    <a:bodyPr/>
                    <a:lstStyle/>
                    <a:p>
                      <a:pPr algn="ctr" latinLnBrk="1"/>
                      <a:r>
                        <a:rPr lang="ko-KR" altLang="en-US" sz="1000" b="1" i="0" u="none" strike="noStrike" kern="1200" dirty="0">
                          <a:solidFill>
                            <a:schemeClr val="tx1"/>
                          </a:solidFill>
                          <a:effectLst/>
                          <a:ea typeface="나눔바른고딕" panose="020B0603020101020101" pitchFamily="50" charset="-127"/>
                          <a:cs typeface="+mn-cs"/>
                        </a:rPr>
                        <a:t>증권거래세</a:t>
                      </a:r>
                      <a:endParaRPr lang="ko-KR" altLang="en-US" dirty="0"/>
                    </a:p>
                  </a:txBody>
                  <a:tcPr marL="72000" marR="6593"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ct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8</a:t>
                      </a:r>
                      <a:endParaRPr 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61950" lvl="0" indent="444500" algn="r" fontAlgn="ct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3,010</a:t>
                      </a:r>
                      <a:endParaRPr 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47700" lvl="0" indent="249238" algn="r" fontAlgn="ct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3,018</a:t>
                      </a:r>
                      <a:endParaRPr 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20508652"/>
                  </a:ext>
                </a:extLst>
              </a:tr>
              <a:tr h="212873">
                <a:tc gridSpan="2">
                  <a:txBody>
                    <a:bodyPr/>
                    <a:lstStyle/>
                    <a:p>
                      <a:pPr algn="ctr" latinLnBrk="1"/>
                      <a:r>
                        <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소계</a:t>
                      </a:r>
                    </a:p>
                  </a:txBody>
                  <a:tcPr marL="72000" marR="6593" marT="36000" marB="0" anchor="ctr">
                    <a:lnL w="127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tc hMerge="1">
                  <a:txBody>
                    <a:bodyPr/>
                    <a:lstStyle/>
                    <a:p>
                      <a:pPr latinLnBrk="1"/>
                      <a:endParaRPr lang="ko-KR" altLang="en-US"/>
                    </a:p>
                  </a:txBody>
                  <a:tcPr/>
                </a:tc>
                <a:tc>
                  <a:txBody>
                    <a:bodyPr/>
                    <a:lstStyle/>
                    <a:p>
                      <a:pPr algn="r" latinLnBrk="1"/>
                      <a:r>
                        <a:rPr lang="en-US" altLang="ko-KR"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8,689</a:t>
                      </a:r>
                      <a:endPar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tc>
                  <a:txBody>
                    <a:bodyPr/>
                    <a:lstStyle/>
                    <a:p>
                      <a:pPr marL="361950" lvl="0" indent="444500" algn="r" fontAlgn="ctr"/>
                      <a:r>
                        <a:rPr lang="en-US" altLang="ko-KR" sz="1000" b="1" i="0" u="none" strike="noStrike" dirty="0">
                          <a:solidFill>
                            <a:srgbClr val="000000"/>
                          </a:solidFill>
                          <a:effectLst/>
                          <a:latin typeface="나눔바른고딕" panose="020B0603020101020101" pitchFamily="50" charset="-127"/>
                          <a:ea typeface="나눔바른고딕" panose="020B0603020101020101" pitchFamily="50" charset="-127"/>
                        </a:rPr>
                        <a:t>98,863</a:t>
                      </a:r>
                      <a:endParaRPr lang="en-US" sz="1000" b="1"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tc>
                  <a:txBody>
                    <a:bodyPr/>
                    <a:lstStyle/>
                    <a:p>
                      <a:pPr marL="647700" lvl="0" indent="249238" algn="r" fontAlgn="ctr"/>
                      <a:r>
                        <a:rPr lang="en-US" altLang="ko-KR" sz="1000" b="1" i="0" u="none" strike="noStrike" dirty="0">
                          <a:solidFill>
                            <a:srgbClr val="000000"/>
                          </a:solidFill>
                          <a:effectLst/>
                          <a:latin typeface="나눔바른고딕" panose="020B0603020101020101" pitchFamily="50" charset="-127"/>
                          <a:ea typeface="나눔바른고딕" panose="020B0603020101020101" pitchFamily="50" charset="-127"/>
                        </a:rPr>
                        <a:t>107,552</a:t>
                      </a:r>
                      <a:endParaRPr lang="en-US" sz="1000" b="1"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extLst>
                  <a:ext uri="{0D108BD9-81ED-4DB2-BD59-A6C34878D82A}">
                    <a16:rowId xmlns:a16="http://schemas.microsoft.com/office/drawing/2014/main" val="344551472"/>
                  </a:ext>
                </a:extLst>
              </a:tr>
              <a:tr h="212873">
                <a:tc rowSpan="2">
                  <a:txBody>
                    <a:bodyPr/>
                    <a:lstStyle/>
                    <a:p>
                      <a:pPr algn="ctr" latinLnBrk="1"/>
                      <a:r>
                        <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분할신설법인</a:t>
                      </a:r>
                    </a:p>
                  </a:txBody>
                  <a:tcPr marL="72000" marR="6593" marT="36000" marB="0" anchor="ctr">
                    <a:lnL w="127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ko-KR" altLang="en-US" sz="1000" b="1" i="0" u="none" strike="noStrike" kern="1200" dirty="0">
                          <a:solidFill>
                            <a:schemeClr val="tx1"/>
                          </a:solidFill>
                          <a:effectLst/>
                          <a:latin typeface="+mn-lt"/>
                          <a:ea typeface="나눔바른고딕" panose="020B0603020101020101" pitchFamily="50" charset="-127"/>
                          <a:cs typeface="+mn-cs"/>
                        </a:rPr>
                        <a:t>취득세</a:t>
                      </a:r>
                      <a:r>
                        <a:rPr lang="en-US" altLang="ko-KR" sz="1000" b="1" i="0" u="none" strike="noStrike" kern="1200" dirty="0">
                          <a:solidFill>
                            <a:schemeClr val="tx1"/>
                          </a:solidFill>
                          <a:effectLst/>
                          <a:latin typeface="+mn-lt"/>
                          <a:ea typeface="나눔바른고딕" panose="020B0603020101020101" pitchFamily="50" charset="-127"/>
                          <a:cs typeface="+mn-cs"/>
                        </a:rPr>
                        <a:t>(</a:t>
                      </a:r>
                      <a:r>
                        <a:rPr lang="ko-KR" altLang="en-US" sz="1000" b="1" i="0" u="none" strike="noStrike" kern="1200" dirty="0">
                          <a:solidFill>
                            <a:schemeClr val="tx1"/>
                          </a:solidFill>
                          <a:effectLst/>
                          <a:latin typeface="+mn-lt"/>
                          <a:ea typeface="나눔바른고딕" panose="020B0603020101020101" pitchFamily="50" charset="-127"/>
                          <a:cs typeface="+mn-cs"/>
                        </a:rPr>
                        <a:t>*</a:t>
                      </a:r>
                      <a:r>
                        <a:rPr lang="en-US" altLang="ko-KR" sz="1000" b="1" i="0" u="none" strike="noStrike" kern="1200" dirty="0">
                          <a:solidFill>
                            <a:schemeClr val="tx1"/>
                          </a:solidFill>
                          <a:effectLst/>
                          <a:latin typeface="+mn-lt"/>
                          <a:ea typeface="나눔바른고딕" panose="020B0603020101020101" pitchFamily="50" charset="-127"/>
                          <a:cs typeface="+mn-cs"/>
                        </a:rPr>
                        <a:t>3)</a:t>
                      </a:r>
                      <a:endPar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6593"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533400" lvl="0" indent="898525" algn="r" defTabSz="914400" rtl="0" eaLnBrk="1" fontAlgn="ctr" latinLnBrk="1" hangingPunct="1">
                        <a:spcBef>
                          <a:spcPts val="0"/>
                        </a:spcBef>
                        <a:spcAft>
                          <a:spcPts val="4800"/>
                        </a:spcAft>
                      </a:pPr>
                      <a:r>
                        <a:rPr lang="en-US" altLang="ko-KR"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3,768</a:t>
                      </a: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48000" lvl="0" indent="900000" algn="r" defTabSz="914400" rtl="0" eaLnBrk="1" fontAlgn="ctr" latinLnBrk="1" hangingPunct="1">
                        <a:spcBef>
                          <a:spcPts val="0"/>
                        </a:spcBef>
                        <a:spcAft>
                          <a:spcPts val="4800"/>
                        </a:spcAft>
                      </a:pPr>
                      <a:r>
                        <a:rPr lang="en-US" altLang="ko-KR"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a:t>
                      </a:r>
                      <a:endParaRPr lang="en-US"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47700" lvl="0" indent="249238" algn="r" fontAlgn="ct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3,768</a:t>
                      </a:r>
                      <a:endParaRPr 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91151775"/>
                  </a:ext>
                </a:extLst>
              </a:tr>
              <a:tr h="212873">
                <a:tc vMerge="1">
                  <a:txBody>
                    <a:bodyPr/>
                    <a:lstStyle/>
                    <a:p>
                      <a:pPr algn="ctr" latinLnBrk="1"/>
                      <a:endPar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6593" marT="36000" marB="0" anchor="ctr">
                    <a:lnL w="127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등록면허세</a:t>
                      </a:r>
                      <a:r>
                        <a:rPr lang="en-US" altLang="ko-KR"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a:t>
                      </a:r>
                      <a:r>
                        <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a:t>
                      </a:r>
                      <a:r>
                        <a:rPr lang="en-US" altLang="ko-KR"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4)</a:t>
                      </a:r>
                      <a:endPar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6593"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48000" lvl="0" indent="900000" algn="r" defTabSz="914400" rtl="0" eaLnBrk="1" fontAlgn="ctr" latinLnBrk="1" hangingPunct="1">
                        <a:spcBef>
                          <a:spcPts val="0"/>
                        </a:spcBef>
                        <a:spcAft>
                          <a:spcPts val="4800"/>
                        </a:spcAft>
                      </a:pPr>
                      <a:r>
                        <a:rPr lang="en-US" altLang="ko-KR"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58</a:t>
                      </a: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48000" lvl="0" indent="900000" algn="r" defTabSz="914400" rtl="0" eaLnBrk="1" fontAlgn="ctr" latinLnBrk="1" hangingPunct="1">
                        <a:spcBef>
                          <a:spcPts val="0"/>
                        </a:spcBef>
                        <a:spcAft>
                          <a:spcPts val="4800"/>
                        </a:spcAft>
                      </a:pPr>
                      <a:endParaRPr lang="en-US"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47700" lvl="0" indent="249238" algn="r" fontAlgn="ct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58</a:t>
                      </a:r>
                      <a:endParaRPr 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50874227"/>
                  </a:ext>
                </a:extLst>
              </a:tr>
              <a:tr h="212873">
                <a:tc gridSpan="2">
                  <a:txBody>
                    <a:bodyPr/>
                    <a:lstStyle/>
                    <a:p>
                      <a:pPr algn="ctr" latinLnBrk="1"/>
                      <a:r>
                        <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소계</a:t>
                      </a:r>
                    </a:p>
                  </a:txBody>
                  <a:tcPr marL="72000" marR="6593" marT="36000" marB="0" anchor="ctr">
                    <a:lnL w="127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tc hMerge="1">
                  <a:txBody>
                    <a:bodyPr/>
                    <a:lstStyle/>
                    <a:p>
                      <a:pPr latinLnBrk="1"/>
                      <a:endParaRPr lang="ko-KR" altLang="en-US"/>
                    </a:p>
                  </a:txBody>
                  <a:tcPr/>
                </a:tc>
                <a:tc>
                  <a:txBody>
                    <a:bodyPr/>
                    <a:lstStyle/>
                    <a:p>
                      <a:pPr marL="533400" marR="0" lvl="0" indent="898525" algn="r" defTabSz="914400" rtl="0" eaLnBrk="1" fontAlgn="ctr" latinLnBrk="1" hangingPunct="1">
                        <a:lnSpc>
                          <a:spcPct val="100000"/>
                        </a:lnSpc>
                        <a:spcBef>
                          <a:spcPts val="0"/>
                        </a:spcBef>
                        <a:spcAft>
                          <a:spcPts val="4800"/>
                        </a:spcAft>
                        <a:buClrTx/>
                        <a:buSzTx/>
                        <a:buFontTx/>
                        <a:buNone/>
                        <a:tabLst/>
                        <a:defRPr/>
                      </a:pPr>
                      <a:r>
                        <a:rPr kumimoji="0" lang="en-US" altLang="ko-KR" sz="1000" b="1"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3,826</a:t>
                      </a: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tc>
                  <a:txBody>
                    <a:bodyPr/>
                    <a:lstStyle/>
                    <a:p>
                      <a:pPr marL="648000" lvl="0" indent="900000" algn="r" defTabSz="914400" rtl="0" eaLnBrk="1" fontAlgn="ctr" latinLnBrk="1" hangingPunct="1">
                        <a:spcBef>
                          <a:spcPts val="0"/>
                        </a:spcBef>
                        <a:spcAft>
                          <a:spcPts val="4800"/>
                        </a:spcAft>
                      </a:pPr>
                      <a:r>
                        <a:rPr lang="en-US" altLang="ko-KR"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a:t>
                      </a:r>
                      <a:endParaRPr 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tc>
                  <a:txBody>
                    <a:bodyPr/>
                    <a:lstStyle/>
                    <a:p>
                      <a:pPr marL="647700" lvl="0" indent="249238" algn="r" fontAlgn="ctr"/>
                      <a:r>
                        <a:rPr lang="en-US" altLang="ko-KR" sz="1000" b="1" i="0" u="none" strike="noStrike" dirty="0">
                          <a:solidFill>
                            <a:srgbClr val="000000"/>
                          </a:solidFill>
                          <a:effectLst/>
                          <a:latin typeface="나눔바른고딕" panose="020B0603020101020101" pitchFamily="50" charset="-127"/>
                          <a:ea typeface="나눔바른고딕" panose="020B0603020101020101" pitchFamily="50" charset="-127"/>
                        </a:rPr>
                        <a:t>3,826</a:t>
                      </a:r>
                      <a:endParaRPr lang="en-US" sz="1000" b="1"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extLst>
                  <a:ext uri="{0D108BD9-81ED-4DB2-BD59-A6C34878D82A}">
                    <a16:rowId xmlns:a16="http://schemas.microsoft.com/office/drawing/2014/main" val="1322603166"/>
                  </a:ext>
                </a:extLst>
              </a:tr>
              <a:tr h="212873">
                <a:tc rowSpan="2">
                  <a:txBody>
                    <a:bodyPr/>
                    <a:lstStyle/>
                    <a:p>
                      <a:pPr algn="ctr" latinLnBrk="1"/>
                      <a:r>
                        <a:rPr lang="en-US" altLang="ko-KR"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DBI</a:t>
                      </a:r>
                      <a:endPar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6593" marT="36000" marB="0" anchor="ctr">
                    <a:lnL w="127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ko-KR" altLang="en-US" sz="1000" b="1" i="0" u="none" strike="noStrike" kern="1200" dirty="0">
                          <a:solidFill>
                            <a:schemeClr val="tx1"/>
                          </a:solidFill>
                          <a:effectLst/>
                          <a:latin typeface="+mn-lt"/>
                          <a:ea typeface="나눔바른고딕" panose="020B0603020101020101" pitchFamily="50" charset="-127"/>
                          <a:cs typeface="+mn-cs"/>
                        </a:rPr>
                        <a:t>법인세</a:t>
                      </a:r>
                      <a:r>
                        <a:rPr lang="en-US" altLang="ko-KR" sz="1000" b="1" i="0" u="none" strike="noStrike" kern="1200" dirty="0">
                          <a:solidFill>
                            <a:schemeClr val="tx1"/>
                          </a:solidFill>
                          <a:effectLst/>
                          <a:latin typeface="+mn-lt"/>
                          <a:ea typeface="나눔바른고딕" panose="020B0603020101020101" pitchFamily="50" charset="-127"/>
                          <a:cs typeface="+mn-cs"/>
                        </a:rPr>
                        <a:t>(</a:t>
                      </a:r>
                      <a:r>
                        <a:rPr lang="ko-KR" altLang="en-US" sz="1000" b="1" i="0" u="none" strike="noStrike" kern="1200" dirty="0">
                          <a:solidFill>
                            <a:schemeClr val="tx1"/>
                          </a:solidFill>
                          <a:effectLst/>
                          <a:latin typeface="+mn-lt"/>
                          <a:ea typeface="나눔바른고딕" panose="020B0603020101020101" pitchFamily="50" charset="-127"/>
                          <a:cs typeface="+mn-cs"/>
                        </a:rPr>
                        <a:t>*</a:t>
                      </a:r>
                      <a:r>
                        <a:rPr lang="en-US" altLang="ko-KR" sz="1000" b="1" i="0" u="none" strike="noStrike" kern="1200" dirty="0">
                          <a:solidFill>
                            <a:schemeClr val="tx1"/>
                          </a:solidFill>
                          <a:effectLst/>
                          <a:latin typeface="+mn-lt"/>
                          <a:ea typeface="나눔바른고딕" panose="020B0603020101020101" pitchFamily="50" charset="-127"/>
                          <a:cs typeface="+mn-cs"/>
                        </a:rPr>
                        <a:t>2, </a:t>
                      </a:r>
                      <a:r>
                        <a:rPr lang="ko-KR" altLang="en-US" sz="1000" b="1" i="0" u="none" strike="noStrike" kern="1200" dirty="0">
                          <a:solidFill>
                            <a:schemeClr val="tx1"/>
                          </a:solidFill>
                          <a:effectLst/>
                          <a:latin typeface="+mn-lt"/>
                          <a:ea typeface="나눔바른고딕" panose="020B0603020101020101" pitchFamily="50" charset="-127"/>
                          <a:cs typeface="+mn-cs"/>
                        </a:rPr>
                        <a:t>*</a:t>
                      </a:r>
                      <a:r>
                        <a:rPr lang="en-US" altLang="ko-KR" sz="1000" b="1" i="0" u="none" strike="noStrike" kern="1200" dirty="0">
                          <a:solidFill>
                            <a:schemeClr val="tx1"/>
                          </a:solidFill>
                          <a:effectLst/>
                          <a:latin typeface="+mn-lt"/>
                          <a:ea typeface="나눔바른고딕" panose="020B0603020101020101" pitchFamily="50" charset="-127"/>
                          <a:cs typeface="+mn-cs"/>
                        </a:rPr>
                        <a:t>5)</a:t>
                      </a:r>
                      <a:endPar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6593"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48000" lvl="0" indent="900000" algn="r" defTabSz="914400" rtl="0" eaLnBrk="1" fontAlgn="ctr" latinLnBrk="1" hangingPunct="1">
                        <a:spcBef>
                          <a:spcPts val="0"/>
                        </a:spcBef>
                        <a:spcAft>
                          <a:spcPts val="4800"/>
                        </a:spcAft>
                      </a:pPr>
                      <a:r>
                        <a:rPr lang="en-US" altLang="ko-KR"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a:t>
                      </a: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61950" lvl="0" indent="444500" algn="r" fontAlgn="ct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72,223</a:t>
                      </a:r>
                      <a:endParaRPr 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47700" lvl="0" indent="249238" algn="r" fontAlgn="ct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72,223</a:t>
                      </a:r>
                      <a:endParaRPr 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85820265"/>
                  </a:ext>
                </a:extLst>
              </a:tr>
              <a:tr h="212873">
                <a:tc vMerge="1">
                  <a:txBody>
                    <a:bodyPr/>
                    <a:lstStyle/>
                    <a:p>
                      <a:pPr algn="ctr" latinLnBrk="1"/>
                      <a:endParaRPr lang="ko-KR" altLang="en-US"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6593" marT="3600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latinLnBrk="1"/>
                      <a:r>
                        <a:rPr lang="ko-KR" altLang="en-US" sz="1000" b="1" i="0" u="none" strike="noStrike" kern="1200" dirty="0">
                          <a:solidFill>
                            <a:schemeClr val="tx1"/>
                          </a:solidFill>
                          <a:effectLst/>
                          <a:latin typeface="+mn-lt"/>
                          <a:ea typeface="나눔바른고딕" panose="020B0603020101020101" pitchFamily="50" charset="-127"/>
                          <a:cs typeface="+mn-cs"/>
                        </a:rPr>
                        <a:t>취득세</a:t>
                      </a:r>
                      <a:endParaRPr lang="ko-KR" altLang="en-US" dirty="0"/>
                    </a:p>
                  </a:txBody>
                  <a:tcPr marL="72000" marR="6593"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48000" lvl="0" indent="900000" algn="r" defTabSz="914400" rtl="0" eaLnBrk="1" fontAlgn="ctr" latinLnBrk="1" hangingPunct="1">
                        <a:spcBef>
                          <a:spcPts val="0"/>
                        </a:spcBef>
                        <a:spcAft>
                          <a:spcPts val="4800"/>
                        </a:spcAft>
                      </a:pPr>
                      <a:r>
                        <a:rPr lang="en-US" altLang="ko-KR" sz="1000" b="0"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a:t>
                      </a: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61950" lvl="0" indent="444500" algn="r" fontAlgn="ct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1,960</a:t>
                      </a:r>
                      <a:endParaRPr 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marL="647700" lvl="0" indent="249238" algn="r" fontAlgn="ctr"/>
                      <a:r>
                        <a:rPr lang="en-US" altLang="ko-KR" sz="1000" b="0" i="0" u="none" strike="noStrike" dirty="0">
                          <a:solidFill>
                            <a:srgbClr val="000000"/>
                          </a:solidFill>
                          <a:effectLst/>
                          <a:latin typeface="나눔바른고딕" panose="020B0603020101020101" pitchFamily="50" charset="-127"/>
                          <a:ea typeface="나눔바른고딕" panose="020B0603020101020101" pitchFamily="50" charset="-127"/>
                        </a:rPr>
                        <a:t>1,960</a:t>
                      </a:r>
                      <a:endParaRPr lang="en-US" sz="1000" b="0"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16439604"/>
                  </a:ext>
                </a:extLst>
              </a:tr>
              <a:tr h="212873">
                <a:tc gridSpan="2">
                  <a:txBody>
                    <a:bodyPr/>
                    <a:lstStyle/>
                    <a:p>
                      <a:pPr algn="ctr" latinLnBrk="1"/>
                      <a:r>
                        <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소계</a:t>
                      </a:r>
                    </a:p>
                  </a:txBody>
                  <a:tcPr marL="72000" marR="6593" marT="36000" marB="0" anchor="ctr">
                    <a:lnL w="127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tc hMerge="1">
                  <a:txBody>
                    <a:bodyPr/>
                    <a:lstStyle/>
                    <a:p>
                      <a:pPr latinLnBrk="1"/>
                      <a:endParaRPr lang="ko-KR" altLang="en-US"/>
                    </a:p>
                  </a:txBody>
                  <a:tcP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latinLnBrk="1"/>
                      <a:r>
                        <a:rPr lang="en-US" altLang="ko-KR"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a:t>
                      </a:r>
                      <a:endPar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tc>
                  <a:txBody>
                    <a:bodyPr/>
                    <a:lstStyle/>
                    <a:p>
                      <a:pPr marL="361950" lvl="0" indent="444500" algn="r" fontAlgn="ctr">
                        <a:tabLst>
                          <a:tab pos="361950" algn="l"/>
                        </a:tabLst>
                      </a:pPr>
                      <a:r>
                        <a:rPr lang="en-US" altLang="ko-KR" sz="1000" b="1" i="0" u="none" strike="noStrike" dirty="0">
                          <a:solidFill>
                            <a:srgbClr val="000000"/>
                          </a:solidFill>
                          <a:effectLst/>
                          <a:latin typeface="나눔바른고딕" panose="020B0603020101020101" pitchFamily="50" charset="-127"/>
                          <a:ea typeface="나눔바른고딕" panose="020B0603020101020101" pitchFamily="50" charset="-127"/>
                        </a:rPr>
                        <a:t>74,183</a:t>
                      </a:r>
                      <a:endParaRPr lang="en-US" sz="1000" b="1"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tc>
                  <a:txBody>
                    <a:bodyPr/>
                    <a:lstStyle/>
                    <a:p>
                      <a:pPr marL="647700" marR="0" lvl="0" indent="249238" algn="r" defTabSz="914400" rtl="0" eaLnBrk="1" fontAlgn="ctr" latinLnBrk="1" hangingPunct="1">
                        <a:lnSpc>
                          <a:spcPct val="100000"/>
                        </a:lnSpc>
                        <a:spcBef>
                          <a:spcPts val="0"/>
                        </a:spcBef>
                        <a:spcAft>
                          <a:spcPts val="0"/>
                        </a:spcAft>
                        <a:buClrTx/>
                        <a:buSzTx/>
                        <a:buFontTx/>
                        <a:buNone/>
                        <a:tabLst/>
                        <a:defRPr/>
                      </a:pPr>
                      <a:r>
                        <a:rPr lang="en-US" altLang="ko-KR" sz="1000" b="1" i="0" u="none" strike="noStrike" dirty="0">
                          <a:solidFill>
                            <a:srgbClr val="000000"/>
                          </a:solidFill>
                          <a:effectLst/>
                          <a:latin typeface="나눔바른고딕" panose="020B0603020101020101" pitchFamily="50" charset="-127"/>
                          <a:ea typeface="나눔바른고딕" panose="020B0603020101020101" pitchFamily="50" charset="-127"/>
                        </a:rPr>
                        <a:t>74,183</a:t>
                      </a:r>
                    </a:p>
                  </a:txBody>
                  <a:tcPr marL="72000" marR="72000" marT="36000" marB="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C3E1F5"/>
                    </a:solidFill>
                  </a:tcPr>
                </a:tc>
                <a:extLst>
                  <a:ext uri="{0D108BD9-81ED-4DB2-BD59-A6C34878D82A}">
                    <a16:rowId xmlns:a16="http://schemas.microsoft.com/office/drawing/2014/main" val="1925020481"/>
                  </a:ext>
                </a:extLst>
              </a:tr>
              <a:tr h="212873">
                <a:tc gridSpan="2">
                  <a:txBody>
                    <a:bodyPr/>
                    <a:lstStyle/>
                    <a:p>
                      <a:pPr algn="ctr" latinLnBrk="1"/>
                      <a:r>
                        <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총계</a:t>
                      </a:r>
                    </a:p>
                  </a:txBody>
                  <a:tcPr marL="72000" marR="6593" marT="36000" marB="0" anchor="ctr">
                    <a:lnL w="1270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88C4EC"/>
                    </a:solidFill>
                  </a:tcPr>
                </a:tc>
                <a:tc hMerge="1">
                  <a:txBody>
                    <a:bodyPr/>
                    <a:lstStyle/>
                    <a:p>
                      <a:pPr latinLnBrk="1"/>
                      <a:endParaRPr lang="ko-KR" altLang="en-US"/>
                    </a:p>
                  </a:txBody>
                  <a:tcPr/>
                </a:tc>
                <a:tc>
                  <a:txBody>
                    <a:bodyPr/>
                    <a:lstStyle/>
                    <a:p>
                      <a:pPr algn="r" latinLnBrk="1"/>
                      <a:r>
                        <a:rPr lang="en-US" altLang="ko-KR"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rPr>
                        <a:t>12,517</a:t>
                      </a:r>
                      <a:endParaRPr lang="ko-KR" altLang="en-US" sz="1000" b="1" i="0" u="none" strike="noStrike" kern="1200" dirty="0">
                        <a:solidFill>
                          <a:srgbClr val="000000"/>
                        </a:solidFill>
                        <a:effectLst/>
                        <a:latin typeface="나눔바른고딕" panose="020B0603020101020101" pitchFamily="50" charset="-127"/>
                        <a:ea typeface="나눔바른고딕" panose="020B0603020101020101" pitchFamily="50" charset="-127"/>
                        <a:cs typeface="+mn-cs"/>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88C4EC"/>
                    </a:solidFill>
                  </a:tcPr>
                </a:tc>
                <a:tc>
                  <a:txBody>
                    <a:bodyPr/>
                    <a:lstStyle/>
                    <a:p>
                      <a:pPr marL="647700" lvl="0" indent="430213" algn="r" fontAlgn="ctr"/>
                      <a:r>
                        <a:rPr lang="en-US" altLang="ko-KR" sz="1000" b="1" i="0" u="none" strike="noStrike" dirty="0">
                          <a:solidFill>
                            <a:srgbClr val="000000"/>
                          </a:solidFill>
                          <a:effectLst/>
                          <a:latin typeface="나눔바른고딕" panose="020B0603020101020101" pitchFamily="50" charset="-127"/>
                          <a:ea typeface="나눔바른고딕" panose="020B0603020101020101" pitchFamily="50" charset="-127"/>
                        </a:rPr>
                        <a:t>173,046</a:t>
                      </a:r>
                      <a:endParaRPr lang="en-US" sz="1000" b="1"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88C4EC"/>
                    </a:solidFill>
                  </a:tcPr>
                </a:tc>
                <a:tc>
                  <a:txBody>
                    <a:bodyPr/>
                    <a:lstStyle/>
                    <a:p>
                      <a:pPr marL="647700" lvl="0" indent="249238" algn="r" fontAlgn="ctr"/>
                      <a:r>
                        <a:rPr lang="en-US" altLang="ko-KR" sz="1000" b="1" i="0" u="none" strike="noStrike" dirty="0">
                          <a:solidFill>
                            <a:srgbClr val="000000"/>
                          </a:solidFill>
                          <a:effectLst/>
                          <a:latin typeface="나눔바른고딕" panose="020B0603020101020101" pitchFamily="50" charset="-127"/>
                          <a:ea typeface="나눔바른고딕" panose="020B0603020101020101" pitchFamily="50" charset="-127"/>
                        </a:rPr>
                        <a:t>185,561</a:t>
                      </a:r>
                      <a:endParaRPr lang="en-US" sz="1000" b="1" i="0" u="none" strike="noStrike" dirty="0">
                        <a:solidFill>
                          <a:srgbClr val="000000"/>
                        </a:solidFill>
                        <a:effectLst/>
                        <a:latin typeface="나눔바른고딕" panose="020B0603020101020101" pitchFamily="50" charset="-127"/>
                        <a:ea typeface="나눔바른고딕" panose="020B0603020101020101" pitchFamily="50" charset="-127"/>
                      </a:endParaRPr>
                    </a:p>
                  </a:txBody>
                  <a:tcPr marL="72000" marR="72000" marT="36000" marB="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88C4EC"/>
                    </a:solidFill>
                  </a:tcPr>
                </a:tc>
                <a:extLst>
                  <a:ext uri="{0D108BD9-81ED-4DB2-BD59-A6C34878D82A}">
                    <a16:rowId xmlns:a16="http://schemas.microsoft.com/office/drawing/2014/main" val="2845135010"/>
                  </a:ext>
                </a:extLst>
              </a:tr>
            </a:tbl>
          </a:graphicData>
        </a:graphic>
      </p:graphicFrame>
      <p:sp>
        <p:nvSpPr>
          <p:cNvPr id="12" name="직사각형 11">
            <a:extLst>
              <a:ext uri="{FF2B5EF4-FFF2-40B4-BE49-F238E27FC236}">
                <a16:creationId xmlns:a16="http://schemas.microsoft.com/office/drawing/2014/main" id="{5F0EB82A-8189-4478-95E0-44F95E08215E}"/>
              </a:ext>
            </a:extLst>
          </p:cNvPr>
          <p:cNvSpPr/>
          <p:nvPr/>
        </p:nvSpPr>
        <p:spPr>
          <a:xfrm>
            <a:off x="410547" y="3679228"/>
            <a:ext cx="9154291" cy="842025"/>
          </a:xfrm>
          <a:prstGeom prst="rect">
            <a:avLst/>
          </a:prstGeom>
        </p:spPr>
        <p:txBody>
          <a:bodyPr wrap="square">
            <a:spAutoFit/>
          </a:bodyPr>
          <a:lstStyle/>
          <a:p>
            <a:pPr lvl="0">
              <a:lnSpc>
                <a:spcPct val="110000"/>
              </a:lnSpc>
              <a:defRPr/>
            </a:pPr>
            <a:r>
              <a:rPr lang="en-US" altLang="ko-KR" sz="900" dirty="0">
                <a:latin typeface="Arial" panose="020B0604020202020204" pitchFamily="34" charset="0"/>
                <a:ea typeface="맑은 고딕" panose="020B0503020000020004" pitchFamily="50" charset="-127"/>
              </a:rPr>
              <a:t>(</a:t>
            </a:r>
            <a:r>
              <a:rPr lang="ko-KR" altLang="en-US" sz="900" dirty="0">
                <a:latin typeface="Arial" panose="020B0604020202020204" pitchFamily="34" charset="0"/>
                <a:ea typeface="맑은 고딕" panose="020B0503020000020004" pitchFamily="50" charset="-127"/>
              </a:rPr>
              <a:t>*</a:t>
            </a:r>
            <a:r>
              <a:rPr lang="en-US" altLang="ko-KR" sz="900" dirty="0">
                <a:latin typeface="Arial" panose="020B0604020202020204" pitchFamily="34" charset="0"/>
                <a:ea typeface="맑은 고딕" panose="020B0503020000020004" pitchFamily="50" charset="-127"/>
              </a:rPr>
              <a:t>1) DCF</a:t>
            </a:r>
            <a:r>
              <a:rPr lang="ko-KR" altLang="en-US" sz="900" dirty="0" err="1">
                <a:latin typeface="Arial" panose="020B0604020202020204" pitchFamily="34" charset="0"/>
                <a:ea typeface="맑은 고딕" panose="020B0503020000020004" pitchFamily="50" charset="-127"/>
              </a:rPr>
              <a:t>평가액</a:t>
            </a:r>
            <a:r>
              <a:rPr lang="ko-KR" altLang="en-US" sz="900" dirty="0">
                <a:latin typeface="Arial" panose="020B0604020202020204" pitchFamily="34" charset="0"/>
                <a:ea typeface="맑은 고딕" panose="020B0503020000020004" pitchFamily="50" charset="-127"/>
              </a:rPr>
              <a:t> </a:t>
            </a:r>
            <a:r>
              <a:rPr lang="ko-KR" altLang="en-US" sz="900" dirty="0" err="1">
                <a:latin typeface="Arial" panose="020B0604020202020204" pitchFamily="34" charset="0"/>
                <a:ea typeface="맑은 고딕" panose="020B0503020000020004" pitchFamily="50" charset="-127"/>
              </a:rPr>
              <a:t>중간값인</a:t>
            </a:r>
            <a:r>
              <a:rPr lang="ko-KR" altLang="en-US" sz="900" dirty="0">
                <a:latin typeface="Arial" panose="020B0604020202020204" pitchFamily="34" charset="0"/>
                <a:ea typeface="맑은 고딕" panose="020B0503020000020004" pitchFamily="50" charset="-127"/>
              </a:rPr>
              <a:t> </a:t>
            </a:r>
            <a:r>
              <a:rPr lang="en-US" altLang="ko-KR" sz="900" dirty="0">
                <a:latin typeface="Arial" panose="020B0604020202020204" pitchFamily="34" charset="0"/>
                <a:ea typeface="맑은 고딕" panose="020B0503020000020004" pitchFamily="50" charset="-127"/>
              </a:rPr>
              <a:t>7,000</a:t>
            </a:r>
            <a:r>
              <a:rPr lang="ko-KR" altLang="en-US" sz="900" dirty="0">
                <a:latin typeface="Arial" panose="020B0604020202020204" pitchFamily="34" charset="0"/>
                <a:ea typeface="맑은 고딕" panose="020B0503020000020004" pitchFamily="50" charset="-127"/>
              </a:rPr>
              <a:t>억으로 거래 가정</a:t>
            </a:r>
            <a:endParaRPr lang="en-US" altLang="ko-KR" sz="900" dirty="0">
              <a:latin typeface="Arial" panose="020B0604020202020204" pitchFamily="34" charset="0"/>
              <a:ea typeface="맑은 고딕" panose="020B0503020000020004" pitchFamily="50" charset="-127"/>
            </a:endParaRPr>
          </a:p>
          <a:p>
            <a:pPr lvl="0">
              <a:lnSpc>
                <a:spcPct val="110000"/>
              </a:lnSpc>
              <a:defRPr/>
            </a:pPr>
            <a:r>
              <a:rPr lang="en-US" altLang="ko-KR" sz="900" dirty="0">
                <a:latin typeface="Arial" panose="020B0604020202020204" pitchFamily="34" charset="0"/>
                <a:ea typeface="맑은 고딕" panose="020B0503020000020004" pitchFamily="50" charset="-127"/>
              </a:rPr>
              <a:t>(</a:t>
            </a:r>
            <a:r>
              <a:rPr lang="ko-KR" altLang="en-US" sz="900" dirty="0">
                <a:latin typeface="Arial" panose="020B0604020202020204" pitchFamily="34" charset="0"/>
                <a:ea typeface="맑은 고딕" panose="020B0503020000020004" pitchFamily="50" charset="-127"/>
              </a:rPr>
              <a:t>*</a:t>
            </a:r>
            <a:r>
              <a:rPr lang="en-US" altLang="ko-KR" sz="900" dirty="0">
                <a:latin typeface="Arial" panose="020B0604020202020204" pitchFamily="34" charset="0"/>
                <a:ea typeface="맑은 고딕" panose="020B0503020000020004" pitchFamily="50" charset="-127"/>
              </a:rPr>
              <a:t>2) </a:t>
            </a:r>
            <a:r>
              <a:rPr lang="ko-KR" altLang="en-US" sz="900" dirty="0" err="1">
                <a:latin typeface="Arial" panose="020B0604020202020204" pitchFamily="34" charset="0"/>
                <a:ea typeface="맑은 고딕" panose="020B0503020000020004" pitchFamily="50" charset="-127"/>
              </a:rPr>
              <a:t>미환류소득에</a:t>
            </a:r>
            <a:r>
              <a:rPr lang="ko-KR" altLang="en-US" sz="900" dirty="0">
                <a:latin typeface="Arial" panose="020B0604020202020204" pitchFamily="34" charset="0"/>
                <a:ea typeface="맑은 고딕" panose="020B0503020000020004" pitchFamily="50" charset="-127"/>
              </a:rPr>
              <a:t> 대한 법인세는 한도 초과로 발생하지 않는 것으로 판단하여 </a:t>
            </a:r>
            <a:r>
              <a:rPr lang="en-US" altLang="ko-KR" sz="900" dirty="0">
                <a:latin typeface="Arial" panose="020B0604020202020204" pitchFamily="34" charset="0"/>
                <a:ea typeface="맑은 고딕" panose="020B0503020000020004" pitchFamily="50" charset="-127"/>
              </a:rPr>
              <a:t>Tax Effect</a:t>
            </a:r>
            <a:r>
              <a:rPr lang="ko-KR" altLang="en-US" sz="900" dirty="0">
                <a:latin typeface="Arial" panose="020B0604020202020204" pitchFamily="34" charset="0"/>
                <a:ea typeface="맑은 고딕" panose="020B0503020000020004" pitchFamily="50" charset="-127"/>
              </a:rPr>
              <a:t>에 </a:t>
            </a:r>
            <a:r>
              <a:rPr lang="ko-KR" altLang="en-US" sz="900" dirty="0" err="1">
                <a:latin typeface="Arial" panose="020B0604020202020204" pitchFamily="34" charset="0"/>
                <a:ea typeface="맑은 고딕" panose="020B0503020000020004" pitchFamily="50" charset="-127"/>
              </a:rPr>
              <a:t>미반영</a:t>
            </a:r>
            <a:endParaRPr lang="en-US" altLang="ko-KR" sz="900" dirty="0">
              <a:latin typeface="Arial" panose="020B0604020202020204" pitchFamily="34" charset="0"/>
              <a:ea typeface="맑은 고딕" panose="020B0503020000020004" pitchFamily="50" charset="-127"/>
            </a:endParaRPr>
          </a:p>
          <a:p>
            <a:pPr lvl="0">
              <a:lnSpc>
                <a:spcPct val="110000"/>
              </a:lnSpc>
              <a:defRPr/>
            </a:pPr>
            <a:r>
              <a:rPr lang="en-US" altLang="ko-KR" sz="900" dirty="0">
                <a:latin typeface="Arial" panose="020B0604020202020204" pitchFamily="34" charset="0"/>
                <a:ea typeface="맑은 고딕" panose="020B0503020000020004" pitchFamily="50" charset="-127"/>
              </a:rPr>
              <a:t>(</a:t>
            </a:r>
            <a:r>
              <a:rPr lang="ko-KR" altLang="en-US" sz="900" dirty="0">
                <a:latin typeface="Arial" panose="020B0604020202020204" pitchFamily="34" charset="0"/>
                <a:ea typeface="맑은 고딕" panose="020B0503020000020004" pitchFamily="50" charset="-127"/>
              </a:rPr>
              <a:t>*</a:t>
            </a:r>
            <a:r>
              <a:rPr lang="en-US" altLang="ko-KR" sz="900" dirty="0">
                <a:latin typeface="Arial" panose="020B0604020202020204" pitchFamily="34" charset="0"/>
                <a:ea typeface="맑은 고딕" panose="020B0503020000020004" pitchFamily="50" charset="-127"/>
              </a:rPr>
              <a:t>3) </a:t>
            </a:r>
            <a:r>
              <a:rPr lang="ko-KR" altLang="en-US" sz="900" dirty="0">
                <a:latin typeface="Arial" panose="020B0604020202020204" pitchFamily="34" charset="0"/>
                <a:ea typeface="맑은 고딕" panose="020B0503020000020004" pitchFamily="50" charset="-127"/>
              </a:rPr>
              <a:t>부동산에 대한 취득세 중과세율은 적용되지 않는 것으로 판단하여 기본세율 적용 </a:t>
            </a:r>
            <a:endParaRPr lang="en-US" altLang="ko-KR" sz="900" dirty="0">
              <a:latin typeface="Arial" panose="020B0604020202020204" pitchFamily="34" charset="0"/>
              <a:ea typeface="맑은 고딕" panose="020B0503020000020004" pitchFamily="50" charset="-127"/>
            </a:endParaRPr>
          </a:p>
          <a:p>
            <a:pPr lvl="0">
              <a:lnSpc>
                <a:spcPct val="110000"/>
              </a:lnSpc>
              <a:defRPr/>
            </a:pPr>
            <a:r>
              <a:rPr lang="en-US" altLang="ko-KR" sz="900" dirty="0">
                <a:latin typeface="Arial" panose="020B0604020202020204" pitchFamily="34" charset="0"/>
                <a:ea typeface="맑은 고딕" panose="020B0503020000020004" pitchFamily="50" charset="-127"/>
              </a:rPr>
              <a:t>(</a:t>
            </a:r>
            <a:r>
              <a:rPr lang="ko-KR" altLang="en-US" sz="900" dirty="0">
                <a:latin typeface="Arial" panose="020B0604020202020204" pitchFamily="34" charset="0"/>
                <a:ea typeface="맑은 고딕" panose="020B0503020000020004" pitchFamily="50" charset="-127"/>
              </a:rPr>
              <a:t>*</a:t>
            </a:r>
            <a:r>
              <a:rPr lang="en-US" altLang="ko-KR" sz="900" dirty="0">
                <a:latin typeface="Arial" panose="020B0604020202020204" pitchFamily="34" charset="0"/>
                <a:ea typeface="맑은 고딕" panose="020B0503020000020004" pitchFamily="50" charset="-127"/>
              </a:rPr>
              <a:t>4) </a:t>
            </a:r>
            <a:r>
              <a:rPr lang="ko-KR" altLang="en-US" sz="900" dirty="0">
                <a:latin typeface="Arial" panose="020B0604020202020204" pitchFamily="34" charset="0"/>
                <a:ea typeface="맑은 고딕" panose="020B0503020000020004" pitchFamily="50" charset="-127"/>
              </a:rPr>
              <a:t>자본금 </a:t>
            </a:r>
            <a:r>
              <a:rPr lang="en-US" altLang="ko-KR" sz="900" dirty="0">
                <a:latin typeface="Arial" panose="020B0604020202020204" pitchFamily="34" charset="0"/>
                <a:ea typeface="맑은 고딕" panose="020B0503020000020004" pitchFamily="50" charset="-127"/>
              </a:rPr>
              <a:t>40</a:t>
            </a:r>
            <a:r>
              <a:rPr lang="ko-KR" altLang="en-US" sz="900" dirty="0">
                <a:latin typeface="Arial" panose="020B0604020202020204" pitchFamily="34" charset="0"/>
                <a:ea typeface="맑은 고딕" panose="020B0503020000020004" pitchFamily="50" charset="-127"/>
              </a:rPr>
              <a:t>억원으로 가정</a:t>
            </a:r>
            <a:endParaRPr lang="en-US" altLang="ko-KR" sz="900" dirty="0">
              <a:latin typeface="Arial" panose="020B0604020202020204" pitchFamily="34" charset="0"/>
              <a:ea typeface="맑은 고딕" panose="020B0503020000020004" pitchFamily="50" charset="-127"/>
            </a:endParaRPr>
          </a:p>
          <a:p>
            <a:pPr lvl="0">
              <a:lnSpc>
                <a:spcPct val="110000"/>
              </a:lnSpc>
              <a:defRPr/>
            </a:pPr>
            <a:r>
              <a:rPr lang="en-US" altLang="ko-KR" sz="900" dirty="0">
                <a:latin typeface="Arial" panose="020B0604020202020204" pitchFamily="34" charset="0"/>
                <a:ea typeface="맑은 고딕" panose="020B0503020000020004" pitchFamily="50" charset="-127"/>
              </a:rPr>
              <a:t>(</a:t>
            </a:r>
            <a:r>
              <a:rPr lang="ko-KR" altLang="en-US" sz="900" dirty="0">
                <a:latin typeface="Arial" panose="020B0604020202020204" pitchFamily="34" charset="0"/>
                <a:ea typeface="맑은 고딕" panose="020B0503020000020004" pitchFamily="50" charset="-127"/>
              </a:rPr>
              <a:t>*</a:t>
            </a:r>
            <a:r>
              <a:rPr lang="en-US" altLang="ko-KR" sz="900" dirty="0">
                <a:latin typeface="Arial" panose="020B0604020202020204" pitchFamily="34" charset="0"/>
                <a:ea typeface="맑은 고딕" panose="020B0503020000020004" pitchFamily="50" charset="-127"/>
              </a:rPr>
              <a:t>5) </a:t>
            </a:r>
            <a:r>
              <a:rPr lang="ko-KR" altLang="en-US" sz="900" dirty="0">
                <a:latin typeface="Arial" panose="020B0604020202020204" pitchFamily="34" charset="0"/>
                <a:ea typeface="맑은 고딕" panose="020B0503020000020004" pitchFamily="50" charset="-127"/>
              </a:rPr>
              <a:t>분할신설법인 주식 고가매입으로 간주할 경우 과세가능 금액</a:t>
            </a:r>
            <a:r>
              <a:rPr lang="en-US" altLang="ko-KR" sz="900" dirty="0">
                <a:latin typeface="Arial" panose="020B0604020202020204" pitchFamily="34" charset="0"/>
                <a:ea typeface="맑은 고딕" panose="020B0503020000020004" pitchFamily="50" charset="-127"/>
              </a:rPr>
              <a:t>(</a:t>
            </a:r>
            <a:r>
              <a:rPr lang="ko-KR" altLang="en-US" sz="900" dirty="0">
                <a:latin typeface="Arial" panose="020B0604020202020204" pitchFamily="34" charset="0"/>
                <a:ea typeface="맑은 고딕" panose="020B0503020000020004" pitchFamily="50" charset="-127"/>
              </a:rPr>
              <a:t>실제 </a:t>
            </a:r>
            <a:r>
              <a:rPr lang="en-US" altLang="ko-KR" sz="900" dirty="0">
                <a:latin typeface="Arial" panose="020B0604020202020204" pitchFamily="34" charset="0"/>
                <a:ea typeface="맑은 고딕" panose="020B0503020000020004" pitchFamily="50" charset="-127"/>
              </a:rPr>
              <a:t>Tax Effect</a:t>
            </a:r>
            <a:r>
              <a:rPr lang="ko-KR" altLang="en-US" sz="900" dirty="0">
                <a:latin typeface="Arial" panose="020B0604020202020204" pitchFamily="34" charset="0"/>
                <a:ea typeface="맑은 고딕" panose="020B0503020000020004" pitchFamily="50" charset="-127"/>
              </a:rPr>
              <a:t>는 </a:t>
            </a:r>
            <a:r>
              <a:rPr lang="en-US" altLang="ko-KR" sz="900" dirty="0">
                <a:latin typeface="Arial" panose="020B0604020202020204" pitchFamily="34" charset="0"/>
                <a:ea typeface="맑은 고딕" panose="020B0503020000020004" pitchFamily="50" charset="-127"/>
              </a:rPr>
              <a:t>DBI</a:t>
            </a:r>
            <a:r>
              <a:rPr lang="ko-KR" altLang="en-US" sz="900" dirty="0">
                <a:latin typeface="Arial" panose="020B0604020202020204" pitchFamily="34" charset="0"/>
                <a:ea typeface="맑은 고딕" panose="020B0503020000020004" pitchFamily="50" charset="-127"/>
              </a:rPr>
              <a:t>가 분할신설법인 주식을 처분하는 시점에 발생</a:t>
            </a:r>
            <a:r>
              <a:rPr lang="en-US" altLang="ko-KR" sz="900" dirty="0">
                <a:latin typeface="Arial" panose="020B0604020202020204" pitchFamily="34" charset="0"/>
                <a:ea typeface="맑은 고딕" panose="020B0503020000020004" pitchFamily="50" charset="-127"/>
              </a:rPr>
              <a:t>)</a:t>
            </a:r>
          </a:p>
        </p:txBody>
      </p:sp>
    </p:spTree>
    <p:extLst>
      <p:ext uri="{BB962C8B-B14F-4D97-AF65-F5344CB8AC3E}">
        <p14:creationId xmlns:p14="http://schemas.microsoft.com/office/powerpoint/2010/main" val="2562751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10" name="제목 3">
            <a:extLst>
              <a:ext uri="{FF2B5EF4-FFF2-40B4-BE49-F238E27FC236}">
                <a16:creationId xmlns:a16="http://schemas.microsoft.com/office/drawing/2014/main" id="{56F62F85-2B1D-4DE4-A1CC-FC0607DD6249}"/>
              </a:ext>
            </a:extLst>
          </p:cNvPr>
          <p:cNvSpPr>
            <a:spLocks noGrp="1"/>
          </p:cNvSpPr>
          <p:nvPr>
            <p:ph type="title"/>
          </p:nvPr>
        </p:nvSpPr>
        <p:spPr>
          <a:xfrm>
            <a:off x="488950" y="444975"/>
            <a:ext cx="8918244" cy="723600"/>
          </a:xfrm>
        </p:spPr>
        <p:txBody>
          <a:bodyPr/>
          <a:lstStyle/>
          <a:p>
            <a:pPr>
              <a:lnSpc>
                <a:spcPct val="80000"/>
              </a:lnSpc>
            </a:pPr>
            <a:r>
              <a:rPr lang="en-US" altLang="ko-KR" sz="2400" dirty="0">
                <a:solidFill>
                  <a:srgbClr val="00338D"/>
                </a:solidFill>
              </a:rPr>
              <a:t>1. Executive Summary – RFI review(1/3)</a:t>
            </a:r>
            <a:endParaRPr lang="en-US" altLang="ko-KR" sz="2400" dirty="0">
              <a:solidFill>
                <a:srgbClr val="00338D"/>
              </a:solidFill>
              <a:latin typeface="KPMG Extralight"/>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5" name="표 4">
            <a:extLst>
              <a:ext uri="{FF2B5EF4-FFF2-40B4-BE49-F238E27FC236}">
                <a16:creationId xmlns:a16="http://schemas.microsoft.com/office/drawing/2014/main" id="{C480F5CD-5073-441E-BA59-A196272CC499}"/>
              </a:ext>
            </a:extLst>
          </p:cNvPr>
          <p:cNvGraphicFramePr>
            <a:graphicFrameLocks noGrp="1"/>
          </p:cNvGraphicFramePr>
          <p:nvPr>
            <p:extLst>
              <p:ext uri="{D42A27DB-BD31-4B8C-83A1-F6EECF244321}">
                <p14:modId xmlns:p14="http://schemas.microsoft.com/office/powerpoint/2010/main" val="716569682"/>
              </p:ext>
            </p:extLst>
          </p:nvPr>
        </p:nvGraphicFramePr>
        <p:xfrm>
          <a:off x="488950" y="1449559"/>
          <a:ext cx="8918244" cy="3977757"/>
        </p:xfrm>
        <a:graphic>
          <a:graphicData uri="http://schemas.openxmlformats.org/drawingml/2006/table">
            <a:tbl>
              <a:tblPr firstRow="1" bandRow="1">
                <a:tableStyleId>{5C22544A-7EE6-4342-B048-85BDC9FD1C3A}</a:tableStyleId>
              </a:tblPr>
              <a:tblGrid>
                <a:gridCol w="815987">
                  <a:extLst>
                    <a:ext uri="{9D8B030D-6E8A-4147-A177-3AD203B41FA5}">
                      <a16:colId xmlns:a16="http://schemas.microsoft.com/office/drawing/2014/main" val="1046551340"/>
                    </a:ext>
                  </a:extLst>
                </a:gridCol>
                <a:gridCol w="1257194">
                  <a:extLst>
                    <a:ext uri="{9D8B030D-6E8A-4147-A177-3AD203B41FA5}">
                      <a16:colId xmlns:a16="http://schemas.microsoft.com/office/drawing/2014/main" val="2189420758"/>
                    </a:ext>
                  </a:extLst>
                </a:gridCol>
                <a:gridCol w="2842788">
                  <a:extLst>
                    <a:ext uri="{9D8B030D-6E8A-4147-A177-3AD203B41FA5}">
                      <a16:colId xmlns:a16="http://schemas.microsoft.com/office/drawing/2014/main" val="667248617"/>
                    </a:ext>
                  </a:extLst>
                </a:gridCol>
                <a:gridCol w="4002275">
                  <a:extLst>
                    <a:ext uri="{9D8B030D-6E8A-4147-A177-3AD203B41FA5}">
                      <a16:colId xmlns:a16="http://schemas.microsoft.com/office/drawing/2014/main" val="2831247636"/>
                    </a:ext>
                  </a:extLst>
                </a:gridCol>
              </a:tblGrid>
              <a:tr h="347151">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구분</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번호</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자료</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세부 내용</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820088242"/>
                  </a:ext>
                </a:extLst>
              </a:tr>
              <a:tr h="518658">
                <a:tc rowSpan="6">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3.5.1 </a:t>
                      </a:r>
                    </a:p>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법인세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3.5.1.1 </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R&amp;D</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세액공제 계산 세부내역</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 관련 </a:t>
                      </a:r>
                      <a:r>
                        <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R&amp;D</a:t>
                      </a: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세액공제 계산 세부내역</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38629681"/>
                  </a:ext>
                </a:extLst>
              </a:tr>
              <a:tr h="518658">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3.5.1.2 </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유</a:t>
                      </a:r>
                      <a:r>
                        <a:rPr kumimoji="0" lang="ko-KR" altLang="en-US" sz="1000" b="0" i="0" u="none" strike="noStrike" kern="1200" cap="none" spc="-50" normalizeH="0" baseline="0" dirty="0" err="1">
                          <a:ln>
                            <a:noFill/>
                          </a:ln>
                          <a:solidFill>
                            <a:schemeClr val="tx1"/>
                          </a:solidFill>
                          <a:effectLst/>
                          <a:uLnTx/>
                          <a:uFillTx/>
                          <a:latin typeface="Times New Roman" panose="02020603050405020304" pitchFamily="18" charset="0"/>
                          <a:ea typeface="맑은 고딕" panose="020B0503020000020004" pitchFamily="50" charset="-127"/>
                          <a:cs typeface="Times New Roman" panose="02020603050405020304" pitchFamily="18" charset="0"/>
                        </a:rPr>
                        <a:t>∙</a:t>
                      </a:r>
                      <a:r>
                        <a:rPr kumimoji="0" lang="ko-KR" altLang="en-US" sz="1000" b="0" i="0" u="none" strike="noStrike" kern="1200" cap="none" spc="-50" normalizeH="0" baseline="0" dirty="0" err="1">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무형자산</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법인세법상 감가상각비 시부인내역</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 관련 고정자산 및 감가상각 </a:t>
                      </a:r>
                      <a:r>
                        <a:rPr lang="ko-KR" altLang="en-US" sz="1050" kern="1200" dirty="0" err="1">
                          <a:solidFill>
                            <a:schemeClr val="tx1"/>
                          </a:solidFill>
                          <a:latin typeface="맑은 고딕" panose="020B0503020000020004" pitchFamily="50" charset="-127"/>
                          <a:ea typeface="맑은 고딕" panose="020B0503020000020004" pitchFamily="50" charset="-127"/>
                          <a:cs typeface="Times New Roman" pitchFamily="18" charset="0"/>
                        </a:rPr>
                        <a:t>시부인</a:t>
                      </a: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 내역</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66912588"/>
                  </a:ext>
                </a:extLst>
              </a:tr>
              <a:tr h="518658">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3.5.1.3 </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법인세 세무조정계산서</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세무조정 내역</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대상사업부문과 관련된 법인세 세무조정사항</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34393753"/>
                  </a:ext>
                </a:extLst>
              </a:tr>
              <a:tr h="518658">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3.5.1.4 </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업무무관자산자산 내역 및 관련 비용</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대상사업부문에 승계되는 업무무관자산</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72452726"/>
                  </a:ext>
                </a:extLst>
              </a:tr>
              <a:tr h="518658">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3.5.1.5 </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실사기준일 현재 세무상 유보 현황</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 관련 유보사항</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30950349"/>
                  </a:ext>
                </a:extLst>
              </a:tr>
              <a:tr h="518658">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3.5.1.6 </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특수관계자간 거래내역</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 관련 관계기업간 거래내역</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14623115"/>
                  </a:ext>
                </a:extLst>
              </a:tr>
              <a:tr h="518658">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3.5.2 </a:t>
                      </a:r>
                    </a:p>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부가가치세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3.5.2.1 1.~3.5.2.1 4.</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사업장별</a:t>
                      </a:r>
                      <a:r>
                        <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 </a:t>
                      </a:r>
                      <a:r>
                        <a:rPr kumimoji="0" lang="ko-KR" altLang="en-US"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rPr>
                        <a:t>과세기간별 부가가치세 신고납부내역</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대상사업부문의 사업장별 부가가치세 납부내역 확인 </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29482791"/>
                  </a:ext>
                </a:extLst>
              </a:tr>
            </a:tbl>
          </a:graphicData>
        </a:graphic>
      </p:graphicFrame>
      <p:sp>
        <p:nvSpPr>
          <p:cNvPr id="11" name="직사각형 10">
            <a:extLst>
              <a:ext uri="{FF2B5EF4-FFF2-40B4-BE49-F238E27FC236}">
                <a16:creationId xmlns:a16="http://schemas.microsoft.com/office/drawing/2014/main" id="{A1900F6B-7F68-4873-9E6E-C3402CC430B9}"/>
              </a:ext>
            </a:extLst>
          </p:cNvPr>
          <p:cNvSpPr/>
          <p:nvPr/>
        </p:nvSpPr>
        <p:spPr>
          <a:xfrm>
            <a:off x="410547" y="938468"/>
            <a:ext cx="9154291" cy="450060"/>
          </a:xfrm>
          <a:prstGeom prst="rect">
            <a:avLst/>
          </a:prstGeom>
        </p:spPr>
        <p:txBody>
          <a:bodyPr wrap="square">
            <a:spAutoFit/>
          </a:bodyPr>
          <a:lstStyle/>
          <a:p>
            <a:pPr lvl="0">
              <a:lnSpc>
                <a:spcPct val="110000"/>
              </a:lnSpc>
              <a:defRPr/>
            </a:pPr>
            <a:r>
              <a:rPr lang="ko-KR" altLang="en-US" sz="1100" dirty="0">
                <a:latin typeface="Arial" panose="020B0604020202020204" pitchFamily="34" charset="0"/>
                <a:ea typeface="맑은 고딕" panose="020B0503020000020004" pitchFamily="50" charset="-127"/>
              </a:rPr>
              <a:t>본건 매각거래시 </a:t>
            </a:r>
            <a:r>
              <a:rPr lang="ko-KR" altLang="en-US" sz="1100" dirty="0" err="1">
                <a:latin typeface="Arial" panose="020B0604020202020204" pitchFamily="34" charset="0"/>
                <a:ea typeface="맑은 고딕" panose="020B0503020000020004" pitchFamily="50" charset="-127"/>
              </a:rPr>
              <a:t>매수인측에서</a:t>
            </a:r>
            <a:r>
              <a:rPr lang="ko-KR" altLang="en-US" sz="1100" dirty="0">
                <a:latin typeface="Arial" panose="020B0604020202020204" pitchFamily="34" charset="0"/>
                <a:ea typeface="맑은 고딕" panose="020B0503020000020004" pitchFamily="50" charset="-127"/>
              </a:rPr>
              <a:t> 세무문제 검토를 위하여 요청할 것으로 예상되는 </a:t>
            </a:r>
            <a:r>
              <a:rPr lang="en-US" altLang="ko-KR" sz="1100" dirty="0">
                <a:latin typeface="Arial" panose="020B0604020202020204" pitchFamily="34" charset="0"/>
                <a:ea typeface="맑은 고딕" panose="020B0503020000020004" pitchFamily="50" charset="-127"/>
              </a:rPr>
              <a:t>RFI</a:t>
            </a:r>
            <a:r>
              <a:rPr lang="ko-KR" altLang="en-US" sz="1100" dirty="0">
                <a:latin typeface="Arial" panose="020B0604020202020204" pitchFamily="34" charset="0"/>
                <a:ea typeface="맑은 고딕" panose="020B0503020000020004" pitchFamily="50" charset="-127"/>
              </a:rPr>
              <a:t>에 대하여 사전검토 업무를 수행하였으며</a:t>
            </a:r>
            <a:r>
              <a:rPr lang="en-US" altLang="ko-KR" sz="1100" dirty="0">
                <a:latin typeface="Arial" panose="020B0604020202020204" pitchFamily="34" charset="0"/>
                <a:ea typeface="맑은 고딕" panose="020B0503020000020004" pitchFamily="50" charset="-127"/>
              </a:rPr>
              <a:t>, </a:t>
            </a:r>
            <a:r>
              <a:rPr lang="ko-KR" altLang="en-US" sz="1100" dirty="0">
                <a:latin typeface="Arial" panose="020B0604020202020204" pitchFamily="34" charset="0"/>
                <a:ea typeface="맑은 고딕" panose="020B0503020000020004" pitchFamily="50" charset="-127"/>
              </a:rPr>
              <a:t>검토업무는 제시된 자료와 신고내역의 대사 및 제시된 자료의 완전성과 실재성에 대한 검토업무로 제한됩니다</a:t>
            </a:r>
            <a:r>
              <a:rPr lang="en-US" altLang="ko-KR" sz="1100" dirty="0">
                <a:latin typeface="Arial" panose="020B0604020202020204" pitchFamily="34" charset="0"/>
                <a:ea typeface="맑은 고딕" panose="020B0503020000020004" pitchFamily="50" charset="-127"/>
              </a:rPr>
              <a:t>.</a:t>
            </a:r>
          </a:p>
        </p:txBody>
      </p:sp>
    </p:spTree>
    <p:extLst>
      <p:ext uri="{BB962C8B-B14F-4D97-AF65-F5344CB8AC3E}">
        <p14:creationId xmlns:p14="http://schemas.microsoft.com/office/powerpoint/2010/main" val="1193690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D4E5F8C-1B4C-4BA8-8AC8-9144D0D75405}"/>
              </a:ext>
            </a:extLst>
          </p:cNvPr>
          <p:cNvSpPr txBox="1">
            <a:spLocks/>
          </p:cNvSpPr>
          <p:nvPr/>
        </p:nvSpPr>
        <p:spPr>
          <a:xfrm>
            <a:off x="488950" y="240764"/>
            <a:ext cx="8272198" cy="183517"/>
          </a:xfrm>
          <a:prstGeom prst="rect">
            <a:avLst/>
          </a:prstGeom>
          <a:noFill/>
        </p:spPr>
        <p:txBody>
          <a:bodyPr vert="horz" lIns="0" tIns="0" rIns="0" bIns="0" rtlCol="0" anchor="t" anchorCtr="0">
            <a:noAutofit/>
          </a:bodyPr>
          <a:lstStyle>
            <a:lvl1pPr algn="l" eaLnBrk="1" latinLnBrk="1" hangingPunct="1">
              <a:lnSpc>
                <a:spcPct val="100000"/>
              </a:lnSpc>
              <a:defRPr sz="4800" b="0" i="0">
                <a:solidFill>
                  <a:srgbClr val="00338D"/>
                </a:solidFill>
                <a:latin typeface="KPMG Extralight"/>
                <a:cs typeface="KPMG Extralight"/>
              </a:defRPr>
            </a:lvl1pPr>
          </a:lstStyle>
          <a:p>
            <a:pPr>
              <a:lnSpc>
                <a:spcPct val="80000"/>
              </a:lnSpc>
            </a:pPr>
            <a:r>
              <a:rPr lang="en-US" altLang="ko-KR" sz="2000" kern="0" dirty="0"/>
              <a:t>Project Falcon</a:t>
            </a:r>
            <a:endParaRPr lang="en-US" altLang="ko-KR" sz="2000" b="1" kern="0" dirty="0">
              <a:latin typeface="Univers for KPMG" panose="020B0603020202020204" pitchFamily="34" charset="0"/>
            </a:endParaRPr>
          </a:p>
        </p:txBody>
      </p:sp>
      <p:sp>
        <p:nvSpPr>
          <p:cNvPr id="10" name="제목 3">
            <a:extLst>
              <a:ext uri="{FF2B5EF4-FFF2-40B4-BE49-F238E27FC236}">
                <a16:creationId xmlns:a16="http://schemas.microsoft.com/office/drawing/2014/main" id="{56F62F85-2B1D-4DE4-A1CC-FC0607DD6249}"/>
              </a:ext>
            </a:extLst>
          </p:cNvPr>
          <p:cNvSpPr>
            <a:spLocks noGrp="1"/>
          </p:cNvSpPr>
          <p:nvPr>
            <p:ph type="title"/>
          </p:nvPr>
        </p:nvSpPr>
        <p:spPr>
          <a:xfrm>
            <a:off x="488950" y="444975"/>
            <a:ext cx="8918244" cy="723600"/>
          </a:xfrm>
        </p:spPr>
        <p:txBody>
          <a:bodyPr/>
          <a:lstStyle/>
          <a:p>
            <a:pPr>
              <a:lnSpc>
                <a:spcPct val="80000"/>
              </a:lnSpc>
            </a:pPr>
            <a:r>
              <a:rPr lang="en-US" altLang="ko-KR" sz="2400" dirty="0">
                <a:solidFill>
                  <a:srgbClr val="00338D"/>
                </a:solidFill>
              </a:rPr>
              <a:t>1. Executive Summary – RFI review(2/3)</a:t>
            </a:r>
            <a:endParaRPr lang="en-US" altLang="ko-KR" sz="2400" dirty="0">
              <a:solidFill>
                <a:srgbClr val="00338D"/>
              </a:solidFill>
              <a:latin typeface="KPMG Extralight"/>
            </a:endParaRPr>
          </a:p>
        </p:txBody>
      </p:sp>
      <p:cxnSp>
        <p:nvCxnSpPr>
          <p:cNvPr id="7" name="직선 연결선 6">
            <a:extLst>
              <a:ext uri="{FF2B5EF4-FFF2-40B4-BE49-F238E27FC236}">
                <a16:creationId xmlns:a16="http://schemas.microsoft.com/office/drawing/2014/main" id="{446A3AB0-D052-493F-A588-CB01A9038402}"/>
              </a:ext>
            </a:extLst>
          </p:cNvPr>
          <p:cNvCxnSpPr/>
          <p:nvPr/>
        </p:nvCxnSpPr>
        <p:spPr>
          <a:xfrm>
            <a:off x="410548" y="866044"/>
            <a:ext cx="9154291" cy="0"/>
          </a:xfrm>
          <a:prstGeom prst="line">
            <a:avLst/>
          </a:prstGeom>
          <a:ln w="19050" cmpd="dbl">
            <a:solidFill>
              <a:srgbClr val="00338D"/>
            </a:solidFill>
          </a:ln>
        </p:spPr>
        <p:style>
          <a:lnRef idx="1">
            <a:schemeClr val="accent1"/>
          </a:lnRef>
          <a:fillRef idx="0">
            <a:schemeClr val="accent1"/>
          </a:fillRef>
          <a:effectRef idx="0">
            <a:schemeClr val="accent1"/>
          </a:effectRef>
          <a:fontRef idx="minor">
            <a:schemeClr val="tx1"/>
          </a:fontRef>
        </p:style>
      </p:cxnSp>
      <p:graphicFrame>
        <p:nvGraphicFramePr>
          <p:cNvPr id="5" name="표 4">
            <a:extLst>
              <a:ext uri="{FF2B5EF4-FFF2-40B4-BE49-F238E27FC236}">
                <a16:creationId xmlns:a16="http://schemas.microsoft.com/office/drawing/2014/main" id="{C480F5CD-5073-441E-BA59-A196272CC499}"/>
              </a:ext>
            </a:extLst>
          </p:cNvPr>
          <p:cNvGraphicFramePr>
            <a:graphicFrameLocks noGrp="1"/>
          </p:cNvGraphicFramePr>
          <p:nvPr/>
        </p:nvGraphicFramePr>
        <p:xfrm>
          <a:off x="488950" y="1422400"/>
          <a:ext cx="8918243" cy="4762716"/>
        </p:xfrm>
        <a:graphic>
          <a:graphicData uri="http://schemas.openxmlformats.org/drawingml/2006/table">
            <a:tbl>
              <a:tblPr firstRow="1" bandRow="1">
                <a:tableStyleId>{5C22544A-7EE6-4342-B048-85BDC9FD1C3A}</a:tableStyleId>
              </a:tblPr>
              <a:tblGrid>
                <a:gridCol w="534705">
                  <a:extLst>
                    <a:ext uri="{9D8B030D-6E8A-4147-A177-3AD203B41FA5}">
                      <a16:colId xmlns:a16="http://schemas.microsoft.com/office/drawing/2014/main" val="1046551340"/>
                    </a:ext>
                  </a:extLst>
                </a:gridCol>
                <a:gridCol w="1418573">
                  <a:extLst>
                    <a:ext uri="{9D8B030D-6E8A-4147-A177-3AD203B41FA5}">
                      <a16:colId xmlns:a16="http://schemas.microsoft.com/office/drawing/2014/main" val="2189420758"/>
                    </a:ext>
                  </a:extLst>
                </a:gridCol>
                <a:gridCol w="2170386">
                  <a:extLst>
                    <a:ext uri="{9D8B030D-6E8A-4147-A177-3AD203B41FA5}">
                      <a16:colId xmlns:a16="http://schemas.microsoft.com/office/drawing/2014/main" val="667248617"/>
                    </a:ext>
                  </a:extLst>
                </a:gridCol>
                <a:gridCol w="4794579">
                  <a:extLst>
                    <a:ext uri="{9D8B030D-6E8A-4147-A177-3AD203B41FA5}">
                      <a16:colId xmlns:a16="http://schemas.microsoft.com/office/drawing/2014/main" val="2831247636"/>
                    </a:ext>
                  </a:extLst>
                </a:gridCol>
              </a:tblGrid>
              <a:tr h="304110">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구분</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번호</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자료</a:t>
                      </a:r>
                      <a:endParaRPr lang="en-GB"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00338D"/>
                    </a:solidFill>
                  </a:tcPr>
                </a:tc>
                <a:tc>
                  <a:txBody>
                    <a:bodyPr/>
                    <a:lstStyle/>
                    <a:p>
                      <a:pPr marL="0" lvl="4" indent="0" algn="ctr" defTabSz="990570" rtl="0" eaLnBrk="1" latinLnBrk="0" hangingPunct="1">
                        <a:lnSpc>
                          <a:spcPct val="110000"/>
                        </a:lnSpc>
                        <a:spcAft>
                          <a:spcPts val="600"/>
                        </a:spcAft>
                        <a:buClr>
                          <a:schemeClr val="tx2"/>
                        </a:buClr>
                        <a:buFontTx/>
                        <a:buNone/>
                      </a:pPr>
                      <a:r>
                        <a:rPr lang="ko-KR" altLang="en-US"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rPr>
                        <a:t>세부내용</a:t>
                      </a:r>
                      <a:endParaRPr lang="en-GB" altLang="ko-KR" sz="1000" b="1" i="0" kern="0" dirty="0">
                        <a:solidFill>
                          <a:schemeClr val="bg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00338D"/>
                    </a:solidFill>
                  </a:tcPr>
                </a:tc>
                <a:extLst>
                  <a:ext uri="{0D108BD9-81ED-4DB2-BD59-A6C34878D82A}">
                    <a16:rowId xmlns:a16="http://schemas.microsoft.com/office/drawing/2014/main" val="820088242"/>
                  </a:ext>
                </a:extLst>
              </a:tr>
              <a:tr h="472889">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3.5.3 </a:t>
                      </a:r>
                    </a:p>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err="1">
                          <a:solidFill>
                            <a:schemeClr val="tx1"/>
                          </a:solidFill>
                          <a:latin typeface="맑은 고딕" panose="020B0503020000020004" pitchFamily="50" charset="-127"/>
                          <a:ea typeface="맑은 고딕" panose="020B0503020000020004" pitchFamily="50" charset="-127"/>
                          <a:cs typeface="Arial" panose="020B0604020202020204" pitchFamily="34" charset="0"/>
                        </a:rPr>
                        <a:t>원천세</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3.5.3.1~3.5.3.4</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lang="ko-KR" altLang="en-US" sz="1000" b="0" i="0" kern="1200" spc="0" baseline="0" dirty="0" err="1">
                          <a:solidFill>
                            <a:schemeClr val="tx1"/>
                          </a:solidFill>
                          <a:latin typeface="맑은 고딕" panose="020B0503020000020004" pitchFamily="50" charset="-127"/>
                          <a:ea typeface="맑은 고딕" panose="020B0503020000020004" pitchFamily="50" charset="-127"/>
                          <a:cs typeface="Arial" panose="020B0604020202020204" pitchFamily="34" charset="0"/>
                        </a:rPr>
                        <a:t>원천세</a:t>
                      </a: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 신고납부내역</a:t>
                      </a:r>
                      <a:endParaRPr lang="en-US" altLang="ko-KR"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 관련 인원의 </a:t>
                      </a:r>
                      <a:r>
                        <a:rPr lang="ko-KR" altLang="en-US" sz="1050" kern="1200" dirty="0" err="1">
                          <a:solidFill>
                            <a:schemeClr val="tx1"/>
                          </a:solidFill>
                          <a:latin typeface="맑은 고딕" panose="020B0503020000020004" pitchFamily="50" charset="-127"/>
                          <a:ea typeface="맑은 고딕" panose="020B0503020000020004" pitchFamily="50" charset="-127"/>
                          <a:cs typeface="Times New Roman" pitchFamily="18" charset="0"/>
                        </a:rPr>
                        <a:t>원천세</a:t>
                      </a: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 신고납부내역</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38629681"/>
                  </a:ext>
                </a:extLst>
              </a:tr>
              <a:tr h="495445">
                <a:tc rowSpan="2">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3.5.4 </a:t>
                      </a:r>
                    </a:p>
                    <a:p>
                      <a:pPr marL="0" marR="0" lvl="0" indent="0" algn="ctr" defTabSz="914400" rtl="0" eaLnBrk="1" fontAlgn="auto" latinLnBrk="1" hangingPunct="1">
                        <a:lnSpc>
                          <a:spcPct val="120000"/>
                        </a:lnSpc>
                        <a:spcBef>
                          <a:spcPts val="300"/>
                        </a:spcBef>
                        <a:spcAft>
                          <a:spcPts val="0"/>
                        </a:spcAft>
                        <a:buClrTx/>
                        <a:buSzTx/>
                        <a:buFontTx/>
                        <a:buNone/>
                        <a:tabLst/>
                        <a:defRPr/>
                      </a:pP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기타</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3.5.4.1 </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lang="ko-KR" altLang="en-US" sz="1000" b="0" i="0" kern="1200" spc="0" baseline="0" dirty="0" err="1">
                          <a:solidFill>
                            <a:schemeClr val="tx1"/>
                          </a:solidFill>
                          <a:latin typeface="맑은 고딕" panose="020B0503020000020004" pitchFamily="50" charset="-127"/>
                          <a:ea typeface="맑은 고딕" panose="020B0503020000020004" pitchFamily="50" charset="-127"/>
                          <a:cs typeface="Arial" panose="020B0604020202020204" pitchFamily="34" charset="0"/>
                        </a:rPr>
                        <a:t>산차부문</a:t>
                      </a: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 평가 자료</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대상사업부문의 세법상 시가 확인을 위한 평가자료</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29482791"/>
                  </a:ext>
                </a:extLst>
              </a:tr>
              <a:tr h="495445">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3.5.4.2</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관계기업 주식 평가 관련자료</a:t>
                      </a:r>
                      <a:endParaRPr lang="en-US" altLang="ko-KR"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대상사업부문이 보유한 주식의 세법상 시가 확인을 위한 평가자료</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19497881"/>
                  </a:ext>
                </a:extLst>
              </a:tr>
              <a:tr h="495445">
                <a:tc rowSpan="6">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3.5.5 </a:t>
                      </a:r>
                      <a:r>
                        <a:rPr lang="ko-KR" altLang="en-US"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일반</a:t>
                      </a: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no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3.5.5.1</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국세 완납증명서</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국세 체납처분 및 유예내역</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19297182"/>
                  </a:ext>
                </a:extLst>
              </a:tr>
              <a:tr h="495445">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3.5.5.2</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법인등기부등본</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회사의 현황</a:t>
                      </a:r>
                      <a:r>
                        <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 </a:t>
                      </a: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등기변동사항 등</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5646207"/>
                  </a:ext>
                </a:extLst>
              </a:tr>
              <a:tr h="495445">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3.5.5.3</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사업자등록증</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 사업장별 사업자등록증</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71327132"/>
                  </a:ext>
                </a:extLst>
              </a:tr>
              <a:tr h="495445">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3.5.5.4</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사업장 명세</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대상사업부문의 사업장 운영 현황</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55110922"/>
                  </a:ext>
                </a:extLst>
              </a:tr>
              <a:tr h="495445">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3.5.5.5</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지방세 완납증명서</a:t>
                      </a:r>
                      <a:endParaRPr kumimoji="0" lang="en-US" altLang="ko-KR" sz="1000" b="0" i="0" u="none" strike="noStrike" kern="1200" cap="none" spc="-50" normalizeH="0" baseline="0" dirty="0">
                        <a:ln>
                          <a:noFill/>
                        </a:ln>
                        <a:solidFill>
                          <a:schemeClr val="tx1"/>
                        </a:solidFill>
                        <a:effectLst/>
                        <a:uLnTx/>
                        <a:uFillTx/>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지방세 체납처분 및 유예내역</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71882167"/>
                  </a:ext>
                </a:extLst>
              </a:tr>
              <a:tr h="495445">
                <a:tc vMerge="1">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endPar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54610" marR="54610" marT="54610" marB="54610" anchor="ctr">
                    <a:lnL w="6350" cap="flat" cmpd="sng" algn="ctr">
                      <a:solidFill>
                        <a:srgbClr val="002060"/>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6350" cap="flat" cmpd="sng" algn="ctr">
                      <a:solidFill>
                        <a:srgbClr val="002060"/>
                      </a:solidFill>
                      <a:prstDash val="solid"/>
                      <a:round/>
                      <a:headEnd type="none" w="med" len="med"/>
                      <a:tailEnd type="none" w="med" len="med"/>
                    </a:lnT>
                    <a:lnB w="63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20000"/>
                        </a:lnSpc>
                        <a:spcBef>
                          <a:spcPts val="300"/>
                        </a:spcBef>
                        <a:spcAft>
                          <a:spcPts val="0"/>
                        </a:spcAft>
                        <a:buClrTx/>
                        <a:buSzTx/>
                        <a:buFontTx/>
                        <a:buNone/>
                        <a:tabLst/>
                        <a:defRPr/>
                      </a:pPr>
                      <a:r>
                        <a:rPr lang="en-US" altLang="ko-KR" sz="1000" b="1"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3.5.5.1.1~3.5.5.1.5</a:t>
                      </a:r>
                    </a:p>
                  </a:txBody>
                  <a:tcPr marL="54610" marR="54610" marT="54610" marB="5461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2" indent="0" algn="l" defTabSz="914400" rtl="0" eaLnBrk="1" fontAlgn="auto" latinLnBrk="1" hangingPunct="1">
                        <a:lnSpc>
                          <a:spcPct val="120000"/>
                        </a:lnSpc>
                        <a:spcBef>
                          <a:spcPts val="300"/>
                        </a:spcBef>
                        <a:spcAft>
                          <a:spcPts val="0"/>
                        </a:spcAft>
                        <a:buClr>
                          <a:srgbClr val="97989A"/>
                        </a:buClr>
                        <a:buSzTx/>
                        <a:buFont typeface="Wingdings" panose="05000000000000000000" pitchFamily="2" charset="2"/>
                        <a:buNone/>
                        <a:tabLst/>
                        <a:defRPr/>
                      </a:pPr>
                      <a:r>
                        <a:rPr lang="ko-KR" altLang="en-US"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rPr>
                        <a:t>지방세 납부내역</a:t>
                      </a:r>
                      <a:endParaRPr lang="en-US" altLang="ko-KR" sz="1000" b="0" i="0" kern="1200" spc="0" baseline="0" dirty="0">
                        <a:solidFill>
                          <a:schemeClr val="tx1"/>
                        </a:solidFill>
                        <a:latin typeface="맑은 고딕" panose="020B0503020000020004" pitchFamily="50" charset="-127"/>
                        <a:ea typeface="맑은 고딕" panose="020B0503020000020004" pitchFamily="50" charset="-127"/>
                        <a:cs typeface="Arial" panose="020B0604020202020204" pitchFamily="34"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solidFill>
                        <a:srgbClr val="005EB8"/>
                      </a:solid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80975" marR="0" lvl="2" indent="-180975" algn="l" defTabSz="914400" rtl="0" eaLnBrk="1" fontAlgn="auto" latinLnBrk="0" hangingPunct="1">
                        <a:lnSpc>
                          <a:spcPct val="120000"/>
                        </a:lnSpc>
                        <a:spcBef>
                          <a:spcPts val="300"/>
                        </a:spcBef>
                        <a:spcAft>
                          <a:spcPts val="600"/>
                        </a:spcAft>
                        <a:buClr>
                          <a:srgbClr val="002060"/>
                        </a:buClr>
                        <a:buSzTx/>
                        <a:buFont typeface="Arial" pitchFamily="34" charset="0"/>
                        <a:buChar char="•"/>
                        <a:tabLst/>
                        <a:defRPr/>
                      </a:pPr>
                      <a:r>
                        <a:rPr lang="ko-KR" altLang="en-US" sz="1050" kern="1200" dirty="0">
                          <a:solidFill>
                            <a:schemeClr val="tx1"/>
                          </a:solidFill>
                          <a:latin typeface="맑은 고딕" panose="020B0503020000020004" pitchFamily="50" charset="-127"/>
                          <a:ea typeface="맑은 고딕" panose="020B0503020000020004" pitchFamily="50" charset="-127"/>
                          <a:cs typeface="Times New Roman" pitchFamily="18" charset="0"/>
                        </a:rPr>
                        <a:t>대상사업부문의 지방세 납부내역</a:t>
                      </a:r>
                      <a:endParaRPr lang="en-US" altLang="ko-KR" sz="1050" kern="1200" dirty="0">
                        <a:solidFill>
                          <a:schemeClr val="tx1"/>
                        </a:solidFill>
                        <a:latin typeface="맑은 고딕" panose="020B0503020000020004" pitchFamily="50" charset="-127"/>
                        <a:ea typeface="맑은 고딕" panose="020B0503020000020004" pitchFamily="50" charset="-127"/>
                        <a:cs typeface="Times New Roman" pitchFamily="18" charset="0"/>
                      </a:endParaRPr>
                    </a:p>
                  </a:txBody>
                  <a:tcPr marL="72000" marR="72000" marT="72000" marB="72000" anchor="ctr">
                    <a:lnL w="12700" cap="flat" cmpd="sng" algn="ctr">
                      <a:solidFill>
                        <a:srgbClr val="005EB8"/>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5EB8"/>
                      </a:solidFill>
                      <a:prstDash val="solid"/>
                      <a:round/>
                      <a:headEnd type="none" w="med" len="med"/>
                      <a:tailEnd type="none" w="med" len="med"/>
                    </a:lnT>
                    <a:lnB w="12700" cap="flat" cmpd="sng" algn="ctr">
                      <a:solidFill>
                        <a:srgbClr val="005EB8"/>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30020377"/>
                  </a:ext>
                </a:extLst>
              </a:tr>
            </a:tbl>
          </a:graphicData>
        </a:graphic>
      </p:graphicFrame>
      <p:sp>
        <p:nvSpPr>
          <p:cNvPr id="8" name="직사각형 7">
            <a:extLst>
              <a:ext uri="{FF2B5EF4-FFF2-40B4-BE49-F238E27FC236}">
                <a16:creationId xmlns:a16="http://schemas.microsoft.com/office/drawing/2014/main" id="{C717E762-710D-4860-8D59-17956633877A}"/>
              </a:ext>
            </a:extLst>
          </p:cNvPr>
          <p:cNvSpPr/>
          <p:nvPr/>
        </p:nvSpPr>
        <p:spPr>
          <a:xfrm>
            <a:off x="410548" y="938468"/>
            <a:ext cx="9154290" cy="450060"/>
          </a:xfrm>
          <a:prstGeom prst="rect">
            <a:avLst/>
          </a:prstGeom>
        </p:spPr>
        <p:txBody>
          <a:bodyPr wrap="square">
            <a:spAutoFit/>
          </a:bodyPr>
          <a:lstStyle/>
          <a:p>
            <a:pPr lvl="0">
              <a:lnSpc>
                <a:spcPct val="110000"/>
              </a:lnSpc>
              <a:defRPr/>
            </a:pPr>
            <a:r>
              <a:rPr lang="ko-KR" altLang="en-US" sz="1100" dirty="0">
                <a:latin typeface="Arial" panose="020B0604020202020204" pitchFamily="34" charset="0"/>
                <a:ea typeface="맑은 고딕" panose="020B0503020000020004" pitchFamily="50" charset="-127"/>
              </a:rPr>
              <a:t>본건 매각거래시 </a:t>
            </a:r>
            <a:r>
              <a:rPr lang="ko-KR" altLang="en-US" sz="1100" dirty="0" err="1">
                <a:latin typeface="Arial" panose="020B0604020202020204" pitchFamily="34" charset="0"/>
                <a:ea typeface="맑은 고딕" panose="020B0503020000020004" pitchFamily="50" charset="-127"/>
              </a:rPr>
              <a:t>매수인측에서</a:t>
            </a:r>
            <a:r>
              <a:rPr lang="ko-KR" altLang="en-US" sz="1100" dirty="0">
                <a:latin typeface="Arial" panose="020B0604020202020204" pitchFamily="34" charset="0"/>
                <a:ea typeface="맑은 고딕" panose="020B0503020000020004" pitchFamily="50" charset="-127"/>
              </a:rPr>
              <a:t> 세무문제 검토를 위하여 요청할 것으로 예상되는 </a:t>
            </a:r>
            <a:r>
              <a:rPr lang="en-US" altLang="ko-KR" sz="1100" dirty="0">
                <a:latin typeface="Arial" panose="020B0604020202020204" pitchFamily="34" charset="0"/>
                <a:ea typeface="맑은 고딕" panose="020B0503020000020004" pitchFamily="50" charset="-127"/>
              </a:rPr>
              <a:t>RFI</a:t>
            </a:r>
            <a:r>
              <a:rPr lang="ko-KR" altLang="en-US" sz="1100" dirty="0">
                <a:latin typeface="Arial" panose="020B0604020202020204" pitchFamily="34" charset="0"/>
                <a:ea typeface="맑은 고딕" panose="020B0503020000020004" pitchFamily="50" charset="-127"/>
              </a:rPr>
              <a:t>에 대하여 사전검토 업무를 수행하였으며</a:t>
            </a:r>
            <a:r>
              <a:rPr lang="en-US" altLang="ko-KR" sz="1100" dirty="0">
                <a:latin typeface="Arial" panose="020B0604020202020204" pitchFamily="34" charset="0"/>
                <a:ea typeface="맑은 고딕" panose="020B0503020000020004" pitchFamily="50" charset="-127"/>
              </a:rPr>
              <a:t>, </a:t>
            </a:r>
            <a:r>
              <a:rPr lang="ko-KR" altLang="en-US" sz="1100" dirty="0">
                <a:latin typeface="Arial" panose="020B0604020202020204" pitchFamily="34" charset="0"/>
                <a:ea typeface="맑은 고딕" panose="020B0503020000020004" pitchFamily="50" charset="-127"/>
              </a:rPr>
              <a:t>검토업무는 제시된 자료와 신고내역의 대사 및 제시된 자료의 완전성과 실재성에 대한 검토업무로 제한됩니다</a:t>
            </a:r>
            <a:r>
              <a:rPr lang="en-US" altLang="ko-KR" sz="1100" dirty="0">
                <a:latin typeface="Arial" panose="020B0604020202020204" pitchFamily="34" charset="0"/>
                <a:ea typeface="맑은 고딕" panose="020B0503020000020004" pitchFamily="50" charset="-127"/>
              </a:rPr>
              <a:t>.</a:t>
            </a:r>
          </a:p>
        </p:txBody>
      </p:sp>
    </p:spTree>
    <p:extLst>
      <p:ext uri="{BB962C8B-B14F-4D97-AF65-F5344CB8AC3E}">
        <p14:creationId xmlns:p14="http://schemas.microsoft.com/office/powerpoint/2010/main" val="33372719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21/03/2016 11:24:40"/>
</p:tagLst>
</file>

<file path=ppt/tags/tag2.xml><?xml version="1.0" encoding="utf-8"?>
<p:tagLst xmlns:a="http://schemas.openxmlformats.org/drawingml/2006/main" xmlns:r="http://schemas.openxmlformats.org/officeDocument/2006/relationships" xmlns:p="http://schemas.openxmlformats.org/presentationml/2006/main">
  <p:tag name="ADV_TOP" val="456.1858"/>
  <p:tag name="ADV_LEFT" val="192.7499"/>
  <p:tag name="ADV_HEIGHT" val="17"/>
  <p:tag name="ADV_WIDTH" val="267.2501"/>
</p:tagLst>
</file>

<file path=ppt/tags/tag3.xml><?xml version="1.0" encoding="utf-8"?>
<p:tagLst xmlns:a="http://schemas.openxmlformats.org/drawingml/2006/main" xmlns:r="http://schemas.openxmlformats.org/officeDocument/2006/relationships" xmlns:p="http://schemas.openxmlformats.org/presentationml/2006/main">
  <p:tag name="ADV_TOP" val="456.1858"/>
  <p:tag name="ADV_LEFT" val="192.7499"/>
  <p:tag name="ADV_HEIGHT" val="17"/>
  <p:tag name="ADV_WIDTH" val="267.2501"/>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C3E1F5"/>
        </a:solidFill>
        <a:ln>
          <a:noFill/>
        </a:ln>
      </a:spPr>
      <a:bodyPr lIns="54000" tIns="54000" rIns="54000" bIns="54000" rtlCol="0" anchor="ctr"/>
      <a:lstStyle>
        <a:defPPr algn="ctr">
          <a:defRPr sz="900"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 id="{56CCF82D-5EF0-4724-ACEE-79F9CBD7000A}" vid="{041F8D7E-82F6-490C-BB8E-F1B846CB7F76}"/>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10A2B1E8A36384CBD14941B63D61331" ma:contentTypeVersion="12" ma:contentTypeDescription="Create a new document." ma:contentTypeScope="" ma:versionID="d696db628c99bb91175d5460720b5408">
  <xsd:schema xmlns:xsd="http://www.w3.org/2001/XMLSchema" xmlns:xs="http://www.w3.org/2001/XMLSchema" xmlns:p="http://schemas.microsoft.com/office/2006/metadata/properties" xmlns:ns3="6823d020-01e9-45ad-b56d-e103f7292b65" xmlns:ns4="676245bb-ef9f-4485-aeac-efeb7c4a0fb3" targetNamespace="http://schemas.microsoft.com/office/2006/metadata/properties" ma:root="true" ma:fieldsID="c714d56dc89f68d69d44d53e5a47bd86" ns3:_="" ns4:_="">
    <xsd:import namespace="6823d020-01e9-45ad-b56d-e103f7292b65"/>
    <xsd:import namespace="676245bb-ef9f-4485-aeac-efeb7c4a0fb3"/>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823d020-01e9-45ad-b56d-e103f7292b6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76245bb-ef9f-4485-aeac-efeb7c4a0fb3"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FD1A807-57EA-4EBB-BD59-0BE7C929F46B}">
  <ds:schemaRefs>
    <ds:schemaRef ds:uri="http://schemas.microsoft.com/sharepoint/v3/contenttype/forms"/>
  </ds:schemaRefs>
</ds:datastoreItem>
</file>

<file path=customXml/itemProps2.xml><?xml version="1.0" encoding="utf-8"?>
<ds:datastoreItem xmlns:ds="http://schemas.openxmlformats.org/officeDocument/2006/customXml" ds:itemID="{87369E72-D0CD-4195-A93D-A80FA26ECAE8}">
  <ds:schemaRefs>
    <ds:schemaRef ds:uri="http://purl.org/dc/dcmitype/"/>
    <ds:schemaRef ds:uri="http://purl.org/dc/terms/"/>
    <ds:schemaRef ds:uri="http://www.w3.org/XML/1998/namespace"/>
    <ds:schemaRef ds:uri="http://purl.org/dc/elements/1.1/"/>
    <ds:schemaRef ds:uri="6823d020-01e9-45ad-b56d-e103f7292b65"/>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676245bb-ef9f-4485-aeac-efeb7c4a0fb3"/>
  </ds:schemaRefs>
</ds:datastoreItem>
</file>

<file path=customXml/itemProps3.xml><?xml version="1.0" encoding="utf-8"?>
<ds:datastoreItem xmlns:ds="http://schemas.openxmlformats.org/officeDocument/2006/customXml" ds:itemID="{887BE487-7F42-4C5D-9CC8-36D3992F06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823d020-01e9-45ad-b56d-e103f7292b65"/>
    <ds:schemaRef ds:uri="676245bb-ef9f-4485-aeac-efeb7c4a0fb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58428</TotalTime>
  <Words>6253</Words>
  <Application>Microsoft Office PowerPoint</Application>
  <PresentationFormat>A4 용지(210x297mm)</PresentationFormat>
  <Paragraphs>951</Paragraphs>
  <Slides>34</Slides>
  <Notes>27</Notes>
  <HiddenSlides>0</HiddenSlides>
  <MMClips>0</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34</vt:i4>
      </vt:variant>
    </vt:vector>
  </HeadingPairs>
  <TitlesOfParts>
    <vt:vector size="44" baseType="lpstr">
      <vt:lpstr>Noto Sans CJK KR Regular</vt:lpstr>
      <vt:lpstr>나눔바른고딕</vt:lpstr>
      <vt:lpstr>맑은 고딕</vt:lpstr>
      <vt:lpstr>Arial</vt:lpstr>
      <vt:lpstr>KPMG Extralight</vt:lpstr>
      <vt:lpstr>Times New Roman</vt:lpstr>
      <vt:lpstr>Univers 45 Light</vt:lpstr>
      <vt:lpstr>Univers for KPMG</vt:lpstr>
      <vt:lpstr>Wingdings</vt:lpstr>
      <vt:lpstr>KPMG_Report_4x3_050216_2016</vt:lpstr>
      <vt:lpstr>PowerPoint 프레젠테이션</vt:lpstr>
      <vt:lpstr>PowerPoint 프레젠테이션</vt:lpstr>
      <vt:lpstr>Scope of the engagement</vt:lpstr>
      <vt:lpstr>1. Executive Summary</vt:lpstr>
      <vt:lpstr>1. Executive Summary – Overview (1/2)</vt:lpstr>
      <vt:lpstr>1. Executive Summary – Overview (2/2)</vt:lpstr>
      <vt:lpstr>1. Executive Summary – Tax Effect</vt:lpstr>
      <vt:lpstr>1. Executive Summary – RFI review(1/3)</vt:lpstr>
      <vt:lpstr>1. Executive Summary – RFI review(2/3)</vt:lpstr>
      <vt:lpstr>1. Executive Summary – RFI review(3/3)</vt:lpstr>
      <vt:lpstr>2. Assessment of shares of stock &amp; net assets</vt:lpstr>
      <vt:lpstr>2. Assessment of shares of stock &amp; net assets - summary</vt:lpstr>
      <vt:lpstr>2. Assessment of shares of stock &amp; net assets  - Overview</vt:lpstr>
      <vt:lpstr>2. Assessment of shares of stock &amp; net assets – Step 1 : Falcon </vt:lpstr>
      <vt:lpstr>2. Assessment of shares of stock &amp; net assets – Step 1 :  DIVAC </vt:lpstr>
      <vt:lpstr>2. Assessment of shares of stock &amp; net assets – Step 1 :  DIVEU </vt:lpstr>
      <vt:lpstr>2. Assessment of shares of stock &amp; net assets – Step 1 :  DIVUK </vt:lpstr>
      <vt:lpstr>2. Assessment of shares of stock &amp; net assets – Step 1 :  DLE </vt:lpstr>
      <vt:lpstr>2. Assessment of shares of stock &amp; net assets – Step 1 :  DIVC </vt:lpstr>
      <vt:lpstr>2. Assessment of shares of stock &amp; net assets – Step 1 :  Prestoliteasia </vt:lpstr>
      <vt:lpstr>2. Assessment of shares of stock &amp; net assets – Step 2 :  Falcon </vt:lpstr>
      <vt:lpstr>3. Tax Overview</vt:lpstr>
      <vt:lpstr>3. Tax Overview - Divided Corporation upon Spin-off (1/2) </vt:lpstr>
      <vt:lpstr>3. Tax Overview - Divided Corporation upon Spin-off (2/2) </vt:lpstr>
      <vt:lpstr>3. Tax Overview – Transfer of shares (1/3) </vt:lpstr>
      <vt:lpstr>3. Tax Overview – Transfer of shares (2/3) </vt:lpstr>
      <vt:lpstr>3. Tax Overview – Transfer of shares (3/3)</vt:lpstr>
      <vt:lpstr>4. Consideration</vt:lpstr>
      <vt:lpstr>4. Consideration (1/5) </vt:lpstr>
      <vt:lpstr>4. Consideration (2/5) </vt:lpstr>
      <vt:lpstr>4. Consideration (3/5) </vt:lpstr>
      <vt:lpstr>4. Consideration (4/5) </vt:lpstr>
      <vt:lpstr>4. Consideration (5/5) </vt:lpstr>
      <vt:lpstr>PowerPoint 프레젠테이션</vt:lpstr>
    </vt:vector>
  </TitlesOfParts>
  <Company>KPMG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skim161@kr.kpmg.com</dc:creator>
  <cp:lastModifiedBy>Jeon, Sung-Tak (KR/DT2)</cp:lastModifiedBy>
  <cp:revision>5935</cp:revision>
  <cp:lastPrinted>2021-02-12T04:41:17Z</cp:lastPrinted>
  <dcterms:created xsi:type="dcterms:W3CDTF">2016-06-16T02:21:14Z</dcterms:created>
  <dcterms:modified xsi:type="dcterms:W3CDTF">2021-02-12T04:44:50Z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1</vt:lpwstr>
  </property>
  <property fmtid="{D5CDD505-2E9C-101B-9397-08002B2CF9AE}" pid="3" name="ContentTypeId">
    <vt:lpwstr>0x010100F10A2B1E8A36384CBD14941B63D61331</vt:lpwstr>
  </property>
</Properties>
</file>